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</p:sldMasterIdLst>
  <p:sldIdLst>
    <p:sldId id="256" r:id="rId2"/>
    <p:sldId id="264" r:id="rId3"/>
    <p:sldId id="257" r:id="rId4"/>
    <p:sldId id="258" r:id="rId5"/>
    <p:sldId id="265" r:id="rId6"/>
    <p:sldId id="266" r:id="rId7"/>
    <p:sldId id="267" r:id="rId8"/>
    <p:sldId id="260" r:id="rId9"/>
    <p:sldId id="268" r:id="rId10"/>
    <p:sldId id="269" r:id="rId11"/>
    <p:sldId id="270" r:id="rId12"/>
    <p:sldId id="271" r:id="rId13"/>
    <p:sldId id="277" r:id="rId14"/>
    <p:sldId id="272" r:id="rId15"/>
    <p:sldId id="261" r:id="rId16"/>
    <p:sldId id="263" r:id="rId17"/>
    <p:sldId id="274" r:id="rId18"/>
    <p:sldId id="275" r:id="rId19"/>
    <p:sldId id="276" r:id="rId20"/>
    <p:sldId id="278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6490932-4B9C-471A-AAA8-B79B65A4BAA1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94A1E87-A233-4E13-93CE-A2C6FF901199}">
      <dgm:prSet phldrT="[Текст]" custT="1"/>
      <dgm:spPr/>
      <dgm:t>
        <a:bodyPr/>
        <a:lstStyle/>
        <a:p>
          <a:r>
            <a:rPr lang="ru-RU" sz="2000" dirty="0" smtClean="0"/>
            <a:t>Коррекция и развитие речи детей</a:t>
          </a:r>
          <a:endParaRPr lang="ru-RU" sz="2000" dirty="0"/>
        </a:p>
      </dgm:t>
    </dgm:pt>
    <dgm:pt modelId="{8D90B82B-C783-414D-B8D0-B56B032181FB}" type="parTrans" cxnId="{E16F3145-6CC0-4D39-9F87-2250B0ADF010}">
      <dgm:prSet/>
      <dgm:spPr/>
      <dgm:t>
        <a:bodyPr/>
        <a:lstStyle/>
        <a:p>
          <a:endParaRPr lang="ru-RU"/>
        </a:p>
      </dgm:t>
    </dgm:pt>
    <dgm:pt modelId="{69B98B07-A8A2-4E93-9C2F-0A5F6117E95F}" type="sibTrans" cxnId="{E16F3145-6CC0-4D39-9F87-2250B0ADF010}">
      <dgm:prSet/>
      <dgm:spPr/>
      <dgm:t>
        <a:bodyPr/>
        <a:lstStyle/>
        <a:p>
          <a:endParaRPr lang="ru-RU"/>
        </a:p>
      </dgm:t>
    </dgm:pt>
    <dgm:pt modelId="{D54334C2-1C9D-4B9A-852B-11F54D1018A7}">
      <dgm:prSet phldrT="[Текст]" custT="1"/>
      <dgm:spPr/>
      <dgm:t>
        <a:bodyPr/>
        <a:lstStyle/>
        <a:p>
          <a:r>
            <a:rPr lang="ru-RU" sz="2000" dirty="0" smtClean="0"/>
            <a:t>Активизация познавательной деятельности</a:t>
          </a:r>
          <a:endParaRPr lang="ru-RU" sz="2000" dirty="0"/>
        </a:p>
      </dgm:t>
    </dgm:pt>
    <dgm:pt modelId="{7B502BF2-B12A-4F45-97A5-DCA7AF1EBEB5}" type="parTrans" cxnId="{B20FE7CA-45DB-453E-87AF-918FF089C05F}">
      <dgm:prSet/>
      <dgm:spPr/>
      <dgm:t>
        <a:bodyPr/>
        <a:lstStyle/>
        <a:p>
          <a:endParaRPr lang="ru-RU"/>
        </a:p>
      </dgm:t>
    </dgm:pt>
    <dgm:pt modelId="{217189B2-1605-4A91-BA40-8A4A364538D2}" type="sibTrans" cxnId="{B20FE7CA-45DB-453E-87AF-918FF089C05F}">
      <dgm:prSet/>
      <dgm:spPr/>
      <dgm:t>
        <a:bodyPr/>
        <a:lstStyle/>
        <a:p>
          <a:endParaRPr lang="ru-RU"/>
        </a:p>
      </dgm:t>
    </dgm:pt>
    <dgm:pt modelId="{17DFB77A-063B-422D-8AF6-D71FE8A8197D}">
      <dgm:prSet phldrT="[Текст]" custT="1"/>
      <dgm:spPr/>
      <dgm:t>
        <a:bodyPr/>
        <a:lstStyle/>
        <a:p>
          <a:r>
            <a:rPr lang="ru-RU" sz="2000" smtClean="0"/>
            <a:t>Восполнение </a:t>
          </a:r>
          <a:r>
            <a:rPr lang="ru-RU" sz="2000" dirty="0" smtClean="0"/>
            <a:t>сенсорной недостаточности</a:t>
          </a:r>
          <a:endParaRPr lang="ru-RU" sz="2000" dirty="0"/>
        </a:p>
      </dgm:t>
    </dgm:pt>
    <dgm:pt modelId="{D64046F4-136E-4BC1-A2EF-1CF784FDF93E}" type="parTrans" cxnId="{6A0C156C-90AE-4715-B350-1B9A8032BF2F}">
      <dgm:prSet/>
      <dgm:spPr/>
      <dgm:t>
        <a:bodyPr/>
        <a:lstStyle/>
        <a:p>
          <a:endParaRPr lang="ru-RU"/>
        </a:p>
      </dgm:t>
    </dgm:pt>
    <dgm:pt modelId="{3F2BF640-B612-400C-B244-FF0C64692FB2}" type="sibTrans" cxnId="{6A0C156C-90AE-4715-B350-1B9A8032BF2F}">
      <dgm:prSet/>
      <dgm:spPr/>
      <dgm:t>
        <a:bodyPr/>
        <a:lstStyle/>
        <a:p>
          <a:endParaRPr lang="ru-RU"/>
        </a:p>
      </dgm:t>
    </dgm:pt>
    <dgm:pt modelId="{BF2203F4-DFB7-4215-B3D2-79C285E312FB}" type="pres">
      <dgm:prSet presAssocID="{96490932-4B9C-471A-AAA8-B79B65A4BAA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54DDA67-9B2B-4C97-B06E-11CB479A5EB0}" type="pres">
      <dgm:prSet presAssocID="{094A1E87-A233-4E13-93CE-A2C6FF901199}" presName="parentLin" presStyleCnt="0"/>
      <dgm:spPr/>
    </dgm:pt>
    <dgm:pt modelId="{FF037712-2C4F-4FD4-9E56-75653EC8C2D2}" type="pres">
      <dgm:prSet presAssocID="{094A1E87-A233-4E13-93CE-A2C6FF901199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B8871095-F1A8-4982-8AD1-DA48E620D24F}" type="pres">
      <dgm:prSet presAssocID="{094A1E87-A233-4E13-93CE-A2C6FF901199}" presName="parentText" presStyleLbl="node1" presStyleIdx="0" presStyleCnt="3" custScaleX="10487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774FDE-855C-416E-AAEA-CC6B272B3DDF}" type="pres">
      <dgm:prSet presAssocID="{094A1E87-A233-4E13-93CE-A2C6FF901199}" presName="negativeSpace" presStyleCnt="0"/>
      <dgm:spPr/>
    </dgm:pt>
    <dgm:pt modelId="{E74574E8-F034-44A5-A812-68D3093BA1B5}" type="pres">
      <dgm:prSet presAssocID="{094A1E87-A233-4E13-93CE-A2C6FF901199}" presName="childText" presStyleLbl="conFgAcc1" presStyleIdx="0" presStyleCnt="3">
        <dgm:presLayoutVars>
          <dgm:bulletEnabled val="1"/>
        </dgm:presLayoutVars>
      </dgm:prSet>
      <dgm:spPr/>
    </dgm:pt>
    <dgm:pt modelId="{5B98FAA1-2343-462E-9873-CE86C7C04E60}" type="pres">
      <dgm:prSet presAssocID="{69B98B07-A8A2-4E93-9C2F-0A5F6117E95F}" presName="spaceBetweenRectangles" presStyleCnt="0"/>
      <dgm:spPr/>
    </dgm:pt>
    <dgm:pt modelId="{960543EA-FCFC-498F-8215-9CD1F7169ACB}" type="pres">
      <dgm:prSet presAssocID="{D54334C2-1C9D-4B9A-852B-11F54D1018A7}" presName="parentLin" presStyleCnt="0"/>
      <dgm:spPr/>
    </dgm:pt>
    <dgm:pt modelId="{B4DEFB71-1BEA-45E4-8F0D-96A200F24B30}" type="pres">
      <dgm:prSet presAssocID="{D54334C2-1C9D-4B9A-852B-11F54D1018A7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A1E19A74-298C-49F5-B1F9-79E4D8121D2C}" type="pres">
      <dgm:prSet presAssocID="{D54334C2-1C9D-4B9A-852B-11F54D1018A7}" presName="parentText" presStyleLbl="node1" presStyleIdx="1" presStyleCnt="3" custScaleX="10529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B246D0-900C-4998-A18F-BFA82F3DA201}" type="pres">
      <dgm:prSet presAssocID="{D54334C2-1C9D-4B9A-852B-11F54D1018A7}" presName="negativeSpace" presStyleCnt="0"/>
      <dgm:spPr/>
    </dgm:pt>
    <dgm:pt modelId="{0D13A5A4-805B-45A4-ADDB-4F4A3D9EBBEE}" type="pres">
      <dgm:prSet presAssocID="{D54334C2-1C9D-4B9A-852B-11F54D1018A7}" presName="childText" presStyleLbl="conFgAcc1" presStyleIdx="1" presStyleCnt="3">
        <dgm:presLayoutVars>
          <dgm:bulletEnabled val="1"/>
        </dgm:presLayoutVars>
      </dgm:prSet>
      <dgm:spPr/>
    </dgm:pt>
    <dgm:pt modelId="{4A5310B4-EC2A-4C82-A451-661DECF0E91F}" type="pres">
      <dgm:prSet presAssocID="{217189B2-1605-4A91-BA40-8A4A364538D2}" presName="spaceBetweenRectangles" presStyleCnt="0"/>
      <dgm:spPr/>
    </dgm:pt>
    <dgm:pt modelId="{6D25B303-E9F3-408D-B554-B3D3C25D42A4}" type="pres">
      <dgm:prSet presAssocID="{17DFB77A-063B-422D-8AF6-D71FE8A8197D}" presName="parentLin" presStyleCnt="0"/>
      <dgm:spPr/>
    </dgm:pt>
    <dgm:pt modelId="{118F13B4-E35F-4F65-9ECB-7667F91C60C6}" type="pres">
      <dgm:prSet presAssocID="{17DFB77A-063B-422D-8AF6-D71FE8A8197D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9374EDFD-A909-476E-A008-B19691FCD7EB}" type="pres">
      <dgm:prSet presAssocID="{17DFB77A-063B-422D-8AF6-D71FE8A8197D}" presName="parentText" presStyleLbl="node1" presStyleIdx="2" presStyleCnt="3" custScaleX="10487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55B1BF-D2A6-493D-9F1A-836037DCD532}" type="pres">
      <dgm:prSet presAssocID="{17DFB77A-063B-422D-8AF6-D71FE8A8197D}" presName="negativeSpace" presStyleCnt="0"/>
      <dgm:spPr/>
    </dgm:pt>
    <dgm:pt modelId="{B14C0870-6C5D-44E0-9AC0-218651FE7F95}" type="pres">
      <dgm:prSet presAssocID="{17DFB77A-063B-422D-8AF6-D71FE8A8197D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2727E7CE-3502-4666-9897-6BB27CEACE8D}" type="presOf" srcId="{094A1E87-A233-4E13-93CE-A2C6FF901199}" destId="{B8871095-F1A8-4982-8AD1-DA48E620D24F}" srcOrd="1" destOrd="0" presId="urn:microsoft.com/office/officeart/2005/8/layout/list1"/>
    <dgm:cxn modelId="{6A0C156C-90AE-4715-B350-1B9A8032BF2F}" srcId="{96490932-4B9C-471A-AAA8-B79B65A4BAA1}" destId="{17DFB77A-063B-422D-8AF6-D71FE8A8197D}" srcOrd="2" destOrd="0" parTransId="{D64046F4-136E-4BC1-A2EF-1CF784FDF93E}" sibTransId="{3F2BF640-B612-400C-B244-FF0C64692FB2}"/>
    <dgm:cxn modelId="{F1E8D997-A16A-4639-8A33-8EF53318EB33}" type="presOf" srcId="{17DFB77A-063B-422D-8AF6-D71FE8A8197D}" destId="{118F13B4-E35F-4F65-9ECB-7667F91C60C6}" srcOrd="0" destOrd="0" presId="urn:microsoft.com/office/officeart/2005/8/layout/list1"/>
    <dgm:cxn modelId="{65ABBD0D-093F-4F7A-85D3-5635561292CA}" type="presOf" srcId="{D54334C2-1C9D-4B9A-852B-11F54D1018A7}" destId="{A1E19A74-298C-49F5-B1F9-79E4D8121D2C}" srcOrd="1" destOrd="0" presId="urn:microsoft.com/office/officeart/2005/8/layout/list1"/>
    <dgm:cxn modelId="{B20FE7CA-45DB-453E-87AF-918FF089C05F}" srcId="{96490932-4B9C-471A-AAA8-B79B65A4BAA1}" destId="{D54334C2-1C9D-4B9A-852B-11F54D1018A7}" srcOrd="1" destOrd="0" parTransId="{7B502BF2-B12A-4F45-97A5-DCA7AF1EBEB5}" sibTransId="{217189B2-1605-4A91-BA40-8A4A364538D2}"/>
    <dgm:cxn modelId="{CFE54A95-97C9-4D5D-811A-52A9D6FAE9A1}" type="presOf" srcId="{D54334C2-1C9D-4B9A-852B-11F54D1018A7}" destId="{B4DEFB71-1BEA-45E4-8F0D-96A200F24B30}" srcOrd="0" destOrd="0" presId="urn:microsoft.com/office/officeart/2005/8/layout/list1"/>
    <dgm:cxn modelId="{8FA48F75-85E5-467B-BA1C-C8E6C3023F17}" type="presOf" srcId="{17DFB77A-063B-422D-8AF6-D71FE8A8197D}" destId="{9374EDFD-A909-476E-A008-B19691FCD7EB}" srcOrd="1" destOrd="0" presId="urn:microsoft.com/office/officeart/2005/8/layout/list1"/>
    <dgm:cxn modelId="{89CF5C46-08AB-4E87-BF6C-D8DD00ED5A68}" type="presOf" srcId="{094A1E87-A233-4E13-93CE-A2C6FF901199}" destId="{FF037712-2C4F-4FD4-9E56-75653EC8C2D2}" srcOrd="0" destOrd="0" presId="urn:microsoft.com/office/officeart/2005/8/layout/list1"/>
    <dgm:cxn modelId="{BDE359F4-BC9C-42B2-A171-660556E66A88}" type="presOf" srcId="{96490932-4B9C-471A-AAA8-B79B65A4BAA1}" destId="{BF2203F4-DFB7-4215-B3D2-79C285E312FB}" srcOrd="0" destOrd="0" presId="urn:microsoft.com/office/officeart/2005/8/layout/list1"/>
    <dgm:cxn modelId="{E16F3145-6CC0-4D39-9F87-2250B0ADF010}" srcId="{96490932-4B9C-471A-AAA8-B79B65A4BAA1}" destId="{094A1E87-A233-4E13-93CE-A2C6FF901199}" srcOrd="0" destOrd="0" parTransId="{8D90B82B-C783-414D-B8D0-B56B032181FB}" sibTransId="{69B98B07-A8A2-4E93-9C2F-0A5F6117E95F}"/>
    <dgm:cxn modelId="{9560E03F-233D-4512-8F91-A78A4C1627AF}" type="presParOf" srcId="{BF2203F4-DFB7-4215-B3D2-79C285E312FB}" destId="{E54DDA67-9B2B-4C97-B06E-11CB479A5EB0}" srcOrd="0" destOrd="0" presId="urn:microsoft.com/office/officeart/2005/8/layout/list1"/>
    <dgm:cxn modelId="{023B23BB-4E70-498B-8781-0F4E3F90C8CE}" type="presParOf" srcId="{E54DDA67-9B2B-4C97-B06E-11CB479A5EB0}" destId="{FF037712-2C4F-4FD4-9E56-75653EC8C2D2}" srcOrd="0" destOrd="0" presId="urn:microsoft.com/office/officeart/2005/8/layout/list1"/>
    <dgm:cxn modelId="{F5597C12-849E-4EE2-BBE5-37328B426A3F}" type="presParOf" srcId="{E54DDA67-9B2B-4C97-B06E-11CB479A5EB0}" destId="{B8871095-F1A8-4982-8AD1-DA48E620D24F}" srcOrd="1" destOrd="0" presId="urn:microsoft.com/office/officeart/2005/8/layout/list1"/>
    <dgm:cxn modelId="{018214BF-EDF0-4D12-9EB6-ED9349F7278F}" type="presParOf" srcId="{BF2203F4-DFB7-4215-B3D2-79C285E312FB}" destId="{EE774FDE-855C-416E-AAEA-CC6B272B3DDF}" srcOrd="1" destOrd="0" presId="urn:microsoft.com/office/officeart/2005/8/layout/list1"/>
    <dgm:cxn modelId="{52819BC6-0B47-40CC-B084-D0DE4132142C}" type="presParOf" srcId="{BF2203F4-DFB7-4215-B3D2-79C285E312FB}" destId="{E74574E8-F034-44A5-A812-68D3093BA1B5}" srcOrd="2" destOrd="0" presId="urn:microsoft.com/office/officeart/2005/8/layout/list1"/>
    <dgm:cxn modelId="{E47BF72A-5D02-49E1-8F52-522FE451E3D0}" type="presParOf" srcId="{BF2203F4-DFB7-4215-B3D2-79C285E312FB}" destId="{5B98FAA1-2343-462E-9873-CE86C7C04E60}" srcOrd="3" destOrd="0" presId="urn:microsoft.com/office/officeart/2005/8/layout/list1"/>
    <dgm:cxn modelId="{529A4705-0809-46CE-A3FD-1EC0C449E6D3}" type="presParOf" srcId="{BF2203F4-DFB7-4215-B3D2-79C285E312FB}" destId="{960543EA-FCFC-498F-8215-9CD1F7169ACB}" srcOrd="4" destOrd="0" presId="urn:microsoft.com/office/officeart/2005/8/layout/list1"/>
    <dgm:cxn modelId="{D7E18A53-5C39-4F3D-9950-D1E7A711C8A2}" type="presParOf" srcId="{960543EA-FCFC-498F-8215-9CD1F7169ACB}" destId="{B4DEFB71-1BEA-45E4-8F0D-96A200F24B30}" srcOrd="0" destOrd="0" presId="urn:microsoft.com/office/officeart/2005/8/layout/list1"/>
    <dgm:cxn modelId="{E2AE79A8-E12D-49BB-8466-F5FDFA1D6E3E}" type="presParOf" srcId="{960543EA-FCFC-498F-8215-9CD1F7169ACB}" destId="{A1E19A74-298C-49F5-B1F9-79E4D8121D2C}" srcOrd="1" destOrd="0" presId="urn:microsoft.com/office/officeart/2005/8/layout/list1"/>
    <dgm:cxn modelId="{CCF1D8F6-AA84-4C1B-9F34-22B81B45EF09}" type="presParOf" srcId="{BF2203F4-DFB7-4215-B3D2-79C285E312FB}" destId="{70B246D0-900C-4998-A18F-BFA82F3DA201}" srcOrd="5" destOrd="0" presId="urn:microsoft.com/office/officeart/2005/8/layout/list1"/>
    <dgm:cxn modelId="{F01223CB-4202-48A3-848D-8F65F0EC1F96}" type="presParOf" srcId="{BF2203F4-DFB7-4215-B3D2-79C285E312FB}" destId="{0D13A5A4-805B-45A4-ADDB-4F4A3D9EBBEE}" srcOrd="6" destOrd="0" presId="urn:microsoft.com/office/officeart/2005/8/layout/list1"/>
    <dgm:cxn modelId="{94B400FF-CFB1-47FD-B732-F0C216B02586}" type="presParOf" srcId="{BF2203F4-DFB7-4215-B3D2-79C285E312FB}" destId="{4A5310B4-EC2A-4C82-A451-661DECF0E91F}" srcOrd="7" destOrd="0" presId="urn:microsoft.com/office/officeart/2005/8/layout/list1"/>
    <dgm:cxn modelId="{553511EE-C7DB-4CDD-AEF8-DE65EB31E8D5}" type="presParOf" srcId="{BF2203F4-DFB7-4215-B3D2-79C285E312FB}" destId="{6D25B303-E9F3-408D-B554-B3D3C25D42A4}" srcOrd="8" destOrd="0" presId="urn:microsoft.com/office/officeart/2005/8/layout/list1"/>
    <dgm:cxn modelId="{581EC16C-7C87-4D4D-812B-C5F395BCF1EA}" type="presParOf" srcId="{6D25B303-E9F3-408D-B554-B3D3C25D42A4}" destId="{118F13B4-E35F-4F65-9ECB-7667F91C60C6}" srcOrd="0" destOrd="0" presId="urn:microsoft.com/office/officeart/2005/8/layout/list1"/>
    <dgm:cxn modelId="{BCD02030-34AE-4CAA-8DFE-913D2C0012E1}" type="presParOf" srcId="{6D25B303-E9F3-408D-B554-B3D3C25D42A4}" destId="{9374EDFD-A909-476E-A008-B19691FCD7EB}" srcOrd="1" destOrd="0" presId="urn:microsoft.com/office/officeart/2005/8/layout/list1"/>
    <dgm:cxn modelId="{EFA7E24E-38C5-4935-9FEA-9FAB0CECFF25}" type="presParOf" srcId="{BF2203F4-DFB7-4215-B3D2-79C285E312FB}" destId="{7F55B1BF-D2A6-493D-9F1A-836037DCD532}" srcOrd="9" destOrd="0" presId="urn:microsoft.com/office/officeart/2005/8/layout/list1"/>
    <dgm:cxn modelId="{F9C8FB5D-51A4-4E22-A7C5-18A3B860EB43}" type="presParOf" srcId="{BF2203F4-DFB7-4215-B3D2-79C285E312FB}" destId="{B14C0870-6C5D-44E0-9AC0-218651FE7F95}" srcOrd="10" destOrd="0" presId="urn:microsoft.com/office/officeart/2005/8/layout/list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74574E8-F034-44A5-A812-68D3093BA1B5}">
      <dsp:nvSpPr>
        <dsp:cNvPr id="0" name=""/>
        <dsp:cNvSpPr/>
      </dsp:nvSpPr>
      <dsp:spPr>
        <a:xfrm>
          <a:off x="0" y="566280"/>
          <a:ext cx="8504238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871095-F1A8-4982-8AD1-DA48E620D24F}">
      <dsp:nvSpPr>
        <dsp:cNvPr id="0" name=""/>
        <dsp:cNvSpPr/>
      </dsp:nvSpPr>
      <dsp:spPr>
        <a:xfrm>
          <a:off x="425211" y="64439"/>
          <a:ext cx="6243054" cy="10036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5008" tIns="0" rIns="225008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Коррекция и развитие речи детей</a:t>
          </a:r>
          <a:endParaRPr lang="ru-RU" sz="2000" kern="1200" dirty="0"/>
        </a:p>
      </dsp:txBody>
      <dsp:txXfrm>
        <a:off x="425211" y="64439"/>
        <a:ext cx="6243054" cy="1003680"/>
      </dsp:txXfrm>
    </dsp:sp>
    <dsp:sp modelId="{0D13A5A4-805B-45A4-ADDB-4F4A3D9EBBEE}">
      <dsp:nvSpPr>
        <dsp:cNvPr id="0" name=""/>
        <dsp:cNvSpPr/>
      </dsp:nvSpPr>
      <dsp:spPr>
        <a:xfrm>
          <a:off x="0" y="2108520"/>
          <a:ext cx="8504238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E19A74-298C-49F5-B1F9-79E4D8121D2C}">
      <dsp:nvSpPr>
        <dsp:cNvPr id="0" name=""/>
        <dsp:cNvSpPr/>
      </dsp:nvSpPr>
      <dsp:spPr>
        <a:xfrm>
          <a:off x="425211" y="1606680"/>
          <a:ext cx="6268116" cy="10036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5008" tIns="0" rIns="225008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Активизация познавательной деятельности</a:t>
          </a:r>
          <a:endParaRPr lang="ru-RU" sz="2000" kern="1200" dirty="0"/>
        </a:p>
      </dsp:txBody>
      <dsp:txXfrm>
        <a:off x="425211" y="1606680"/>
        <a:ext cx="6268116" cy="1003680"/>
      </dsp:txXfrm>
    </dsp:sp>
    <dsp:sp modelId="{B14C0870-6C5D-44E0-9AC0-218651FE7F95}">
      <dsp:nvSpPr>
        <dsp:cNvPr id="0" name=""/>
        <dsp:cNvSpPr/>
      </dsp:nvSpPr>
      <dsp:spPr>
        <a:xfrm>
          <a:off x="0" y="3650760"/>
          <a:ext cx="8504238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374EDFD-A909-476E-A008-B19691FCD7EB}">
      <dsp:nvSpPr>
        <dsp:cNvPr id="0" name=""/>
        <dsp:cNvSpPr/>
      </dsp:nvSpPr>
      <dsp:spPr>
        <a:xfrm>
          <a:off x="425211" y="3148920"/>
          <a:ext cx="6243054" cy="10036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5008" tIns="0" rIns="225008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/>
            <a:t>Вополнение</a:t>
          </a:r>
          <a:r>
            <a:rPr lang="ru-RU" sz="2000" kern="1200" dirty="0" smtClean="0"/>
            <a:t> сенсорной недостаточности</a:t>
          </a:r>
          <a:endParaRPr lang="ru-RU" sz="2000" kern="1200" dirty="0"/>
        </a:p>
      </dsp:txBody>
      <dsp:txXfrm>
        <a:off x="425211" y="3148920"/>
        <a:ext cx="6243054" cy="10036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A0A86-F943-444B-8EA9-3A619EA0AA1D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53787D0-39BC-4EA1-A2DD-7B7A2114ADD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A0A86-F943-444B-8EA9-3A619EA0AA1D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D53787D0-39BC-4EA1-A2DD-7B7A2114ADD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A0A86-F943-444B-8EA9-3A619EA0AA1D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53787D0-39BC-4EA1-A2DD-7B7A2114ADD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6C2A0A86-F943-444B-8EA9-3A619EA0AA1D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787D0-39BC-4EA1-A2DD-7B7A2114ADD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A0A86-F943-444B-8EA9-3A619EA0AA1D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D53787D0-39BC-4EA1-A2DD-7B7A2114ADD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A0A86-F943-444B-8EA9-3A619EA0AA1D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D53787D0-39BC-4EA1-A2DD-7B7A2114AD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A0A86-F943-444B-8EA9-3A619EA0AA1D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53787D0-39BC-4EA1-A2DD-7B7A2114AD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53787D0-39BC-4EA1-A2DD-7B7A2114ADD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A0A86-F943-444B-8EA9-3A619EA0AA1D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D53787D0-39BC-4EA1-A2DD-7B7A2114ADD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6C2A0A86-F943-444B-8EA9-3A619EA0AA1D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A0A86-F943-444B-8EA9-3A619EA0AA1D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787D0-39BC-4EA1-A2DD-7B7A2114AD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D53787D0-39BC-4EA1-A2DD-7B7A2114ADD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A0A86-F943-444B-8EA9-3A619EA0AA1D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6C2A0A86-F943-444B-8EA9-3A619EA0AA1D}" type="datetimeFigureOut">
              <a:rPr lang="ru-RU" smtClean="0"/>
              <a:pPr/>
              <a:t>24.01.2017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53787D0-39BC-4EA1-A2DD-7B7A2114ADD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800800" cy="1752600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учитель-логопед </a:t>
            </a:r>
          </a:p>
          <a:p>
            <a:r>
              <a:rPr lang="ru-RU" sz="2400" b="1" dirty="0" smtClean="0"/>
              <a:t>Уварова Е.М.</a:t>
            </a:r>
            <a:endParaRPr lang="ru-RU" sz="2400" b="1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381000"/>
            <a:ext cx="8424936" cy="1752600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Коррекционно-логопедическая работа с детьми </a:t>
            </a:r>
            <a:br>
              <a:rPr lang="ru-RU" sz="3600" b="1" dirty="0" smtClean="0"/>
            </a:br>
            <a:r>
              <a:rPr lang="ru-RU" sz="3600" b="1" dirty="0" smtClean="0"/>
              <a:t>с нарушением зрения</a:t>
            </a:r>
            <a:endParaRPr lang="ru-RU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20170116_121817_1CS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-217040" y="-2763688"/>
            <a:ext cx="9361040" cy="12481386"/>
          </a:xfr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Нарушение зрения </a:t>
            </a:r>
            <a:br>
              <a:rPr lang="ru-RU" sz="2800" b="1" dirty="0" smtClean="0"/>
            </a:br>
            <a:r>
              <a:rPr lang="ru-RU" sz="2800" b="1" dirty="0" smtClean="0"/>
              <a:t>отрицательно сказывается на: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Нервно-психическом статусе детей;</a:t>
            </a:r>
          </a:p>
          <a:p>
            <a:r>
              <a:rPr lang="ru-RU" sz="3200" dirty="0" smtClean="0"/>
              <a:t>Двигательной активности и ориентировке в пространстве;</a:t>
            </a:r>
          </a:p>
          <a:p>
            <a:r>
              <a:rPr lang="ru-RU" sz="3200" dirty="0" smtClean="0"/>
              <a:t>Развитии познавательной деятельности;</a:t>
            </a:r>
          </a:p>
          <a:p>
            <a:r>
              <a:rPr lang="ru-RU" sz="3200" dirty="0" smtClean="0"/>
              <a:t>Общем речевом развитии.</a:t>
            </a:r>
            <a:endParaRPr lang="ru-RU" sz="3200" dirty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534400" cy="758952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Специфика речевых нарушений у детей со зрительной патологией: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Не понимают смысловую сторону слова;</a:t>
            </a:r>
          </a:p>
          <a:p>
            <a:r>
              <a:rPr lang="ru-RU" sz="3200" dirty="0" smtClean="0"/>
              <a:t>Используют слова, усвоенные на чисто вербальной основе;</a:t>
            </a:r>
          </a:p>
          <a:p>
            <a:r>
              <a:rPr lang="ru-RU" sz="3200" dirty="0" smtClean="0"/>
              <a:t>Накапливают в речи слова без конкретного содержания;</a:t>
            </a:r>
          </a:p>
          <a:p>
            <a:r>
              <a:rPr lang="ru-RU" sz="3200" dirty="0" smtClean="0"/>
              <a:t>Проблемы со звукопроизношением встречаются в два раза чаще, чем у детей с нормой.</a:t>
            </a:r>
            <a:endParaRPr lang="ru-RU" sz="3200" dirty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534400" cy="758952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Логопедическая работа с детьми с нарушением зрения:</a:t>
            </a:r>
            <a:endParaRPr lang="ru-RU" sz="2800" b="1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sz="quarter" idx="1"/>
          </p:nvPr>
        </p:nvGraphicFramePr>
        <p:xfrm>
          <a:off x="301625" y="1527175"/>
          <a:ext cx="8504238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534400" cy="758952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Игры для развития зрительного восприятия</a:t>
            </a:r>
            <a:endParaRPr lang="ru-RU" sz="2800" b="1" dirty="0"/>
          </a:p>
        </p:txBody>
      </p:sp>
      <p:pic>
        <p:nvPicPr>
          <p:cNvPr id="4" name="Содержимое 3" descr="IMG_210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2060848"/>
            <a:ext cx="4273781" cy="3205336"/>
          </a:xfrm>
        </p:spPr>
      </p:pic>
      <p:pic>
        <p:nvPicPr>
          <p:cNvPr id="5" name="Рисунок 4" descr="IMG_21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2060848"/>
            <a:ext cx="4224470" cy="3168352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-171400"/>
            <a:ext cx="8712968" cy="1143000"/>
          </a:xfrm>
        </p:spPr>
        <p:txBody>
          <a:bodyPr anchor="ctr">
            <a:normAutofit/>
          </a:bodyPr>
          <a:lstStyle/>
          <a:p>
            <a:pPr algn="ctr"/>
            <a:r>
              <a:rPr lang="ru-RU" sz="2200" b="1" dirty="0" smtClean="0"/>
              <a:t>Игры для развития коммуникативно-речевых  умений</a:t>
            </a:r>
            <a:endParaRPr lang="ru-RU" sz="2200" b="1" dirty="0"/>
          </a:p>
        </p:txBody>
      </p:sp>
      <p:pic>
        <p:nvPicPr>
          <p:cNvPr id="4" name="Содержимое 3" descr="IMG_207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836712"/>
            <a:ext cx="3683496" cy="2762622"/>
          </a:xfrm>
        </p:spPr>
      </p:pic>
      <p:pic>
        <p:nvPicPr>
          <p:cNvPr id="5" name="Рисунок 4" descr="IMG_208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836712"/>
            <a:ext cx="3672408" cy="2754306"/>
          </a:xfrm>
          <a:prstGeom prst="rect">
            <a:avLst/>
          </a:prstGeom>
        </p:spPr>
      </p:pic>
      <p:pic>
        <p:nvPicPr>
          <p:cNvPr id="6" name="Рисунок 5" descr="IMG_209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99792" y="3645024"/>
            <a:ext cx="3960440" cy="2970330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424936" cy="922114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/>
              <a:t>Основные принципы адаптации наглядного материала для детей с нарушением зрения: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914400" y="1988840"/>
            <a:ext cx="7772400" cy="4030960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Иллюстративный материал максимально реальный и четкий;</a:t>
            </a:r>
          </a:p>
          <a:p>
            <a:r>
              <a:rPr lang="ru-RU" dirty="0" smtClean="0"/>
              <a:t>Использовать оранжевый, красный и желтый цвета (плохо видят синий и фиолетовый цвета);</a:t>
            </a:r>
          </a:p>
          <a:p>
            <a:r>
              <a:rPr lang="ru-RU" dirty="0" smtClean="0"/>
              <a:t>Не использовать картинки с блестящей поверхностью;</a:t>
            </a:r>
          </a:p>
          <a:p>
            <a:r>
              <a:rPr lang="ru-RU" dirty="0" smtClean="0"/>
              <a:t>Использовать силуэтные рисунки;</a:t>
            </a:r>
          </a:p>
          <a:p>
            <a:r>
              <a:rPr lang="ru-RU" dirty="0" smtClean="0"/>
              <a:t>Размер пособий – по остроте зрения.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Пальчиковая гимнастика</a:t>
            </a:r>
            <a:endParaRPr lang="ru-RU" b="1" dirty="0"/>
          </a:p>
        </p:txBody>
      </p:sp>
      <p:pic>
        <p:nvPicPr>
          <p:cNvPr id="4" name="Содержимое 3" descr="IMG_208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505051" y="1527175"/>
            <a:ext cx="6097385" cy="4572000"/>
          </a:xfr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Гимнастика для глаз</a:t>
            </a:r>
            <a:endParaRPr lang="ru-RU" b="1" dirty="0"/>
          </a:p>
        </p:txBody>
      </p:sp>
      <p:pic>
        <p:nvPicPr>
          <p:cNvPr id="4" name="Содержимое 3" descr="IMG_208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23527" y="1916832"/>
            <a:ext cx="4224469" cy="3168352"/>
          </a:xfrm>
        </p:spPr>
      </p:pic>
      <p:pic>
        <p:nvPicPr>
          <p:cNvPr id="5" name="Рисунок 4" descr="IMG_208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20006" y="1916832"/>
            <a:ext cx="4224470" cy="3168352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Посадка по окклюзии</a:t>
            </a:r>
            <a:endParaRPr lang="ru-RU" b="1" dirty="0"/>
          </a:p>
        </p:txBody>
      </p:sp>
      <p:pic>
        <p:nvPicPr>
          <p:cNvPr id="4" name="Содержимое 3" descr="IMG_209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505051" y="1527175"/>
            <a:ext cx="6097385" cy="4572000"/>
          </a:xfr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84976" cy="75895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Использование сохранных анализаторов</a:t>
            </a:r>
            <a:endParaRPr lang="ru-RU" b="1" dirty="0"/>
          </a:p>
        </p:txBody>
      </p:sp>
      <p:pic>
        <p:nvPicPr>
          <p:cNvPr id="4" name="Содержимое 3" descr="IMG_210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1916832"/>
            <a:ext cx="4368485" cy="3276364"/>
          </a:xfrm>
        </p:spPr>
      </p:pic>
      <p:pic>
        <p:nvPicPr>
          <p:cNvPr id="5" name="Рисунок 4" descr="IMG_21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1916832"/>
            <a:ext cx="4355976" cy="3266982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pPr algn="ctr"/>
            <a:r>
              <a:rPr lang="ru-RU" b="1" dirty="0" smtClean="0"/>
              <a:t>Наглядные пособия</a:t>
            </a:r>
            <a:endParaRPr lang="ru-RU" b="1" dirty="0"/>
          </a:p>
        </p:txBody>
      </p:sp>
      <p:pic>
        <p:nvPicPr>
          <p:cNvPr id="4" name="Содержимое 3" descr="IMG_210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124744"/>
            <a:ext cx="3600400" cy="2700300"/>
          </a:xfrm>
        </p:spPr>
      </p:pic>
      <p:pic>
        <p:nvPicPr>
          <p:cNvPr id="5" name="Рисунок 4" descr="IMG_21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1124744"/>
            <a:ext cx="3648405" cy="2736304"/>
          </a:xfrm>
          <a:prstGeom prst="rect">
            <a:avLst/>
          </a:prstGeom>
        </p:spPr>
      </p:pic>
      <p:pic>
        <p:nvPicPr>
          <p:cNvPr id="6" name="Рисунок 5" descr="IMG_211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2" y="3933056"/>
            <a:ext cx="3648406" cy="2736304"/>
          </a:xfrm>
          <a:prstGeom prst="rect">
            <a:avLst/>
          </a:prstGeom>
        </p:spPr>
      </p:pic>
      <p:pic>
        <p:nvPicPr>
          <p:cNvPr id="7" name="Рисунок 6" descr="IMG_211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60032" y="3933056"/>
            <a:ext cx="3683901" cy="2762926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856984" cy="75895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Использование сохранных анализаторов</a:t>
            </a:r>
            <a:endParaRPr lang="ru-RU" b="1" dirty="0"/>
          </a:p>
        </p:txBody>
      </p:sp>
      <p:pic>
        <p:nvPicPr>
          <p:cNvPr id="4" name="Содержимое 3" descr="IMG_209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7504" y="1916832"/>
            <a:ext cx="4416490" cy="3312368"/>
          </a:xfrm>
        </p:spPr>
      </p:pic>
      <p:pic>
        <p:nvPicPr>
          <p:cNvPr id="5" name="Рисунок 4" descr="IMG_21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916832"/>
            <a:ext cx="4427984" cy="3320988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12968" cy="922114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Использование нетрадиционных технологий в коррекционно-логопедической работе:</a:t>
            </a: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914400" y="2132856"/>
            <a:ext cx="7772400" cy="3886944"/>
          </a:xfrm>
        </p:spPr>
        <p:txBody>
          <a:bodyPr/>
          <a:lstStyle/>
          <a:p>
            <a:r>
              <a:rPr lang="ru-RU" b="1" dirty="0" err="1" smtClean="0"/>
              <a:t>Су-Джок</a:t>
            </a:r>
            <a:r>
              <a:rPr lang="ru-RU" b="1" dirty="0" smtClean="0"/>
              <a:t> терапия </a:t>
            </a:r>
            <a:r>
              <a:rPr lang="ru-RU" dirty="0" smtClean="0"/>
              <a:t>– опосредованное стимулирование систем соответствия головного мозга;</a:t>
            </a:r>
          </a:p>
          <a:p>
            <a:r>
              <a:rPr lang="ru-RU" b="1" dirty="0" err="1" smtClean="0"/>
              <a:t>Кинезиология</a:t>
            </a:r>
            <a:r>
              <a:rPr lang="ru-RU" dirty="0" smtClean="0"/>
              <a:t> – «гимнастика мозга»;</a:t>
            </a:r>
          </a:p>
          <a:p>
            <a:r>
              <a:rPr lang="ru-RU" b="1" dirty="0" err="1" smtClean="0"/>
              <a:t>Биоэнергопластика</a:t>
            </a:r>
            <a:r>
              <a:rPr lang="ru-RU" dirty="0" smtClean="0"/>
              <a:t> – совместные движения руки и артикуляционного аппарата.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 smtClean="0"/>
              <a:t>Су-Джок</a:t>
            </a:r>
            <a:r>
              <a:rPr lang="ru-RU" b="1" dirty="0" smtClean="0"/>
              <a:t> терапия</a:t>
            </a:r>
            <a:endParaRPr lang="ru-RU" b="1" dirty="0"/>
          </a:p>
        </p:txBody>
      </p:sp>
      <p:pic>
        <p:nvPicPr>
          <p:cNvPr id="4" name="Содержимое 3" descr="SAM_708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505051" y="1527175"/>
            <a:ext cx="6097385" cy="4572000"/>
          </a:xfr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 smtClean="0"/>
              <a:t>Су-Джок</a:t>
            </a:r>
            <a:r>
              <a:rPr lang="ru-RU" b="1" dirty="0" smtClean="0"/>
              <a:t> терапия</a:t>
            </a:r>
            <a:endParaRPr lang="ru-RU" b="1" dirty="0"/>
          </a:p>
        </p:txBody>
      </p:sp>
      <p:pic>
        <p:nvPicPr>
          <p:cNvPr id="4" name="Содержимое 3" descr="IMG_208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7503" y="1844824"/>
            <a:ext cx="4416491" cy="3312368"/>
          </a:xfrm>
        </p:spPr>
      </p:pic>
      <p:pic>
        <p:nvPicPr>
          <p:cNvPr id="5" name="Рисунок 4" descr="IMG_208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83492" y="1844824"/>
            <a:ext cx="4416491" cy="3312368"/>
          </a:xfrm>
          <a:prstGeom prst="rect">
            <a:avLst/>
          </a:prstGeo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 smtClean="0"/>
              <a:t>Кинезиология</a:t>
            </a:r>
            <a:endParaRPr lang="ru-RU" b="1" dirty="0"/>
          </a:p>
        </p:txBody>
      </p:sp>
      <p:pic>
        <p:nvPicPr>
          <p:cNvPr id="4" name="Содержимое 3" descr="IMG_604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79511" y="1844823"/>
            <a:ext cx="4320481" cy="3240361"/>
          </a:xfrm>
        </p:spPr>
      </p:pic>
      <p:pic>
        <p:nvPicPr>
          <p:cNvPr id="5" name="Рисунок 4" descr="IMG_604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07496" y="1844824"/>
            <a:ext cx="4320480" cy="3240360"/>
          </a:xfrm>
          <a:prstGeom prst="rect">
            <a:avLst/>
          </a:prstGeom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 smtClean="0"/>
              <a:t>Биоэнергопластика</a:t>
            </a:r>
            <a:endParaRPr lang="ru-RU" b="1" dirty="0"/>
          </a:p>
        </p:txBody>
      </p:sp>
      <p:pic>
        <p:nvPicPr>
          <p:cNvPr id="4" name="Содержимое 3" descr="IMG_207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7504" y="1844824"/>
            <a:ext cx="4392488" cy="3294366"/>
          </a:xfrm>
        </p:spPr>
      </p:pic>
      <p:pic>
        <p:nvPicPr>
          <p:cNvPr id="5" name="Рисунок 4" descr="IMG_207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47997" y="1844824"/>
            <a:ext cx="4416491" cy="3312368"/>
          </a:xfrm>
          <a:prstGeom prst="rect">
            <a:avLst/>
          </a:prstGeom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Содержимое 4" descr="IMG_211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505744" y="1527175"/>
            <a:ext cx="6096000" cy="4572000"/>
          </a:xfrm>
        </p:spPr>
      </p:pic>
      <p:sp>
        <p:nvSpPr>
          <p:cNvPr id="4" name="Прямоугольник 3"/>
          <p:cNvSpPr/>
          <p:nvPr/>
        </p:nvSpPr>
        <p:spPr>
          <a:xfrm>
            <a:off x="251520" y="188640"/>
            <a:ext cx="889248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Спасибо</a:t>
            </a:r>
            <a:r>
              <a:rPr lang="en-US" sz="4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4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за внимание!</a:t>
            </a:r>
            <a:endParaRPr lang="ru-RU" sz="4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101</TotalTime>
  <Words>214</Words>
  <Application>Microsoft Office PowerPoint</Application>
  <PresentationFormat>Экран (4:3)</PresentationFormat>
  <Paragraphs>40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Официальная</vt:lpstr>
      <vt:lpstr>Коррекционно-логопедическая работа с детьми  с нарушением зрения</vt:lpstr>
      <vt:lpstr>Слайд 2</vt:lpstr>
      <vt:lpstr>Нарушение зрения  отрицательно сказывается на:</vt:lpstr>
      <vt:lpstr>Специфика речевых нарушений у детей со зрительной патологией:</vt:lpstr>
      <vt:lpstr>Логопедическая работа с детьми с нарушением зрения:</vt:lpstr>
      <vt:lpstr>Игры для развития зрительного восприятия</vt:lpstr>
      <vt:lpstr>Игры для развития коммуникативно-речевых  умений</vt:lpstr>
      <vt:lpstr>Основные принципы адаптации наглядного материала для детей с нарушением зрения:</vt:lpstr>
      <vt:lpstr>Пальчиковая гимнастика</vt:lpstr>
      <vt:lpstr>Гимнастика для глаз</vt:lpstr>
      <vt:lpstr>Посадка по окклюзии</vt:lpstr>
      <vt:lpstr>Использование сохранных анализаторов</vt:lpstr>
      <vt:lpstr>Наглядные пособия</vt:lpstr>
      <vt:lpstr>Использование сохранных анализаторов</vt:lpstr>
      <vt:lpstr>Использование нетрадиционных технологий в коррекционно-логопедической работе:</vt:lpstr>
      <vt:lpstr>Су-Джок терапия</vt:lpstr>
      <vt:lpstr>Су-Джок терапия</vt:lpstr>
      <vt:lpstr>Кинезиология</vt:lpstr>
      <vt:lpstr>Биоэнергопластика</vt:lpstr>
      <vt:lpstr>Слайд 20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Особенности коррекционно-логопедической работы с детьми с нарушением зрения</dc:title>
  <dc:creator>USER</dc:creator>
  <cp:lastModifiedBy>User</cp:lastModifiedBy>
  <cp:revision>43</cp:revision>
  <dcterms:created xsi:type="dcterms:W3CDTF">2017-01-08T06:34:07Z</dcterms:created>
  <dcterms:modified xsi:type="dcterms:W3CDTF">2017-01-24T10:30:17Z</dcterms:modified>
</cp:coreProperties>
</file>