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75" r:id="rId12"/>
    <p:sldId id="276" r:id="rId13"/>
    <p:sldId id="277" r:id="rId14"/>
    <p:sldId id="278" r:id="rId15"/>
    <p:sldId id="279" r:id="rId16"/>
    <p:sldId id="267" r:id="rId17"/>
    <p:sldId id="268" r:id="rId18"/>
    <p:sldId id="271" r:id="rId19"/>
    <p:sldId id="272" r:id="rId20"/>
    <p:sldId id="273" r:id="rId21"/>
    <p:sldId id="269" r:id="rId22"/>
    <p:sldId id="281" r:id="rId23"/>
    <p:sldId id="282" r:id="rId24"/>
    <p:sldId id="270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9" autoAdjust="0"/>
    <p:restoredTop sz="86377" autoAdjust="0"/>
  </p:normalViewPr>
  <p:slideViewPr>
    <p:cSldViewPr>
      <p:cViewPr>
        <p:scale>
          <a:sx n="70" d="100"/>
          <a:sy n="70" d="100"/>
        </p:scale>
        <p:origin x="-1152" y="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250CF6-9CFE-4619-BEDF-06EFA62E67B2}" type="datetimeFigureOut">
              <a:rPr lang="ru-RU" smtClean="0"/>
              <a:pPr/>
              <a:t>20.01.2016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541A8-95DB-4A82-A31C-C20AD034C2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120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Я обратился с этим вопросом к маме, и узнал, что дырочки в хлебе это «работа» дрожжей – вещества из микроскопических грибков, вызывающих брожение. Благодаря им тесто поднимается в два раза.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Мне стало интересно узнать, что это – дрожжи. Поэтому я поставил следующую цель моей работы: узнать, что с собой представляют дрожжи, какие имеют виды, свойства, какая польза от них, применение.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541A8-95DB-4A82-A31C-C20AD034C2C0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541A8-95DB-4A82-A31C-C20AD034C2C0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1462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Человек сумел «приручить» дрожжи с глубокой древности, еще и не подозревая об их существовании. Например, напиток, похожий на современное пиво, был известен в Древнем Египте во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II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тысячелетии до нашей эры. Там же возник способ приготовления хлеба из кислого дрожжевого теста. В Китае 3 тысячи лет назад отгоняли спирт из дрожжевой бражки, получая крепкие спиртные напитки. Все это время люди думали, что брожение возникает само собой или по волшебству. Лишь в 1680 г. нидерландский натуралист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Антони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Ван Левенгук, рассматривая под микроскопом каплю бродящего пива, впервые увидел клетки дрожжей.  Он описал их в письме, адресованном в Королевское общество, и дал рисунок, на котором были видны почкующиеся круглые клетки, образующие скопления.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только в 1857 году великий французский микробиолог Луи Пастер доказал: что дрожжи и процесс брожения очень тесно связаны между собой. Характерной особенностью дрожжей является их способность производить спиртовое брожение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сахара, при котором происходит разложение сахара на этиловый спирт и углекислый газ.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Так начиналось изучение дрожжей, и люди постепенно узнали о микроорганизмах.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541A8-95DB-4A82-A31C-C20AD034C2C0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идеальных условиях почкование происходит настолько быстро, что новые почки формируются на материнской и дочерних клетках прежде, чем они отделяются. Так образуются дрожжевые пучки.</a:t>
            </a: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541A8-95DB-4A82-A31C-C20AD034C2C0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Лечебные и пищевые достоинства дрожжей, как пекарских, так и пивных, не нуждаются в рекоменда­ции.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Они содержат: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Витамины  группы B, 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эстергол (провитамин D), 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углеводы, 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белки 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некоторое количество жиров. 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Кроме того, огромное количество минеральных связей, очень нужных нам микроэлементов, например, хром и селен.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Белки дрожжей по качеству близки к белкам мяса, рыбы, молока и других продуктов животного происхождения. Особое значение приобре­тают дрожжи как ценнейший источник витаминов, прежде всего группы В. В дрожжах содержится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эргостерол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который под воздействием ультрафиолетовых лучей переходит в витамин D, являющийся профилактическим и лечебным средством при ра­хите.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541A8-95DB-4A82-A31C-C20AD034C2C0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Виды дрожжей. 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Хлебопекарные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Пивные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Винные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Кормовые 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Чайный гриб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Патогенные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Дрожжи используются в хлебопечении, виноделии, пивоварении,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квасоварении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в сельском хозяйстве, медицине и других производствах.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хлебопечении используют хлебопекарные дрожжи. Они проводят спиртовое брожение с образованием множества пузырьков углекислого газа, которые заставляют «подниматься» тесто и после выпечки придают хлебу мягкость. Для пивоварения используют зерно (ячмень). Ячмень измельчают и смешивают с водой и варят, а потом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сбраживают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дрожжами. Для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квасоварения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используют рожь.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Высушенные пивные дрожжи используют для производства лекарственных препаратов. Пивные дрожжи используют при гиповитаминозе витаминов группы В, нарушениях обмена веществ, фурункулезе и  т. д.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Из винограда нельзя было бы приготовить вино, если бы на кожице ягод не жили дрожжи,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сбраживающие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сок.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последнее время эти грибы стали применять и во многих других производствах. Дрожжи выращивают на различных отходах и кормят ими сельскохозяйственных животных. Из дрожжей получают витамины и различные вещества для химической и медицинской промышленности. С помощью дрожжей из различного растительного сырья делают спирт. А это горючее, которым можно при необходимости заменять бензин в двигателях внутреннего сгорания.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Чайный гриб является ассоциацией дрожжей и уксуснокислых бактерий. Применяется для приготовления вкусного напитка.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Дрожжи приносят не только пользу, но и вред. Они могут стать причиной порчи пищевых продуктов, когда на поверхности продуктов образуется налет (например, на сыре или на мясе), перебродить соки, варенье.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Патогенные дрожжи могут вызывать заболевания (кандидоз) у людей со слабым здоровьем.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541A8-95DB-4A82-A31C-C20AD034C2C0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Производство хлебопекарных дрожжей; основано на размножении дрожжей в жидких питательных средах. 1. Сырьем для дрожжевого производства является кормовая патока (меласса – отход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свекло-сахарного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производства). Для приготовления питательной среды сусло – патока разбавляется водой (в соотношении 1:4) (1кг мелассы на 4 кг воды – это равно сусло). 2. Подвергается специальной обработке в целях удаления коллоидов и некоторых других веществ, вредных для жизнедеятельности дрожжей. Это достигается обработкой сусло хлорной известью серной кислотой, кипячением и другими способами, в зависимости от качества патоки, и последующим удалением осадков, отстаиванием или фильтрацией.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осветления сусла, в сусло вводят питательные соли, содержащие азот и фосфор. Из многих способов осветления чаще применяются кислотно-холодный и кислотно-горячий.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541A8-95DB-4A82-A31C-C20AD034C2C0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541A8-95DB-4A82-A31C-C20AD034C2C0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1454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Заключение.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Изучив литературу, проделав практический опыт, пришел к выводу, что дрожжи – одноклеточные грибы. Они имеют такие виды: пивные, хлебопекарные, кормовые, винные. Свойства: растворяются в теплой воде или молоке, превращают крахмал теста в сахар, который они потом переваривают, вырабатывая двуокись углерода как продукт отхода. Этот газ выделяется в тесто и образовывает большое количество пузырьков, что заставляет тесто подниматься.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Изготовление дрожжей основано на размножении их в жидких питательных средах. Сырьем является кормовая патока (меласса – отход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свекло-сахарного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производства).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Дрожжи используются в виноделии, пивоварении, хлебопечении, сельском хозяйстве, медицине. 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ходе практического опыта я ответил на поставленный вопрос: Откуда в хлебе так много дырочек?</a:t>
            </a:r>
          </a:p>
          <a:p>
            <a:pPr lvl="0">
              <a:buFont typeface="Wingdings" pitchFamily="2" charset="2"/>
              <a:buChar char="v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Дрожжи попадают в тесто</a:t>
            </a:r>
          </a:p>
          <a:p>
            <a:pPr lvl="0">
              <a:buFont typeface="Wingdings" pitchFamily="2" charset="2"/>
              <a:buChar char="v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Грибки сразу принимаются за дело</a:t>
            </a:r>
          </a:p>
          <a:p>
            <a:pPr lvl="0">
              <a:buFont typeface="Wingdings" pitchFamily="2" charset="2"/>
              <a:buChar char="v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Они вырабатывают углекислый газ, от этого тесто вспухает,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поднимается, подходит</a:t>
            </a:r>
          </a:p>
          <a:p>
            <a:pPr lvl="0">
              <a:buFont typeface="Wingdings" pitchFamily="2" charset="2"/>
              <a:buChar char="v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жаркой печи пузырьки лопаются, газ уходит, а дырочки в душистом хлебе остаются. </a:t>
            </a:r>
          </a:p>
          <a:p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541A8-95DB-4A82-A31C-C20AD034C2C0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2C3B2F64-5796-4232-8C02-F72DEB975F69}" type="datetimeFigureOut">
              <a:rPr lang="ru-RU" smtClean="0"/>
              <a:pPr/>
              <a:t>20.01.2016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15768-DB64-4468-9F25-1FBB078E6F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2F64-5796-4232-8C02-F72DEB975F69}" type="datetimeFigureOut">
              <a:rPr lang="ru-RU" smtClean="0"/>
              <a:pPr/>
              <a:t>20.01.2016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15768-DB64-4468-9F25-1FBB078E6FD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2F64-5796-4232-8C02-F72DEB975F69}" type="datetimeFigureOut">
              <a:rPr lang="ru-RU" smtClean="0"/>
              <a:pPr/>
              <a:t>20.01.2016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15768-DB64-4468-9F25-1FBB078E6FD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2F64-5796-4232-8C02-F72DEB975F69}" type="datetimeFigureOut">
              <a:rPr lang="ru-RU" smtClean="0"/>
              <a:pPr/>
              <a:t>20.01.2016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15768-DB64-4468-9F25-1FBB078E6FD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2F64-5796-4232-8C02-F72DEB975F69}" type="datetimeFigureOut">
              <a:rPr lang="ru-RU" smtClean="0"/>
              <a:pPr/>
              <a:t>20.01.2016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15768-DB64-4468-9F25-1FBB078E6F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2F64-5796-4232-8C02-F72DEB975F69}" type="datetimeFigureOut">
              <a:rPr lang="ru-RU" smtClean="0"/>
              <a:pPr/>
              <a:t>20.01.2016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15768-DB64-4468-9F25-1FBB078E6FD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2F64-5796-4232-8C02-F72DEB975F69}" type="datetimeFigureOut">
              <a:rPr lang="ru-RU" smtClean="0"/>
              <a:pPr/>
              <a:t>20.01.2016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15768-DB64-4468-9F25-1FBB078E6F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2F64-5796-4232-8C02-F72DEB975F69}" type="datetimeFigureOut">
              <a:rPr lang="ru-RU" smtClean="0"/>
              <a:pPr/>
              <a:t>20.01.2016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15768-DB64-4468-9F25-1FBB078E6FD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2F64-5796-4232-8C02-F72DEB975F69}" type="datetimeFigureOut">
              <a:rPr lang="ru-RU" smtClean="0"/>
              <a:pPr/>
              <a:t>20.01.2016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15768-DB64-4468-9F25-1FBB078E6F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2F64-5796-4232-8C02-F72DEB975F69}" type="datetimeFigureOut">
              <a:rPr lang="ru-RU" smtClean="0"/>
              <a:pPr/>
              <a:t>20.01.2016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15768-DB64-4468-9F25-1FBB078E6F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2F64-5796-4232-8C02-F72DEB975F69}" type="datetimeFigureOut">
              <a:rPr lang="ru-RU" smtClean="0"/>
              <a:pPr/>
              <a:t>20.01.2016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15768-DB64-4468-9F25-1FBB078E6F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2C3B2F64-5796-4232-8C02-F72DEB975F69}" type="datetimeFigureOut">
              <a:rPr lang="ru-RU" smtClean="0"/>
              <a:pPr/>
              <a:t>20.01.2016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39615768-DB64-4468-9F25-1FBB078E6FD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beauly.ru/uploads/yeast1.jpg" TargetMode="Externa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ru.wikipedia.org/wiki/%D0%A4%D0%B0%D0%B9%D0%BB:Sjb_whiskey_malt.jpg" TargetMode="Externa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ru.wikipedia.org/wiki/%D0%A4%D0%B0%D0%B9%D0%BB:Wine_grapes07.jpg" TargetMode="Externa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ru.wikipedia.org/wiki/%D0%A4%D0%B0%D0%B9%D0%BB:Kombucha_jar.jpg" TargetMode="Externa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ru.wikipedia.org/wiki/%D0%A4%D0%B0%D0%B9%D0%BB:Candida_albicans.jpg" TargetMode="Externa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1844824"/>
            <a:ext cx="6048672" cy="151216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chemeClr val="accent6">
                    <a:lumMod val="50000"/>
                  </a:schemeClr>
                </a:solidFill>
              </a:rPr>
              <a:t>Тайна дрожжей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200" dirty="0" err="1" smtClean="0">
                <a:solidFill>
                  <a:schemeClr val="accent6">
                    <a:lumMod val="50000"/>
                  </a:schemeClr>
                </a:solidFill>
              </a:rPr>
              <a:t>Дзамихов</a:t>
            </a: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200" dirty="0" err="1" smtClean="0">
                <a:solidFill>
                  <a:schemeClr val="accent6">
                    <a:lumMod val="50000"/>
                  </a:schemeClr>
                </a:solidFill>
              </a:rPr>
              <a:t>Алим</a:t>
            </a: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</a:rPr>
              <a:t> -  ученик 2 класса  С.П  </a:t>
            </a:r>
            <a:r>
              <a:rPr lang="ru-RU" sz="2200" dirty="0" err="1" smtClean="0">
                <a:solidFill>
                  <a:schemeClr val="accent6">
                    <a:lumMod val="50000"/>
                  </a:schemeClr>
                </a:solidFill>
              </a:rPr>
              <a:t>Дженал</a:t>
            </a: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</a:rPr>
              <a:t> руководитель:  </a:t>
            </a:r>
            <a:r>
              <a:rPr lang="ru-RU" sz="2200" dirty="0" err="1" smtClean="0">
                <a:solidFill>
                  <a:schemeClr val="accent6">
                    <a:lumMod val="50000"/>
                  </a:schemeClr>
                </a:solidFill>
              </a:rPr>
              <a:t>Джибилова</a:t>
            </a: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</a:rPr>
              <a:t> Марина </a:t>
            </a:r>
            <a:r>
              <a:rPr lang="ru-RU" sz="2200" dirty="0" err="1" smtClean="0">
                <a:solidFill>
                  <a:schemeClr val="accent6">
                    <a:lumMod val="50000"/>
                  </a:schemeClr>
                </a:solidFill>
              </a:rPr>
              <a:t>Алимовна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2200" dirty="0">
                <a:solidFill>
                  <a:schemeClr val="accent6">
                    <a:lumMod val="50000"/>
                  </a:schemeClr>
                </a:solidFill>
              </a:rPr>
            </a:br>
            <a:endParaRPr lang="ru-RU" sz="2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0724098">
            <a:off x="2820219" y="3852834"/>
            <a:ext cx="4859012" cy="127536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Почему в хлебе столько </a:t>
            </a:r>
            <a:r>
              <a:rPr lang="ru-RU" sz="6600" dirty="0">
                <a:solidFill>
                  <a:schemeClr val="accent6">
                    <a:lumMod val="50000"/>
                  </a:schemeClr>
                </a:solidFill>
              </a:rPr>
              <a:t>дырочек</a:t>
            </a:r>
            <a:r>
              <a:rPr lang="ru-RU" dirty="0"/>
              <a:t>?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0" y="1340768"/>
            <a:ext cx="2819400" cy="93610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Введение</a:t>
            </a:r>
            <a:b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Рисунок 4"/>
          <p:cNvPicPr>
            <a:picLocks noGrp="1"/>
          </p:cNvPicPr>
          <p:nvPr>
            <p:ph type="pic" idx="1"/>
          </p:nvPr>
        </p:nvPicPr>
        <p:blipFill>
          <a:blip r:embed="rId3" cstate="print"/>
          <a:srcRect t="4125" b="4125"/>
          <a:stretch>
            <a:fillRect/>
          </a:stretch>
        </p:blipFill>
        <p:spPr bwMode="auto">
          <a:xfrm>
            <a:off x="1403648" y="1700808"/>
            <a:ext cx="3240360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dirty="0" smtClean="0"/>
              <a:t> 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Каждый день мы едим хлеб, хлебобулочные изделия. Мне всегда было интересно, почему изделия из дрожжевого теста такие пышные, мягкие? Что придает им такое свойство? А самый главный вопрос: Почему в хлебе столько дырочек</a:t>
            </a:r>
            <a:r>
              <a:rPr lang="ru-RU" dirty="0" smtClean="0"/>
              <a:t>? 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1268760"/>
            <a:ext cx="3096344" cy="105618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Задачи:</a:t>
            </a:r>
            <a:r>
              <a:rPr lang="ru-RU" b="1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87624" y="2492896"/>
            <a:ext cx="6696744" cy="302433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lvl="0"/>
            <a:r>
              <a:rPr lang="ru-RU" sz="2800" dirty="0" smtClean="0"/>
              <a:t>1. Узнать подробно, что же это такое – дрожжи;</a:t>
            </a:r>
          </a:p>
          <a:p>
            <a:pPr lvl="0"/>
            <a:r>
              <a:rPr lang="ru-RU" sz="2800" dirty="0" smtClean="0"/>
              <a:t>2. Узнать какие дрожжи бывают;</a:t>
            </a:r>
          </a:p>
          <a:p>
            <a:pPr lvl="0"/>
            <a:r>
              <a:rPr lang="ru-RU" sz="2800" dirty="0" smtClean="0"/>
              <a:t>3. Узнать, полезны ли дрожжи, или вредны;</a:t>
            </a:r>
          </a:p>
          <a:p>
            <a:pPr lvl="0"/>
            <a:r>
              <a:rPr lang="ru-RU" sz="2800" dirty="0" smtClean="0"/>
              <a:t>4. Провести практический опыт, чтобы узнать свойства дрожжей.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85794"/>
            <a:ext cx="7924800" cy="4572032"/>
          </a:xfrm>
        </p:spPr>
        <p:txBody>
          <a:bodyPr/>
          <a:lstStyle/>
          <a:p>
            <a:pPr algn="ctr"/>
            <a:r>
              <a:rPr lang="ru-RU" sz="6600" b="1" dirty="0" smtClean="0">
                <a:solidFill>
                  <a:schemeClr val="bg2">
                    <a:lumMod val="50000"/>
                  </a:schemeClr>
                </a:solidFill>
              </a:rPr>
              <a:t>ЧТО ТАКОЕ ДРОЖЖИ?</a:t>
            </a:r>
            <a:r>
              <a:rPr lang="ru-RU" sz="6600" dirty="0" smtClean="0"/>
              <a:t/>
            </a:r>
            <a:br>
              <a:rPr lang="ru-RU" sz="6600" dirty="0" smtClean="0"/>
            </a:br>
            <a:endParaRPr lang="ru-RU" sz="6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1124744"/>
            <a:ext cx="4248472" cy="108012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ЧТО ТАКОЕ ДРОЖЖИ?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03648" y="2420888"/>
            <a:ext cx="6264696" cy="309634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algn="ctr"/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Дрожжи — это похожие на бактерии простейшие одноклеточные растения. Они принадлежат семейству грибов. Их клетки больше и сложнее, чем у бактерий. Дрожжи размножаются почкованием. </a:t>
            </a:r>
          </a:p>
          <a:p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0" y="1484784"/>
            <a:ext cx="3075384" cy="79105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Размножение почкованием </a:t>
            </a:r>
            <a:b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Рисунок 4" descr="Картинка 1 из 100"/>
          <p:cNvPicPr>
            <a:picLocks noGrp="1"/>
          </p:cNvPicPr>
          <p:nvPr>
            <p:ph type="pic" idx="1"/>
          </p:nvPr>
        </p:nvPicPr>
        <p:blipFill>
          <a:blip r:embed="rId3" cstate="print"/>
          <a:srcRect t="17554" b="17554"/>
          <a:stretch>
            <a:fillRect/>
          </a:stretch>
        </p:blipFill>
        <p:spPr bwMode="auto">
          <a:xfrm>
            <a:off x="971600" y="1484784"/>
            <a:ext cx="3960440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3075384" cy="324037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Размножение почкованием происходит следующим образом. Вначале на клетке появляется выпуклость, которая увеличивается. Ядро материнской клетки делится, и одно из дочерних ядер переходит в растущий бугорок. Возникает новая клетка, которая отделяется от материнской или остаётся соединённой с нею. </a:t>
            </a:r>
          </a:p>
          <a:p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785926"/>
            <a:ext cx="8229600" cy="24288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dirty="0" smtClean="0">
                <a:solidFill>
                  <a:schemeClr val="accent6">
                    <a:lumMod val="50000"/>
                  </a:schemeClr>
                </a:solidFill>
              </a:rPr>
              <a:t>Лечебные и пищевые достоинства дрожжей</a:t>
            </a:r>
            <a:endParaRPr lang="ru-RU" sz="5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1124744"/>
            <a:ext cx="5112568" cy="100811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Лечебные и пищевые достоинства дрожжей</a:t>
            </a:r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15616" y="2276872"/>
            <a:ext cx="6840760" cy="331236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Они содержат:</a:t>
            </a:r>
          </a:p>
          <a:p>
            <a:pPr lvl="0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   Витамины  группы B, </a:t>
            </a:r>
          </a:p>
          <a:p>
            <a:pPr lvl="0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   </a:t>
            </a:r>
            <a:r>
              <a:rPr lang="ru-RU" sz="1400" dirty="0" err="1" smtClean="0">
                <a:solidFill>
                  <a:schemeClr val="accent6">
                    <a:lumMod val="50000"/>
                  </a:schemeClr>
                </a:solidFill>
              </a:rPr>
              <a:t>Эргостерол</a:t>
            </a: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 (провитамин D), </a:t>
            </a:r>
          </a:p>
          <a:p>
            <a:pPr lvl="0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   Углеводы, </a:t>
            </a:r>
          </a:p>
          <a:p>
            <a:pPr lvl="0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   Белки </a:t>
            </a:r>
          </a:p>
          <a:p>
            <a:pPr lvl="0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   Небольшое количество жиров. </a:t>
            </a:r>
          </a:p>
          <a:p>
            <a:pPr lvl="0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   Кроме того, большое количество минеральных связей,        очень нужных нам микроэлементов, например, хром и селен. </a:t>
            </a:r>
          </a:p>
          <a:p>
            <a:endParaRPr lang="ru-RU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3116"/>
            <a:ext cx="8229600" cy="2000264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chemeClr val="accent6">
                    <a:lumMod val="50000"/>
                  </a:schemeClr>
                </a:solidFill>
              </a:rPr>
              <a:t>Виды дрожжей </a:t>
            </a:r>
            <a:r>
              <a:rPr lang="ru-RU" sz="4400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4400" dirty="0" smtClean="0">
                <a:solidFill>
                  <a:schemeClr val="bg2">
                    <a:lumMod val="50000"/>
                  </a:schemeClr>
                </a:solidFill>
              </a:rPr>
            </a:br>
            <a:endParaRPr lang="ru-RU" sz="44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0032" y="1412776"/>
            <a:ext cx="3096344" cy="86306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Виды дрожжей. </a:t>
            </a:r>
            <a:b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lightboxImage" descr="http://www.russbread.ru/wp-content/uploads/drojji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043608" y="1412775"/>
            <a:ext cx="3528392" cy="4032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88024" y="2348880"/>
            <a:ext cx="3240360" cy="288032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lvl="0">
              <a:buFont typeface="Wingdings" pitchFamily="2" charset="2"/>
              <a:buChar char="v"/>
            </a:pPr>
            <a:r>
              <a:rPr lang="ru-RU" dirty="0" smtClean="0"/>
              <a:t>  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Хлебопекарные</a:t>
            </a:r>
          </a:p>
          <a:p>
            <a:pPr lvl="0"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  Пивные</a:t>
            </a:r>
          </a:p>
          <a:p>
            <a:pPr lvl="0"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  Винные</a:t>
            </a:r>
          </a:p>
          <a:p>
            <a:pPr lvl="0"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  Кормовые </a:t>
            </a:r>
          </a:p>
          <a:p>
            <a:pPr lvl="0"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  Чайный гриб</a:t>
            </a:r>
          </a:p>
          <a:p>
            <a:pPr lvl="0"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  Патогенные 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Рисунок 4" descr="дрожжи для кожи">
            <a:hlinkClick r:id="rId2"/>
          </p:cNvPr>
          <p:cNvPicPr>
            <a:picLocks noGrp="1"/>
          </p:cNvPicPr>
          <p:nvPr>
            <p:ph type="pic" idx="1"/>
          </p:nvPr>
        </p:nvPicPr>
        <p:blipFill>
          <a:blip r:embed="rId3" cstate="print"/>
          <a:srcRect l="9927" r="9927"/>
          <a:stretch>
            <a:fillRect/>
          </a:stretch>
        </p:blipFill>
        <p:spPr bwMode="auto">
          <a:xfrm>
            <a:off x="1187624" y="1268760"/>
            <a:ext cx="3600400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32040" y="1268760"/>
            <a:ext cx="3168352" cy="4176464"/>
          </a:xfrm>
        </p:spPr>
        <p:txBody>
          <a:bodyPr>
            <a:normAutofit fontScale="92500" lnSpcReduction="10000"/>
          </a:bodyPr>
          <a:lstStyle/>
          <a:p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</a:rPr>
              <a:t>В хлебопечении используют хлебопекарные дрожжи. Они проводят спиртовое брожение с образованием множества пузырьков углекислого газа, которые заставляют «подниматься» тесто</a:t>
            </a:r>
            <a:r>
              <a:rPr lang="ru-RU" sz="2200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Рисунок 4" descr="http://upload.wikimedia.org/wikipedia/commons/thumb/3/32/Sjb_whiskey_malt.jpg/200px-Sjb_whiskey_malt.jpg">
            <a:hlinkClick r:id="rId2"/>
          </p:cNvPr>
          <p:cNvPicPr>
            <a:picLocks noGrp="1"/>
          </p:cNvPicPr>
          <p:nvPr>
            <p:ph type="pic" idx="1"/>
          </p:nvPr>
        </p:nvPicPr>
        <p:blipFill>
          <a:blip r:embed="rId3" cstate="print"/>
          <a:srcRect l="12500" r="12500"/>
          <a:stretch>
            <a:fillRect/>
          </a:stretch>
        </p:blipFill>
        <p:spPr bwMode="auto">
          <a:xfrm>
            <a:off x="1187624" y="1412776"/>
            <a:ext cx="3672408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04048" y="1412776"/>
            <a:ext cx="3096344" cy="4104456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Для пивоварения используют зерно (ячмень). Ячмень измельчают и смешивают с водой и варят, а потом </a:t>
            </a:r>
            <a:r>
              <a:rPr lang="ru-RU" sz="2000" dirty="0" err="1" smtClean="0">
                <a:solidFill>
                  <a:schemeClr val="accent6">
                    <a:lumMod val="50000"/>
                  </a:schemeClr>
                </a:solidFill>
              </a:rPr>
              <a:t>сбраживают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 дрожжами. Для </a:t>
            </a:r>
            <a:r>
              <a:rPr lang="ru-RU" sz="2000" dirty="0" err="1" smtClean="0">
                <a:solidFill>
                  <a:schemeClr val="accent6">
                    <a:lumMod val="50000"/>
                  </a:schemeClr>
                </a:solidFill>
              </a:rPr>
              <a:t>квасоварения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 используют рожь.</a:t>
            </a:r>
          </a:p>
          <a:p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Рисунок 4" descr="http://upload.wikimedia.org/wikipedia/commons/thumb/6/65/Wine_grapes07.jpg/220px-Wine_grapes07.jpg">
            <a:hlinkClick r:id="rId2"/>
          </p:cNvPr>
          <p:cNvPicPr>
            <a:picLocks noGrp="1"/>
          </p:cNvPicPr>
          <p:nvPr>
            <p:ph type="pic" idx="1"/>
          </p:nvPr>
        </p:nvPicPr>
        <p:blipFill>
          <a:blip r:embed="rId3" cstate="print"/>
          <a:srcRect l="6364" r="6364"/>
          <a:stretch>
            <a:fillRect/>
          </a:stretch>
        </p:blipFill>
        <p:spPr bwMode="auto">
          <a:xfrm>
            <a:off x="1187624" y="1556792"/>
            <a:ext cx="3528392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148064" y="1556792"/>
            <a:ext cx="2880320" cy="3672408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Винные дрожжи живут на кожице ягод. Они видны в виде белого налета или белого пушка на ягодах и плодах. </a:t>
            </a:r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Рисунок 4" descr="http://upload.wikimedia.org/wikipedia/commons/thumb/f/fe/Kombucha_jar.jpg/220px-Kombucha_jar.jpg">
            <a:hlinkClick r:id="rId2"/>
          </p:cNvPr>
          <p:cNvPicPr>
            <a:picLocks noGrp="1"/>
          </p:cNvPicPr>
          <p:nvPr>
            <p:ph type="pic" idx="1"/>
          </p:nvPr>
        </p:nvPicPr>
        <p:blipFill>
          <a:blip r:embed="rId3" cstate="print"/>
          <a:srcRect t="5823" b="5823"/>
          <a:stretch>
            <a:fillRect/>
          </a:stretch>
        </p:blipFill>
        <p:spPr bwMode="auto">
          <a:xfrm>
            <a:off x="1115616" y="1412776"/>
            <a:ext cx="3600400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08104" y="1412776"/>
            <a:ext cx="2592288" cy="3888432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Чайный гриб является ассоциацией дрожжей и уксуснокислых бактерий. Применяется для приготовления вкусного напитка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Рисунок 4" descr="http://upload.wikimedia.org/wikipedia/commons/thumb/b/b6/Candida_albicans.jpg/250px-Candida_albicans.jpg">
            <a:hlinkClick r:id="rId2"/>
          </p:cNvPr>
          <p:cNvPicPr>
            <a:picLocks noGrp="1"/>
          </p:cNvPicPr>
          <p:nvPr>
            <p:ph type="pic" idx="1"/>
          </p:nvPr>
        </p:nvPicPr>
        <p:blipFill>
          <a:blip r:embed="rId3" cstate="print"/>
          <a:srcRect l="12400" r="12400"/>
          <a:stretch>
            <a:fillRect/>
          </a:stretch>
        </p:blipFill>
        <p:spPr bwMode="auto">
          <a:xfrm>
            <a:off x="1259632" y="1700808"/>
            <a:ext cx="3960440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36096" y="1700808"/>
            <a:ext cx="2592288" cy="3384376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Патогенные дрожжи могут вызывать заболевания (кандидоз) у людей со слабым здоровьем</a:t>
            </a:r>
            <a:r>
              <a:rPr lang="ru-RU" sz="2000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1340768"/>
            <a:ext cx="4176464" cy="136815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Изготовление дрожжей.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19672" y="3573016"/>
            <a:ext cx="6120680" cy="201622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Производство хлебопекарных дрожжей основано на размножении дрожжей в жидких питательных средах. </a:t>
            </a:r>
          </a:p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Сырьем для дрожжевого производства является  кормовая патока (Меласса – отход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</a:rPr>
              <a:t>свекло-сахарного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400" dirty="0" smtClean="0"/>
              <a:t>производства)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340768"/>
            <a:ext cx="6336704" cy="373130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8000" b="1" dirty="0" smtClean="0">
                <a:solidFill>
                  <a:schemeClr val="accent6">
                    <a:lumMod val="50000"/>
                  </a:schemeClr>
                </a:solidFill>
              </a:rPr>
              <a:t>Практический опыт</a:t>
            </a:r>
            <a:r>
              <a:rPr lang="ru-RU" sz="72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7200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ru-RU" sz="72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971600" y="3429000"/>
            <a:ext cx="3312368" cy="2088233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43608" y="1124744"/>
            <a:ext cx="3744416" cy="2232248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Продукты для опыта:</a:t>
            </a:r>
            <a:b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дрожжи</a:t>
            </a:r>
            <a:b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вода</a:t>
            </a:r>
            <a:b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мука</a:t>
            </a:r>
            <a:b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сахар</a:t>
            </a:r>
            <a:b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соль</a:t>
            </a:r>
            <a:endParaRPr lang="ru-RU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3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1115616" y="1124745"/>
            <a:ext cx="2868162" cy="208823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3861048"/>
            <a:ext cx="6840760" cy="1944216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chemeClr val="accent6">
                    <a:lumMod val="50000"/>
                  </a:schemeClr>
                </a:solidFill>
              </a:rPr>
              <a:t>Вывод: Дрожжи чувствительны к температуре окружающей среды. Скорость их размножения уменьшается в ответ на понижение температуры</a:t>
            </a:r>
            <a:r>
              <a:rPr lang="ru-RU" sz="3600" dirty="0" smtClean="0"/>
              <a:t>. </a:t>
            </a:r>
            <a:endParaRPr lang="ru-RU" sz="3600" dirty="0"/>
          </a:p>
        </p:txBody>
      </p:sp>
      <p:pic>
        <p:nvPicPr>
          <p:cNvPr id="6" name="Содержимое 5" descr="6.jpg"/>
          <p:cNvPicPr>
            <a:picLocks noGrp="1" noChangeAspect="1"/>
          </p:cNvPicPr>
          <p:nvPr>
            <p:ph sz="quarter" idx="14"/>
          </p:nvPr>
        </p:nvPicPr>
        <p:blipFill>
          <a:blip r:embed="rId3" cstate="print"/>
          <a:stretch>
            <a:fillRect/>
          </a:stretch>
        </p:blipFill>
        <p:spPr>
          <a:xfrm>
            <a:off x="5004048" y="1124744"/>
            <a:ext cx="3024336" cy="215739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5.jpg"/>
          <p:cNvPicPr>
            <a:picLocks noGrp="1" noChangeAspect="1"/>
          </p:cNvPicPr>
          <p:nvPr>
            <p:ph sz="quarter" idx="13"/>
          </p:nvPr>
        </p:nvPicPr>
        <p:blipFill>
          <a:blip r:embed="rId3" cstate="print"/>
          <a:stretch>
            <a:fillRect/>
          </a:stretch>
        </p:blipFill>
        <p:spPr>
          <a:xfrm>
            <a:off x="1115616" y="1124744"/>
            <a:ext cx="3372218" cy="230425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924944"/>
            <a:ext cx="6912768" cy="2855810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Вывод: Для процесса брожения необходим сахар. Дрожжи превращают сахар в спирт и углекислый газ. Таким  способом  они  получают энергию, необходимую  им  для  жизни</a:t>
            </a:r>
            <a:r>
              <a:rPr lang="ru-RU" sz="32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.  </a:t>
            </a:r>
            <a:endParaRPr lang="ru-RU" sz="32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6" name="Содержимое 5" descr="7.jpg"/>
          <p:cNvPicPr>
            <a:picLocks noGrp="1" noChangeAspect="1"/>
          </p:cNvPicPr>
          <p:nvPr>
            <p:ph sz="quarter" idx="14"/>
          </p:nvPr>
        </p:nvPicPr>
        <p:blipFill>
          <a:blip r:embed="rId4" cstate="print"/>
          <a:stretch>
            <a:fillRect/>
          </a:stretch>
        </p:blipFill>
        <p:spPr>
          <a:xfrm>
            <a:off x="4643438" y="1124743"/>
            <a:ext cx="3384946" cy="223224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1700808"/>
            <a:ext cx="3168352" cy="63475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Заключение</a:t>
            </a:r>
            <a:endParaRPr lang="ru-RU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Рисунок 4" descr="935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475656" y="1844824"/>
            <a:ext cx="3096344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88024" y="2564904"/>
            <a:ext cx="3239790" cy="230425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</a:rPr>
              <a:t>В ходе практического опыта я ответил на поставленный вопрос: Откуда в хлебе так много дырочек?</a:t>
            </a:r>
          </a:p>
          <a:p>
            <a:endParaRPr lang="ru-RU" sz="18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123728" y="1124744"/>
            <a:ext cx="5616624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31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100" dirty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31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1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31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100" dirty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31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1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31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100" dirty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31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1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31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100" dirty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31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1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31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100" dirty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31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100" dirty="0" smtClean="0">
                <a:solidFill>
                  <a:schemeClr val="accent6">
                    <a:lumMod val="50000"/>
                  </a:schemeClr>
                </a:solidFill>
              </a:rPr>
              <a:t>Вот в чем дело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!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bg2">
                    <a:lumMod val="75000"/>
                  </a:schemeClr>
                </a:solidFill>
              </a:rPr>
            </a:b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4294967295"/>
          </p:nvPr>
        </p:nvSpPr>
        <p:spPr>
          <a:xfrm>
            <a:off x="1115616" y="1988840"/>
            <a:ext cx="6984776" cy="3672408"/>
          </a:xfrm>
        </p:spPr>
        <p:txBody>
          <a:bodyPr>
            <a:normAutofit fontScale="70000" lnSpcReduction="20000"/>
          </a:bodyPr>
          <a:lstStyle/>
          <a:p>
            <a:pPr lvl="0">
              <a:buFont typeface="Wingdings" pitchFamily="2" charset="2"/>
              <a:buChar char="ü"/>
            </a:pPr>
            <a:r>
              <a:rPr lang="ru-RU" sz="3200" dirty="0" smtClean="0"/>
              <a:t> Дрожжи попадают в тесто</a:t>
            </a:r>
          </a:p>
          <a:p>
            <a:pPr lvl="0">
              <a:buFont typeface="Wingdings" pitchFamily="2" charset="2"/>
              <a:buChar char="ü"/>
            </a:pPr>
            <a:r>
              <a:rPr lang="ru-RU" sz="3200" dirty="0" smtClean="0"/>
              <a:t> Грибки сразу принимаются за дело</a:t>
            </a:r>
          </a:p>
          <a:p>
            <a:pPr lvl="0">
              <a:buFont typeface="Wingdings" pitchFamily="2" charset="2"/>
              <a:buChar char="ü"/>
            </a:pPr>
            <a:r>
              <a:rPr lang="ru-RU" sz="3200" dirty="0" smtClean="0"/>
              <a:t> Они вырабатывают углекислый газ, от этого тесто поднимается, подходит</a:t>
            </a:r>
          </a:p>
          <a:p>
            <a:pPr lvl="0">
              <a:buFont typeface="Wingdings" pitchFamily="2" charset="2"/>
              <a:buChar char="ü"/>
            </a:pPr>
            <a:r>
              <a:rPr lang="ru-RU" sz="3200" dirty="0" smtClean="0"/>
              <a:t> В жаркой печи пузырьки лопаются, газ уходит, а дырочки в душистом </a:t>
            </a:r>
          </a:p>
          <a:p>
            <a:pPr lvl="0"/>
            <a:r>
              <a:rPr lang="ru-RU" sz="3200" dirty="0" smtClean="0"/>
              <a:t>хлебе остаются.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285992"/>
            <a:ext cx="8229600" cy="2500330"/>
          </a:xfrm>
        </p:spPr>
        <p:txBody>
          <a:bodyPr>
            <a:noAutofit/>
          </a:bodyPr>
          <a:lstStyle/>
          <a:p>
            <a:pPr algn="ctr"/>
            <a:r>
              <a:rPr lang="ru-RU" sz="8800" dirty="0" smtClean="0">
                <a:solidFill>
                  <a:schemeClr val="accent6">
                    <a:lumMod val="50000"/>
                  </a:schemeClr>
                </a:solidFill>
              </a:rPr>
              <a:t>СПАСИБО ЗА ВНИМАНИЕ!</a:t>
            </a:r>
            <a:endParaRPr lang="ru-RU" sz="88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142984"/>
            <a:ext cx="5976664" cy="11338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Использованная литература</a:t>
            </a:r>
            <a:r>
              <a:rPr lang="ru-RU" sz="4000" b="1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9592" y="2348880"/>
            <a:ext cx="7272808" cy="331236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lvl="0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Биология (сост. З.А.Власова). – М.: Филолог. об-во "Слово", компания. ТКО АСТ, Центр гуманитарных наук при факультете журналистики МГУ им. М.В.Ломоносова, 1996 – 576с.</a:t>
            </a:r>
          </a:p>
          <a:p>
            <a:pPr lvl="0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Б.А. Введенский "Большая советская энциклопедия". 15 Второе издание 1952г.</a:t>
            </a:r>
          </a:p>
          <a:p>
            <a:pPr lvl="0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А.М. Прохоров "Советский энциклопедический словарь". Издание четвертое 1987г.</a:t>
            </a:r>
          </a:p>
          <a:p>
            <a:pPr lvl="0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Л. Ликум "Все обо всем" том 5 Москва 1995г.</a:t>
            </a:r>
          </a:p>
          <a:p>
            <a:pPr lvl="0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Детская энциклопедия «Почему и потому». Сост.О.Н.Корчагина. М., РОСМЭН-ПРЕСС,2005 г.</a:t>
            </a:r>
          </a:p>
          <a:p>
            <a:pPr lvl="0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Детская энциклопедия «Для ленивых». Альманах серии «Скажи мне, почему?».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MASS MEDIA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,1993 г.</a:t>
            </a:r>
          </a:p>
          <a:p>
            <a:pPr lvl="0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Почемучка. Энциклопедия для любознательных. М. Премьера.Астрель.АСТ, 2007 г.</a:t>
            </a:r>
          </a:p>
          <a:p>
            <a:pPr lvl="0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Детская энциклопедия «Что такое. Кто такой». М. «Педагогика Пресс», 1995 г.</a:t>
            </a:r>
          </a:p>
          <a:p>
            <a:pPr lvl="0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Большая энциклопедия открытий и изобретений. М. РОСМЭН, 2007 г.</a:t>
            </a:r>
          </a:p>
          <a:p>
            <a:pPr lvl="0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Ликум А. Всё обо всем. Популярная энциклопедия для детей. М. Компания «Ключ –С», 1994г.</a:t>
            </a:r>
          </a:p>
          <a:p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291</TotalTime>
  <Words>1600</Words>
  <Application>Microsoft Office PowerPoint</Application>
  <PresentationFormat>Экран (4:3)</PresentationFormat>
  <Paragraphs>114</Paragraphs>
  <Slides>24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Кутюр</vt:lpstr>
      <vt:lpstr>Тайна дрожжей  Дзамихов Алим -  ученик 2 класса  С.П  Дженал руководитель:  Джибилова Марина Алимовна </vt:lpstr>
      <vt:lpstr>Введение  </vt:lpstr>
      <vt:lpstr>Задачи:  </vt:lpstr>
      <vt:lpstr>ЧТО ТАКОЕ ДРОЖЖИ? </vt:lpstr>
      <vt:lpstr>ЧТО ТАКОЕ ДРОЖЖИ?</vt:lpstr>
      <vt:lpstr>Размножение почкованием  </vt:lpstr>
      <vt:lpstr>Лечебные и пищевые достоинства дрожжей</vt:lpstr>
      <vt:lpstr>Лечебные и пищевые достоинства дрожжей</vt:lpstr>
      <vt:lpstr>Виды дрожжей  </vt:lpstr>
      <vt:lpstr>Виды дрожжей.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Изготовление дрожжей. </vt:lpstr>
      <vt:lpstr>Практический опыт </vt:lpstr>
      <vt:lpstr>Продукты для опыта: дрожжи вода мука сахар соль</vt:lpstr>
      <vt:lpstr>Вывод: Дрожжи чувствительны к температуре окружающей среды. Скорость их размножения уменьшается в ответ на понижение температуры. </vt:lpstr>
      <vt:lpstr>Вывод: Для процесса брожения необходим сахар. Дрожжи превращают сахар в спирт и углекислый газ. Таким  способом  они  получают энергию, необходимую  им  для  жизни.  </vt:lpstr>
      <vt:lpstr>Заключение</vt:lpstr>
      <vt:lpstr>          Вот в чем дело! </vt:lpstr>
      <vt:lpstr>СПАСИБО ЗА ВНИМАНИЕ!</vt:lpstr>
      <vt:lpstr>Использованная литература.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Алексей</dc:creator>
  <cp:lastModifiedBy>класс3</cp:lastModifiedBy>
  <cp:revision>38</cp:revision>
  <dcterms:created xsi:type="dcterms:W3CDTF">2011-01-21T11:03:07Z</dcterms:created>
  <dcterms:modified xsi:type="dcterms:W3CDTF">2016-01-20T10:50:27Z</dcterms:modified>
</cp:coreProperties>
</file>