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74" r:id="rId3"/>
    <p:sldId id="275" r:id="rId4"/>
    <p:sldId id="276" r:id="rId5"/>
    <p:sldId id="277" r:id="rId6"/>
    <p:sldId id="278" r:id="rId7"/>
    <p:sldId id="279" r:id="rId8"/>
    <p:sldId id="280" r:id="rId9"/>
    <p:sldId id="258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1" r:id="rId21"/>
    <p:sldId id="292" r:id="rId22"/>
    <p:sldId id="273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82D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84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D14CE4-A06D-41A0-9816-29088053586D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38C55F-BBFA-4FBB-82AF-B359E962DC1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C82D3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35716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ОГАПОУ «Ютановский агромеханический техникум им. Е.П. Ковалевского»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357290" y="2285992"/>
            <a:ext cx="6400800" cy="1752600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Открытый урок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Семейные доходы и расходы. Закон Энгеля</a:t>
            </a:r>
          </a:p>
          <a:p>
            <a:endParaRPr lang="ru-RU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500570"/>
            <a:ext cx="3595270" cy="2117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idx="4294967295"/>
          </p:nvPr>
        </p:nvSpPr>
        <p:spPr>
          <a:xfrm>
            <a:off x="714348" y="1500174"/>
            <a:ext cx="7772400" cy="42862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u="sng" dirty="0" smtClean="0"/>
              <a:t>Цели </a:t>
            </a:r>
            <a:r>
              <a:rPr lang="ru-RU" b="1" u="sng" dirty="0" smtClean="0"/>
              <a:t>урока</a:t>
            </a:r>
            <a:r>
              <a:rPr lang="ru-RU" b="1" dirty="0" smtClean="0"/>
              <a:t>:</a:t>
            </a:r>
            <a:endParaRPr lang="ru-RU" dirty="0" smtClean="0"/>
          </a:p>
          <a:p>
            <a:r>
              <a:rPr lang="ru-RU" dirty="0" smtClean="0"/>
              <a:t>рассмотреть источники доходов и статьи расходов семей; </a:t>
            </a:r>
          </a:p>
          <a:p>
            <a:r>
              <a:rPr lang="ru-RU" dirty="0" smtClean="0"/>
              <a:t>сопоставить номинальные доходы граждан с реальным уровнем цен; </a:t>
            </a:r>
          </a:p>
          <a:p>
            <a:r>
              <a:rPr lang="ru-RU" dirty="0" smtClean="0"/>
              <a:t>оценить покупательную способность денег и стоимость потребительской корзины.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54758"/>
          </a:xfrm>
        </p:spPr>
        <p:txBody>
          <a:bodyPr>
            <a:normAutofit/>
          </a:bodyPr>
          <a:lstStyle/>
          <a:p>
            <a:pPr algn="l"/>
            <a:r>
              <a:rPr lang="ru-RU" sz="2800" b="1" u="sng" dirty="0" smtClean="0"/>
              <a:t>Задачи урока: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700" b="1" i="1" dirty="0" smtClean="0"/>
              <a:t>Образовательная</a:t>
            </a:r>
            <a:r>
              <a:rPr lang="ru-RU" sz="2700" b="1" i="1" dirty="0" smtClean="0"/>
              <a:t>: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сформировать основные знания источников доходов граждан и статьи расходов домохозяйств; </a:t>
            </a:r>
            <a:br>
              <a:rPr lang="ru-RU" sz="2700" dirty="0" smtClean="0"/>
            </a:br>
            <a:r>
              <a:rPr lang="ru-RU" sz="2700" dirty="0" smtClean="0"/>
              <a:t>дать понятие разницы между номинальным и реальным доходом; </a:t>
            </a:r>
            <a:br>
              <a:rPr lang="ru-RU" sz="2700" dirty="0" smtClean="0"/>
            </a:br>
            <a:r>
              <a:rPr lang="ru-RU" sz="2700" dirty="0" smtClean="0"/>
              <a:t>научить рассчитывать стоимость потребительской корзины.</a:t>
            </a:r>
            <a:br>
              <a:rPr lang="ru-RU" sz="2700" dirty="0" smtClean="0"/>
            </a:br>
            <a:r>
              <a:rPr lang="ru-RU" sz="2700" b="1" i="1" dirty="0" smtClean="0"/>
              <a:t>Развивающая:</a:t>
            </a:r>
            <a:r>
              <a:rPr lang="ru-RU" sz="2700" dirty="0" smtClean="0"/>
              <a:t> выработать навыки быстрого принятия решения. </a:t>
            </a:r>
            <a:br>
              <a:rPr lang="ru-RU" sz="2700" dirty="0" smtClean="0"/>
            </a:br>
            <a:r>
              <a:rPr lang="ru-RU" sz="2700" b="1" i="1" dirty="0" smtClean="0"/>
              <a:t>Воспитательная: </a:t>
            </a:r>
            <a:r>
              <a:rPr lang="ru-RU" sz="2700" dirty="0" smtClean="0"/>
              <a:t>содействовать в ходе урока формированию активности и самостоятельности учащихся.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51155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2. Актуализация темы урока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Повторение изученного материала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Что </a:t>
            </a:r>
            <a:r>
              <a:rPr lang="ru-RU" dirty="0" smtClean="0"/>
              <a:t>включает в себя трудовой доход?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4429132"/>
            <a:ext cx="8501122" cy="192882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зарплата</a:t>
            </a:r>
            <a:r>
              <a:rPr lang="ru-RU" sz="2800" b="1" dirty="0" smtClean="0">
                <a:solidFill>
                  <a:schemeClr val="tx1"/>
                </a:solidFill>
              </a:rPr>
              <a:t>, премия, прибыль зарплата, премия, прибыль от предпринимательства, доход отличного домашнего хозяйства </a:t>
            </a:r>
            <a:r>
              <a:rPr lang="ru-RU" sz="2800" b="1" dirty="0" smtClean="0">
                <a:solidFill>
                  <a:schemeClr val="tx1"/>
                </a:solidFill>
              </a:rPr>
              <a:t>от </a:t>
            </a:r>
            <a:r>
              <a:rPr lang="ru-RU" sz="2800" b="1" dirty="0" smtClean="0">
                <a:solidFill>
                  <a:schemeClr val="tx1"/>
                </a:solidFill>
              </a:rPr>
              <a:t>предпринимательства, доход отличного домашнего хозяйств</a:t>
            </a:r>
            <a:r>
              <a:rPr lang="ru-RU" b="1" dirty="0" smtClean="0">
                <a:solidFill>
                  <a:schemeClr val="tx1"/>
                </a:solidFill>
              </a:rPr>
              <a:t>а</a:t>
            </a:r>
            <a:endParaRPr lang="ru-RU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50017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Какие </a:t>
            </a:r>
            <a:r>
              <a:rPr lang="ru-RU" b="1" dirty="0" smtClean="0"/>
              <a:t>виды заработной платы вы знаете ?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71736" y="3571876"/>
            <a:ext cx="6215106" cy="92869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Повременная, сдельная</a:t>
            </a:r>
            <a:endParaRPr lang="ru-RU" sz="4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21442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Как работодатель стимулирует своих рабочих при помощи разновидностей заработной платы?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71538" y="4357694"/>
            <a:ext cx="7786742" cy="92869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вводит гибридные системы оплаты труда</a:t>
            </a:r>
            <a:endParaRPr lang="ru-RU" sz="3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Перечислите гибридные системы оплаты труда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71538" y="2786058"/>
            <a:ext cx="7358114" cy="17859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Повременно-премиальная; </a:t>
            </a:r>
          </a:p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сдельно-премиальная;</a:t>
            </a:r>
          </a:p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сдельно-аккордная</a:t>
            </a:r>
            <a:endParaRPr lang="ru-RU" sz="36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rot="20542452">
            <a:off x="571472" y="271462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3. Объяснение нового материала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Семейные доходы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sz="3000" b="1" dirty="0" smtClean="0"/>
              <a:t>Семейные доходы – это денежные средства, которые члены семьи получают от посторонних лиц или организаций и могут использовать для оплаты собственных расходов.</a:t>
            </a:r>
            <a:endParaRPr lang="ru-RU" sz="3000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3573016"/>
            <a:ext cx="3672408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034" y="214290"/>
            <a:ext cx="8143932" cy="56673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        Постоянные и переменные расходы</a:t>
            </a:r>
            <a:endParaRPr lang="ru-RU" dirty="0"/>
          </a:p>
        </p:txBody>
      </p:sp>
      <p:graphicFrame>
        <p:nvGraphicFramePr>
          <p:cNvPr id="6" name="Рисунок 5"/>
          <p:cNvGraphicFramePr>
            <a:graphicFrameLocks noGrp="1"/>
          </p:cNvGraphicFramePr>
          <p:nvPr>
            <p:ph type="pic" idx="1"/>
          </p:nvPr>
        </p:nvGraphicFramePr>
        <p:xfrm>
          <a:off x="500034" y="928670"/>
          <a:ext cx="8215370" cy="4264704"/>
        </p:xfrm>
        <a:graphic>
          <a:graphicData uri="http://schemas.openxmlformats.org/drawingml/2006/table">
            <a:tbl>
              <a:tblPr/>
              <a:tblGrid>
                <a:gridCol w="3337306"/>
                <a:gridCol w="2139035"/>
                <a:gridCol w="2739029"/>
              </a:tblGrid>
              <a:tr h="357190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Расходы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909" marR="619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8575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Постоянные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909" marR="619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Переменные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909" marR="619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1804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Расходы, которые осуществляются всегда и которые вам достаточно трудно изменить, сократив или увеличив потребление некоторых благ и услуг.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909" marR="619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Те траты денег, которые вы осуществляете время от времени и необязательно каждый месяц.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909" marR="619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5719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- Плата за проезд в общественном 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909" marR="619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Сезонные 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909" marR="619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Единовременные 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909" marR="619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6431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транспорте;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 - Оплата коммунальных услуг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909" marR="619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(циклические)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909" marR="619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(непредвиденные)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909" marR="619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571472" y="2906713"/>
            <a:ext cx="7923241" cy="1500187"/>
          </a:xfrm>
        </p:spPr>
        <p:txBody>
          <a:bodyPr>
            <a:normAutofit fontScale="92500" lnSpcReduction="20000"/>
          </a:bodyPr>
          <a:lstStyle/>
          <a:p>
            <a:r>
              <a:rPr lang="ru-RU" sz="3600" b="1" dirty="0" smtClean="0">
                <a:solidFill>
                  <a:schemeClr val="tx1"/>
                </a:solidFill>
              </a:rPr>
              <a:t>Вопрос</a:t>
            </a:r>
            <a:r>
              <a:rPr lang="ru-RU" sz="3600" b="1" dirty="0" smtClean="0">
                <a:solidFill>
                  <a:schemeClr val="tx1"/>
                </a:solidFill>
              </a:rPr>
              <a:t>.</a:t>
            </a:r>
          </a:p>
          <a:p>
            <a:r>
              <a:rPr lang="ru-RU" sz="3600" dirty="0" smtClean="0">
                <a:solidFill>
                  <a:schemeClr val="tx1"/>
                </a:solidFill>
              </a:rPr>
              <a:t> </a:t>
            </a:r>
            <a:r>
              <a:rPr lang="ru-RU" sz="3600" b="1" dirty="0" smtClean="0">
                <a:solidFill>
                  <a:schemeClr val="tx1"/>
                </a:solidFill>
              </a:rPr>
              <a:t>Как будет называться бюджет, когда доходы = расходам? </a:t>
            </a:r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643174" y="4572008"/>
            <a:ext cx="5643602" cy="8572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</a:rPr>
              <a:t>(Сбалансированным</a:t>
            </a:r>
            <a:r>
              <a:rPr lang="ru-RU" sz="4400" dirty="0" smtClean="0">
                <a:solidFill>
                  <a:schemeClr val="tx1"/>
                </a:solidFill>
              </a:rPr>
              <a:t>)</a:t>
            </a:r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sz="4400" b="1" dirty="0" smtClean="0">
                <a:solidFill>
                  <a:schemeClr val="tx1"/>
                </a:solidFill>
              </a:rPr>
              <a:t>Вопрос. Как будет называться бюджет, когда доходы &gt; расходов? 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00298" y="4643446"/>
            <a:ext cx="5929354" cy="10001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</a:rPr>
              <a:t>(Профицитным)</a:t>
            </a:r>
            <a:endParaRPr lang="ru-RU" sz="4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0034" y="500042"/>
            <a:ext cx="7772400" cy="1500187"/>
          </a:xfrm>
        </p:spPr>
        <p:txBody>
          <a:bodyPr>
            <a:normAutofit fontScale="85000" lnSpcReduction="10000"/>
          </a:bodyPr>
          <a:lstStyle/>
          <a:p>
            <a:r>
              <a:rPr lang="ru-RU" sz="4400" b="1" dirty="0" smtClean="0">
                <a:solidFill>
                  <a:schemeClr val="tx1"/>
                </a:solidFill>
              </a:rPr>
              <a:t>Вопрос. Как будет называться бюджет, когда доходы &lt; расходов? 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00430" y="2714620"/>
            <a:ext cx="5000660" cy="10001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</a:rPr>
              <a:t>(Дефицитным)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Решение задачи.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/>
              <a:t>Удельный вес (доля), %</a:t>
            </a:r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ctr">
              <a:spcBef>
                <a:spcPts val="0"/>
              </a:spcBef>
              <a:buNone/>
            </a:pPr>
            <a:r>
              <a:rPr lang="ru-RU" dirty="0" smtClean="0"/>
              <a:t>            часть целого    </a:t>
            </a:r>
          </a:p>
          <a:p>
            <a:pPr algn="just">
              <a:spcBef>
                <a:spcPts val="0"/>
              </a:spcBef>
              <a:buNone/>
            </a:pPr>
            <a:r>
              <a:rPr lang="ru-RU" dirty="0" smtClean="0"/>
              <a:t> </a:t>
            </a:r>
            <a:r>
              <a:rPr lang="ru-RU" dirty="0" smtClean="0"/>
              <a:t>                      Доля =                              * 100</a:t>
            </a:r>
          </a:p>
          <a:p>
            <a:pPr algn="just">
              <a:spcBef>
                <a:spcPts val="0"/>
              </a:spcBef>
              <a:buNone/>
            </a:pPr>
            <a:r>
              <a:rPr lang="ru-RU" dirty="0" smtClean="0"/>
              <a:t> </a:t>
            </a:r>
            <a:r>
              <a:rPr lang="ru-RU" dirty="0" smtClean="0"/>
              <a:t>                                          целое 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4071934" y="4643446"/>
            <a:ext cx="242889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Бюджет семьи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59"/>
          <a:ext cx="8229600" cy="50778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103579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Доходы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Сумма 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Расходы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Сумма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Удельный вес расходов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0010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Зарплата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4000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Питание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2700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3579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Сдача жилья в аренду      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1000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Коммунальные услуги        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1200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0010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Пенсия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500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Одежда, обувь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1100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0010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Стипендия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200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Транспорт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400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0010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Культурные нужды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300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0010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Итого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Итого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Итого 100%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Бюджет семьи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5"/>
          <a:ext cx="8229600" cy="52149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106497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latin typeface="Times New Roman"/>
                          <a:ea typeface="Times New Roman"/>
                          <a:cs typeface="Times New Roman"/>
                        </a:rPr>
                        <a:t>Доходы</a:t>
                      </a:r>
                      <a:endParaRPr lang="ru-RU" sz="11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latin typeface="Times New Roman"/>
                          <a:ea typeface="Times New Roman"/>
                          <a:cs typeface="Times New Roman"/>
                        </a:rPr>
                        <a:t>Сумма </a:t>
                      </a:r>
                      <a:endParaRPr lang="ru-RU" sz="11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latin typeface="Times New Roman"/>
                          <a:ea typeface="Times New Roman"/>
                          <a:cs typeface="Times New Roman"/>
                        </a:rPr>
                        <a:t>Расходы</a:t>
                      </a:r>
                      <a:endParaRPr lang="ru-RU" sz="1100" b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latin typeface="Times New Roman"/>
                          <a:ea typeface="Times New Roman"/>
                          <a:cs typeface="Times New Roman"/>
                        </a:rPr>
                        <a:t>Сумма</a:t>
                      </a:r>
                      <a:endParaRPr lang="ru-RU" sz="11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latin typeface="Times New Roman"/>
                          <a:ea typeface="Times New Roman"/>
                          <a:cs typeface="Times New Roman"/>
                        </a:rPr>
                        <a:t>Удельный вес расходов</a:t>
                      </a:r>
                      <a:endParaRPr lang="ru-RU" sz="11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1700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Зарплата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4000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Питание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2700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47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6497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Сдача жилья в аренду      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1000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Коммунальные услуги        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1200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21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1700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Пенсия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500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Одежда, обувь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1100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19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1700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Стипендия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200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Транспорт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400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1700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Культурные нужды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300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1700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Итого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5700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Итого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5700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Итого 100%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Анализ расходов семей с разными доходами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6"/>
          <a:ext cx="8229599" cy="55067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5657"/>
                <a:gridCol w="1175657"/>
                <a:gridCol w="1175657"/>
                <a:gridCol w="1175657"/>
                <a:gridCol w="1175657"/>
                <a:gridCol w="1175657"/>
                <a:gridCol w="1175657"/>
              </a:tblGrid>
              <a:tr h="8974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Расходы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Бедная семья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Удельный вес расходов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Семья со средним достатком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Удельный вес расходов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Богатая семья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Удельный вес расходов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441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Питание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5300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7700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12000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831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Коммунальные услуги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1700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2000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2700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441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Одежда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1000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3500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7000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9663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Транспорт и расход на личный автомобиль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1000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4000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6000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831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Медицинское обслуживание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550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600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1500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831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Развлечение, отдых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350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1000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5000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441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Сбережения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1200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35800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441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Итого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10000 р.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100 %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20000 р.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100 %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70000 р.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100 %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Анализ расходов семей с разными доходами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6"/>
          <a:ext cx="8229599" cy="55067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5657"/>
                <a:gridCol w="1175657"/>
                <a:gridCol w="1175657"/>
                <a:gridCol w="1175657"/>
                <a:gridCol w="1175657"/>
                <a:gridCol w="1175657"/>
                <a:gridCol w="1175657"/>
              </a:tblGrid>
              <a:tr h="8974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Расходы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Бедная семья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Удельный вес расходов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Семья со средним достатком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Удельный вес расходов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Богатая семья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Удельный вес расходов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441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Питание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5300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53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7700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39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12000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17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831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Коммунальные услуги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1700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17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2000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2700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441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Одежда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1000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3500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18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7000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9663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Транспорт и расход на личный автомобиль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1000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4000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6000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831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Медицинское обслуживание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550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600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1500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831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Развлечение, отдых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350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1000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15000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21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441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Сбережения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1200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25800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39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441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Итого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10000 р.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100 %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20000 р.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100 %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70000 р.</a:t>
                      </a:r>
                      <a:endParaRPr lang="ru-RU" sz="11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100 %</a:t>
                      </a:r>
                      <a:endParaRPr lang="ru-RU" sz="11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Рефлексия</a:t>
            </a:r>
            <a:br>
              <a:rPr lang="ru-RU" b="1" dirty="0" smtClean="0"/>
            </a:br>
            <a:r>
              <a:rPr lang="ru-RU" sz="4000" b="1" dirty="0" smtClean="0"/>
              <a:t>Проверка правильности ответов теста</a:t>
            </a:r>
            <a:endParaRPr lang="ru-RU" sz="40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3116"/>
            <a:ext cx="8229600" cy="3983047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4000" b="1" dirty="0" smtClean="0"/>
              <a:t>1- Б</a:t>
            </a:r>
          </a:p>
          <a:p>
            <a:pPr algn="ctr"/>
            <a:r>
              <a:rPr lang="ru-RU" sz="4000" b="1" dirty="0" smtClean="0"/>
              <a:t>2- Ю</a:t>
            </a:r>
          </a:p>
          <a:p>
            <a:pPr algn="ctr"/>
            <a:r>
              <a:rPr lang="ru-RU" sz="4000" b="1" dirty="0" smtClean="0"/>
              <a:t>3- Д</a:t>
            </a:r>
          </a:p>
          <a:p>
            <a:pPr algn="ctr"/>
            <a:r>
              <a:rPr lang="ru-RU" sz="4000" b="1" dirty="0" smtClean="0"/>
              <a:t>4- Ж</a:t>
            </a:r>
          </a:p>
          <a:p>
            <a:pPr algn="ctr"/>
            <a:r>
              <a:rPr lang="ru-RU" sz="4000" b="1" dirty="0" smtClean="0"/>
              <a:t>5- Е</a:t>
            </a:r>
          </a:p>
          <a:p>
            <a:pPr algn="ctr"/>
            <a:r>
              <a:rPr lang="ru-RU" sz="4000" b="1" dirty="0" smtClean="0"/>
              <a:t>6- Т</a:t>
            </a:r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Продолжите высказывание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Самым интересным для меня было… </a:t>
            </a:r>
          </a:p>
          <a:p>
            <a:r>
              <a:rPr lang="ru-RU" b="1" dirty="0" smtClean="0"/>
              <a:t>Вопросы, рассмотренные на занятии для меня… </a:t>
            </a:r>
          </a:p>
          <a:p>
            <a:r>
              <a:rPr lang="ru-RU" b="1" dirty="0" smtClean="0"/>
              <a:t>Мне понравилось… </a:t>
            </a:r>
          </a:p>
          <a:p>
            <a:r>
              <a:rPr lang="ru-RU" b="1" dirty="0" smtClean="0"/>
              <a:t>Теперь я хотел бы узнать… </a:t>
            </a:r>
          </a:p>
          <a:p>
            <a:r>
              <a:rPr lang="ru-RU" b="1" dirty="0" smtClean="0"/>
              <a:t>Я был бы рад… </a:t>
            </a:r>
          </a:p>
          <a:p>
            <a:r>
              <a:rPr lang="ru-RU" b="1" dirty="0" smtClean="0"/>
              <a:t>Самым неинтересным для меня было…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71472" y="571480"/>
            <a:ext cx="7772400" cy="1362075"/>
          </a:xfrm>
        </p:spPr>
        <p:txBody>
          <a:bodyPr/>
          <a:lstStyle/>
          <a:p>
            <a:r>
              <a:rPr lang="ru-RU" dirty="0" smtClean="0"/>
              <a:t>Домашнее задание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</a:rPr>
              <a:t>Проанализируйте изученным на уроке способом бюджеты Ваших семей</a:t>
            </a:r>
            <a:endParaRPr lang="ru-RU" sz="3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Спасибо за внимание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55776" y="4509120"/>
            <a:ext cx="6400800" cy="1752600"/>
          </a:xfrm>
        </p:spPr>
        <p:txBody>
          <a:bodyPr>
            <a:normAutofit/>
          </a:bodyPr>
          <a:lstStyle/>
          <a:p>
            <a:pPr algn="just"/>
            <a:endParaRPr lang="ru-RU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600</Words>
  <Application>Microsoft Office PowerPoint</Application>
  <PresentationFormat>Экран (4:3)</PresentationFormat>
  <Paragraphs>234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ОГАПОУ «Ютановский агромеханический техникум им. Е.П. Ковалевского»</vt:lpstr>
      <vt:lpstr>Слайд 2</vt:lpstr>
      <vt:lpstr>Задачи урока: Образовательная: сформировать основные знания источников доходов граждан и статьи расходов домохозяйств;  дать понятие разницы между номинальным и реальным доходом;  научить рассчитывать стоимость потребительской корзины. Развивающая: выработать навыки быстрого принятия решения.  Воспитательная: содействовать в ходе урока формированию активности и самостоятельности учащихся. </vt:lpstr>
      <vt:lpstr>2. Актуализация темы урока Повторение изученного материала  Что включает в себя трудовой доход?</vt:lpstr>
      <vt:lpstr>Какие виды заработной платы вы знаете ?</vt:lpstr>
      <vt:lpstr>Как работодатель стимулирует своих рабочих при помощи разновидностей заработной платы?</vt:lpstr>
      <vt:lpstr>Перечислите гибридные системы оплаты труда</vt:lpstr>
      <vt:lpstr>3. Объяснение нового материала </vt:lpstr>
      <vt:lpstr>Семейные доходы</vt:lpstr>
      <vt:lpstr>        Постоянные и переменные расходы</vt:lpstr>
      <vt:lpstr>Слайд 11</vt:lpstr>
      <vt:lpstr>Слайд 12</vt:lpstr>
      <vt:lpstr>Слайд 13</vt:lpstr>
      <vt:lpstr>Решение задачи. </vt:lpstr>
      <vt:lpstr>Бюджет семьи</vt:lpstr>
      <vt:lpstr>Бюджет семьи</vt:lpstr>
      <vt:lpstr>Анализ расходов семей с разными доходами</vt:lpstr>
      <vt:lpstr>Анализ расходов семей с разными доходами</vt:lpstr>
      <vt:lpstr>Рефлексия Проверка правильности ответов теста</vt:lpstr>
      <vt:lpstr>Продолжите высказывание</vt:lpstr>
      <vt:lpstr>Домашнее задание 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Доходы и расходы семей</dc:title>
  <dc:creator>User</dc:creator>
  <cp:lastModifiedBy>Инна</cp:lastModifiedBy>
  <cp:revision>21</cp:revision>
  <dcterms:created xsi:type="dcterms:W3CDTF">2014-09-02T11:24:30Z</dcterms:created>
  <dcterms:modified xsi:type="dcterms:W3CDTF">2016-12-10T08:13:27Z</dcterms:modified>
</cp:coreProperties>
</file>