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323" r:id="rId3"/>
    <p:sldId id="280" r:id="rId4"/>
    <p:sldId id="282" r:id="rId5"/>
    <p:sldId id="256" r:id="rId6"/>
    <p:sldId id="268" r:id="rId7"/>
    <p:sldId id="283" r:id="rId8"/>
    <p:sldId id="284" r:id="rId9"/>
    <p:sldId id="285" r:id="rId10"/>
    <p:sldId id="314" r:id="rId11"/>
    <p:sldId id="286" r:id="rId12"/>
    <p:sldId id="262" r:id="rId13"/>
    <p:sldId id="288" r:id="rId14"/>
    <p:sldId id="289" r:id="rId15"/>
    <p:sldId id="287" r:id="rId16"/>
    <p:sldId id="291" r:id="rId17"/>
    <p:sldId id="290" r:id="rId18"/>
    <p:sldId id="292" r:id="rId19"/>
    <p:sldId id="294" r:id="rId20"/>
    <p:sldId id="296" r:id="rId21"/>
    <p:sldId id="315" r:id="rId22"/>
    <p:sldId id="293" r:id="rId23"/>
    <p:sldId id="300" r:id="rId24"/>
    <p:sldId id="298" r:id="rId25"/>
    <p:sldId id="324" r:id="rId26"/>
    <p:sldId id="325" r:id="rId27"/>
    <p:sldId id="297" r:id="rId28"/>
    <p:sldId id="299" r:id="rId29"/>
    <p:sldId id="322" r:id="rId30"/>
    <p:sldId id="301" r:id="rId31"/>
    <p:sldId id="302" r:id="rId32"/>
    <p:sldId id="303" r:id="rId33"/>
    <p:sldId id="320" r:id="rId34"/>
    <p:sldId id="319" r:id="rId35"/>
    <p:sldId id="305" r:id="rId36"/>
    <p:sldId id="307" r:id="rId37"/>
    <p:sldId id="308" r:id="rId38"/>
    <p:sldId id="309" r:id="rId39"/>
    <p:sldId id="317" r:id="rId40"/>
    <p:sldId id="312" r:id="rId41"/>
    <p:sldId id="313" r:id="rId42"/>
    <p:sldId id="304" r:id="rId43"/>
    <p:sldId id="311" r:id="rId44"/>
    <p:sldId id="310" r:id="rId45"/>
    <p:sldId id="316" r:id="rId46"/>
    <p:sldId id="266" r:id="rId47"/>
    <p:sldId id="279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990000"/>
    <a:srgbClr val="663300"/>
    <a:srgbClr val="993300"/>
    <a:srgbClr val="FF00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4" autoAdjust="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 А</c:v>
                </c:pt>
                <c:pt idx="1">
                  <c:v>2 Б</c:v>
                </c:pt>
                <c:pt idx="2">
                  <c:v>2 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22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 А</c:v>
                </c:pt>
                <c:pt idx="1">
                  <c:v>2 Б</c:v>
                </c:pt>
                <c:pt idx="2">
                  <c:v>2 В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21</c:v>
                </c:pt>
                <c:pt idx="1">
                  <c:v>6</c:v>
                </c:pt>
                <c:pt idx="2">
                  <c:v>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 А</c:v>
                </c:pt>
                <c:pt idx="1">
                  <c:v>2 Б</c:v>
                </c:pt>
                <c:pt idx="2">
                  <c:v>2 В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cone"/>
        <c:axId val="58230272"/>
        <c:axId val="58231808"/>
        <c:axId val="0"/>
      </c:bar3DChart>
      <c:catAx>
        <c:axId val="58230272"/>
        <c:scaling>
          <c:orientation val="minMax"/>
        </c:scaling>
        <c:axPos val="b"/>
        <c:tickLblPos val="nextTo"/>
        <c:crossAx val="58231808"/>
        <c:crosses val="autoZero"/>
        <c:auto val="1"/>
        <c:lblAlgn val="ctr"/>
        <c:lblOffset val="100"/>
      </c:catAx>
      <c:valAx>
        <c:axId val="58231808"/>
        <c:scaling>
          <c:orientation val="minMax"/>
        </c:scaling>
        <c:axPos val="l"/>
        <c:majorGridlines/>
        <c:numFmt formatCode="General" sourceLinked="1"/>
        <c:tickLblPos val="nextTo"/>
        <c:crossAx val="58230272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7979306406143678"/>
          <c:y val="0.42729867654684761"/>
          <c:w val="0.21094767667930395"/>
          <c:h val="0.3109583529516259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92D1C-2A3B-4782-BF4D-D3602A057D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EDF85-DB7F-4B68-84A8-5BD51E13C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7784E-53AC-4259-95A4-D1247476A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30322-AE94-4298-B613-43CD51700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3521C-E632-406D-8639-6B91D5D1F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CF9C2-32E0-4E0B-9401-8767B48E8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4B7BE-730F-4F36-9B2A-CB9557CA1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356EF-99F3-4166-8C21-B0C2CCC4A0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B9BEB-DD14-4400-AADD-35FF187A07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6C276-86CF-428E-911B-029F51034E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1507B-1FCE-4A3C-97B6-4C48D1D202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A9E828D9-ED28-443F-AE82-2CE255845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74;&#1086;&#1089;&#1087;&#1080;&#1090;&#1072;&#1090;&#1077;&#1083;&#1100;&#1085;&#1072;&#1103;%20&#1088;&#1072;&#1073;&#1086;&#1090;&#1072;\&#1087;&#1088;&#1086;&#1077;&#1082;&#1090;%20&#1082;&#1074;&#1080;&#1083;&#1083;&#1080;&#1085;&#1075;\&#1087;&#1088;&#1086;&#1077;&#1082;&#1090;%202016\Volshebnaya_melodiya._-_Zimnyaya_skazka_._(iPlayer.fm)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1%83%D0%B7%D0%B5%D0%B9_%D0%92%D0%B8%D0%BA%D1%82%D0%BE%D1%80%D0%B8%D0%B8_%D0%B8_%D0%90%D0%BB%D1%8C%D0%B1%D0%B5%D1%80%D1%82%D0%B0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87f5fa6adafd33850b29d99ed722a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712968" cy="61206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87f5fa6adafd33850b29d99ed722aa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8712968" cy="6120680"/>
          </a:xfrm>
        </p:spPr>
      </p:pic>
      <p:pic>
        <p:nvPicPr>
          <p:cNvPr id="5" name="Volshebnaya_melodiya._-_Zimnyaya_skazka_.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5152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олшебная-палоч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712968" cy="66218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3454074_1241535092_foto_03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1" y="404664"/>
            <a:ext cx="8100899" cy="5904656"/>
          </a:xfrm>
        </p:spPr>
      </p:pic>
      <p:pic>
        <p:nvPicPr>
          <p:cNvPr id="7" name="Содержимое 6" descr="1361347100_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08237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 (4)\dailypix.ru_14398814191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56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7704" y="1700808"/>
            <a:ext cx="5580062" cy="1327150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Волшебный </a:t>
            </a:r>
            <a:r>
              <a:rPr lang="ru-RU" sz="6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квиллинг</a:t>
            </a:r>
            <a:endParaRPr lang="ru-RU" sz="6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27984" y="3356992"/>
            <a:ext cx="3808165" cy="110522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835696" y="4437112"/>
            <a:ext cx="594015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Авторы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идеи: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ученицы 2 б класса МБОУ «</a:t>
            </a:r>
            <a:r>
              <a:rPr lang="ru-RU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Железногорская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СОШ №4»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Руководитель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Черемных Н.В.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defRPr/>
            </a:pP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900113" y="188913"/>
            <a:ext cx="6552207" cy="115185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FFCC99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ТВОРЧЕСКИЙ ПРОЕКТ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g_0" descr="205216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052513"/>
            <a:ext cx="8137525" cy="553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196975"/>
            <a:ext cx="7129462" cy="5184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dirty="0" smtClean="0"/>
              <a:t>	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/>
              <a:t>	</a:t>
            </a:r>
            <a:r>
              <a:rPr lang="ru-RU" sz="2400" b="1" dirty="0" smtClean="0">
                <a:solidFill>
                  <a:schemeClr val="bg1"/>
                </a:solidFill>
              </a:rPr>
              <a:t>Рукоделие становится сейчас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все более модным увлечением.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Выполненная своими руками открытка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или игрушка ценится намного выше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купленной в магазине.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Ведь в изготовление таких подарков вкладывается не только умение, но и частичка души.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	В последнее время все большую популярность приобретает </a:t>
            </a:r>
            <a:r>
              <a:rPr lang="ru-RU" sz="2400" b="1" dirty="0" err="1" smtClean="0">
                <a:solidFill>
                  <a:schemeClr val="bg1"/>
                </a:solidFill>
              </a:rPr>
              <a:t>квиллинг</a:t>
            </a:r>
            <a:r>
              <a:rPr lang="ru-RU" sz="2400" b="1" dirty="0" smtClean="0">
                <a:solidFill>
                  <a:schemeClr val="bg1"/>
                </a:solidFill>
              </a:rPr>
              <a:t>, или </a:t>
            </a:r>
            <a:r>
              <a:rPr lang="ru-RU" sz="2400" b="1" dirty="0" err="1" smtClean="0">
                <a:solidFill>
                  <a:schemeClr val="bg1"/>
                </a:solidFill>
              </a:rPr>
              <a:t>бумагокручение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err="1" smtClean="0">
                <a:solidFill>
                  <a:schemeClr val="bg1"/>
                </a:solidFill>
              </a:rPr>
              <a:t>Квиллинг</a:t>
            </a:r>
            <a:r>
              <a:rPr lang="ru-RU" sz="2400" b="1" dirty="0" smtClean="0">
                <a:solidFill>
                  <a:schemeClr val="bg1"/>
                </a:solidFill>
              </a:rPr>
              <a:t> - это  очень красивый вид рукоделия, не требующий больших затрат. </a:t>
            </a:r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1042988" y="333375"/>
            <a:ext cx="7561262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Актуальность проекта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11560" y="908720"/>
            <a:ext cx="76328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 ИССЛЕДОВАНИЯ: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 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Квиллинг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– мощный мир творчества.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83568" y="2924944"/>
            <a:ext cx="675325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Наши возможности в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многогранном искусстве.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бук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861048"/>
            <a:ext cx="3024187" cy="2593975"/>
          </a:xfrm>
          <a:prstGeom prst="rect">
            <a:avLst/>
          </a:prstGeom>
          <a:noFill/>
          <a:ln w="76200">
            <a:solidFill>
              <a:srgbClr val="EB5917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ВИЛЛИН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83926" y="-1252484"/>
            <a:ext cx="7317433" cy="982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ЗАДАЧИ: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1)изучить историю </a:t>
            </a:r>
            <a:r>
              <a:rPr lang="ru-RU" dirty="0" err="1" smtClean="0">
                <a:solidFill>
                  <a:schemeClr val="bg1"/>
                </a:solidFill>
              </a:rPr>
              <a:t>квиллинга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2)овладеть техникой </a:t>
            </a:r>
            <a:r>
              <a:rPr lang="ru-RU" dirty="0" err="1" smtClean="0">
                <a:solidFill>
                  <a:schemeClr val="bg1"/>
                </a:solidFill>
              </a:rPr>
              <a:t>квиллинг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3)выполнить поделки в технике </a:t>
            </a:r>
            <a:r>
              <a:rPr lang="ru-RU" dirty="0" err="1" smtClean="0">
                <a:solidFill>
                  <a:schemeClr val="bg1"/>
                </a:solidFill>
              </a:rPr>
              <a:t>квиллинг</a:t>
            </a:r>
            <a:r>
              <a:rPr lang="ru-RU" dirty="0" smtClean="0">
                <a:solidFill>
                  <a:schemeClr val="bg1"/>
                </a:solidFill>
              </a:rPr>
              <a:t>, создать собственные художественные композиции;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4)воспитывать в себе целеустремлённость, усердие   и терпение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5) заинтересовать и увлечь других детей школы.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ВИЛЛИН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83926" y="-1252484"/>
            <a:ext cx="7317433" cy="982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52128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МЕТОДЫ ИССЛЕДОВАНИЯ: </a:t>
            </a:r>
            <a:br>
              <a:rPr lang="ru-RU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395536" y="2332037"/>
            <a:ext cx="8229600" cy="4525963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	знакомство со специальной литературой по теме </a:t>
            </a:r>
            <a:r>
              <a:rPr lang="ru-RU" sz="3600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квиллинг</a:t>
            </a:r>
            <a:r>
              <a:rPr lang="ru-RU" sz="3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; 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	беседа с педагогами по данной теме;  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3)	изготовление творческих поделок.</a:t>
            </a:r>
          </a:p>
          <a:p>
            <a:pPr>
              <a:buNone/>
            </a:pPr>
            <a:endParaRPr lang="ru-RU" sz="36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КВИЛЛИН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83926" y="-1252484"/>
            <a:ext cx="7317433" cy="982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656184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 Гипотеза: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395536" y="1556793"/>
            <a:ext cx="8229600" cy="5301208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        Попробуем разобраться, действительно ли </a:t>
            </a:r>
            <a:r>
              <a:rPr lang="ru-RU" sz="3600" dirty="0" err="1" smtClean="0">
                <a:solidFill>
                  <a:schemeClr val="bg1"/>
                </a:solidFill>
              </a:rPr>
              <a:t>квиллинг</a:t>
            </a:r>
            <a:r>
              <a:rPr lang="ru-RU" sz="3600" dirty="0" smtClean="0">
                <a:solidFill>
                  <a:schemeClr val="bg1"/>
                </a:solidFill>
              </a:rPr>
              <a:t> такое уж сложное и загадочное художественное искусство, или это увлекательное сказочное путешествие по бумажному миру, требующее, всего лишь, немного терпения и аккуратности.</a:t>
            </a:r>
          </a:p>
          <a:p>
            <a:pPr>
              <a:buNone/>
            </a:pPr>
            <a:endParaRPr lang="ru-RU" sz="36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И</a:t>
            </a:r>
            <a:r>
              <a:rPr lang="ru-RU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з истории завораживающего искусства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4038600" cy="3633267"/>
          </a:xfrm>
        </p:spPr>
        <p:txBody>
          <a:bodyPr/>
          <a:lstStyle/>
          <a:p>
            <a:r>
              <a:rPr lang="ru-RU" sz="3600" b="1" dirty="0" smtClean="0"/>
              <a:t>Англия-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3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quilling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- от слова «</a:t>
            </a:r>
            <a:r>
              <a:rPr lang="ru-RU" sz="3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quill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или «птичье перо». </a:t>
            </a:r>
            <a:endParaRPr lang="ru-RU" sz="3600" dirty="0"/>
          </a:p>
        </p:txBody>
      </p:sp>
      <p:pic>
        <p:nvPicPr>
          <p:cNvPr id="5" name="Содержимое 4" descr="feather-pen-15593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564904"/>
            <a:ext cx="4038600" cy="3141133"/>
          </a:xfrm>
        </p:spPr>
      </p:pic>
      <p:pic>
        <p:nvPicPr>
          <p:cNvPr id="6" name="Содержимое 4" descr="Hudozhnitsa-YUliya-Brodskaya.-Kartina-iz-bumagi-dvadtsat-pyata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2564904"/>
            <a:ext cx="40386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Содержимое 4" descr="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44008" y="2204864"/>
            <a:ext cx="417646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00FF"/>
                </a:solidFill>
              </a:rPr>
              <a:t>Из истории завораживающего искусства</a:t>
            </a:r>
            <a:endParaRPr lang="ru-RU" sz="32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Япония  - оригами.</a:t>
            </a:r>
            <a:endParaRPr lang="ru-RU" dirty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	</a:t>
            </a:r>
            <a:r>
              <a:rPr lang="ru-RU" sz="1600" b="1" dirty="0" smtClean="0">
                <a:solidFill>
                  <a:srgbClr val="0000FF"/>
                </a:solidFill>
              </a:rPr>
              <a:t>		</a:t>
            </a:r>
            <a:br>
              <a:rPr lang="ru-RU" sz="1600" b="1" dirty="0" smtClean="0">
                <a:solidFill>
                  <a:srgbClr val="0000FF"/>
                </a:solidFill>
              </a:rPr>
            </a:br>
            <a:r>
              <a:rPr lang="ru-RU" sz="1600" b="1" dirty="0" smtClean="0">
                <a:solidFill>
                  <a:srgbClr val="0000FF"/>
                </a:solidFill>
              </a:rPr>
              <a:t> 	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Европа - </a:t>
            </a:r>
            <a:r>
              <a:rPr lang="ru-RU" dirty="0" err="1" smtClean="0"/>
              <a:t>квиллинг</a:t>
            </a:r>
            <a:endParaRPr lang="ru-RU" dirty="0"/>
          </a:p>
        </p:txBody>
      </p:sp>
      <p:pic>
        <p:nvPicPr>
          <p:cNvPr id="12" name="Содержимое 11" descr="146074_html_2350d5ec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4008" y="2204863"/>
            <a:ext cx="4104456" cy="4635205"/>
          </a:xfrm>
        </p:spPr>
      </p:pic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5436096" y="3861048"/>
            <a:ext cx="3240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755650" y="5589588"/>
            <a:ext cx="7561263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 b="1" dirty="0">
                <a:solidFill>
                  <a:srgbClr val="0000FF"/>
                </a:solidFill>
              </a:rPr>
              <a:t/>
            </a:r>
            <a:br>
              <a:rPr lang="ru-RU" sz="2400" b="1" dirty="0">
                <a:solidFill>
                  <a:srgbClr val="0000FF"/>
                </a:solidFill>
              </a:rPr>
            </a:b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4" name="Содержимое 6" descr="26d6fc3210155272eaa9dba210cc13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57200" y="2348706"/>
            <a:ext cx="3610744" cy="4320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Содержимое 8" descr="3818685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7544" y="2348880"/>
            <a:ext cx="367240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2664296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В XVI веке итальянские и французские монахи и монахини стали украшать бумажной филигранью иконы и панно на религиозные темы, обложки религиозных книг и предметы культа</a:t>
            </a:r>
            <a:r>
              <a:rPr lang="ru-RU" sz="32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.</a:t>
            </a:r>
            <a:endParaRPr lang="ru-RU" sz="3200" b="1" dirty="0">
              <a:solidFill>
                <a:srgbClr val="0000FF"/>
              </a:solidFill>
            </a:endParaRPr>
          </a:p>
        </p:txBody>
      </p:sp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2132856"/>
            <a:ext cx="3244714" cy="4032448"/>
          </a:xfrm>
        </p:spPr>
      </p:pic>
      <p:pic>
        <p:nvPicPr>
          <p:cNvPr id="5" name="Содержимое 4" descr="830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2564904"/>
            <a:ext cx="4248903" cy="342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 сожалению, бумага — недолговечный материал и мало что сохранилось от средневековых шедевров </a:t>
            </a:r>
            <a:r>
              <a:rPr lang="ru-RU" sz="2800" b="1" dirty="0" err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квиллинга</a:t>
            </a:r>
            <a:r>
              <a:rPr lang="ru-RU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Однако эта древняя техника сохранилась и до наших дней и очень популярна во многих странах мира.  </a:t>
            </a:r>
            <a:br>
              <a:rPr lang="ru-RU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dirty="0"/>
          </a:p>
        </p:txBody>
      </p:sp>
      <p:pic>
        <p:nvPicPr>
          <p:cNvPr id="8" name="Содержимое 7" descr="biser.info_12128004384c4fdf5e59594_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3645024"/>
            <a:ext cx="3610744" cy="2703860"/>
          </a:xfrm>
          <a:prstGeom prst="rect">
            <a:avLst/>
          </a:prstGeom>
          <a:ln w="228600" cap="sq" cmpd="thickThin">
            <a:solidFill>
              <a:srgbClr val="99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Содержимое 6" descr="biser.info_8168792864c4fe17d78783_o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3140968"/>
            <a:ext cx="3600400" cy="2738171"/>
          </a:xfrm>
          <a:prstGeom prst="rect">
            <a:avLst/>
          </a:prstGeom>
          <a:ln w="228600" cap="sq" cmpd="thickThin">
            <a:solidFill>
              <a:srgbClr val="99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27984" y="4869160"/>
            <a:ext cx="39604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Портрет Маркизы де Сада в рамке из </a:t>
            </a:r>
            <a:r>
              <a:rPr lang="ru-RU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квиллинга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	В XVII–XVIII веках «бумажное творчество» стало излюбленным времяпрепровождением изысканных дам.      </a:t>
            </a:r>
            <a:r>
              <a:rPr lang="ru-RU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                                                                                  </a:t>
            </a:r>
            <a:endParaRPr lang="ru-RU" sz="2000" dirty="0"/>
          </a:p>
        </p:txBody>
      </p:sp>
      <p:pic>
        <p:nvPicPr>
          <p:cNvPr id="11" name="Содержимое 10" descr="istorija-kvillinga_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3526480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Содержимое 11" descr="istorija-kvillinga_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1196752"/>
            <a:ext cx="4038600" cy="2757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10" descr="Princess_Elizabeth_by_Cecil_Beaton_Buckingham_Palace_March_1945_Victoria_and_Albert_Muse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499992" y="620688"/>
            <a:ext cx="4464496" cy="601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Содержимое 5"/>
          <p:cNvSpPr>
            <a:spLocks noGrp="1"/>
          </p:cNvSpPr>
          <p:nvPr>
            <p:ph idx="1"/>
          </p:nvPr>
        </p:nvSpPr>
        <p:spPr>
          <a:xfrm>
            <a:off x="457200" y="457200"/>
            <a:ext cx="3962400" cy="5668963"/>
          </a:xfrm>
        </p:spPr>
        <p:txBody>
          <a:bodyPr/>
          <a:lstStyle/>
          <a:p>
            <a:pPr eaLnBrk="1" hangingPunct="1"/>
            <a:r>
              <a:rPr lang="ru-RU" sz="2800" dirty="0" smtClean="0"/>
              <a:t>В Англии принцесса Елизавета всерьёз увлекалась искусством </a:t>
            </a:r>
            <a:r>
              <a:rPr lang="ru-RU" sz="2800" dirty="0" err="1" smtClean="0"/>
              <a:t>квиллинга</a:t>
            </a:r>
            <a:r>
              <a:rPr lang="ru-RU" sz="2800" dirty="0" smtClean="0"/>
              <a:t>, и многие её творения хранятся в </a:t>
            </a:r>
            <a:r>
              <a:rPr lang="ru-RU" sz="2800" dirty="0" smtClean="0">
                <a:hlinkClick r:id="rId3" action="ppaction://hlinkfile" tooltip="Музей Виктории и Альберта"/>
              </a:rPr>
              <a:t>музее Виктории и Альберта</a:t>
            </a:r>
            <a:r>
              <a:rPr lang="ru-RU" sz="2800" dirty="0" smtClean="0"/>
              <a:t> в Лондоне.</a:t>
            </a:r>
          </a:p>
        </p:txBody>
      </p:sp>
      <p:pic>
        <p:nvPicPr>
          <p:cNvPr id="5" name="Содержимое 12" descr="1301311956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427984" y="548680"/>
            <a:ext cx="4539504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13" descr="2889999641_0db7e9cac2_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620688"/>
            <a:ext cx="4536504" cy="6048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Большую часть XX века </a:t>
            </a:r>
            <a:r>
              <a:rPr lang="ru-RU" sz="3200" b="1" dirty="0" err="1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квиллинг</a:t>
            </a:r>
            <a:r>
              <a:rPr lang="ru-RU" sz="32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 был забыт, и только в конце прошлого столетия он снова стал превращаться в искусство</a:t>
            </a:r>
            <a:r>
              <a:rPr lang="ru-RU" sz="36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.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20" name="Содержимое 19" descr="antique-quill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33932"/>
          <a:stretch>
            <a:fillRect/>
          </a:stretch>
        </p:blipFill>
        <p:spPr>
          <a:xfrm>
            <a:off x="5307934" y="2420888"/>
            <a:ext cx="3508346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Содержимое 18" descr="4l9qJyxgPy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2607706"/>
            <a:ext cx="3678560" cy="4115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252028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XXI век- бумажная филигрань стала полноценным искусством</a:t>
            </a:r>
            <a:br>
              <a:rPr lang="ru-RU" sz="40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</a:br>
            <a:endParaRPr lang="ru-RU" sz="4000" b="1" dirty="0">
              <a:solidFill>
                <a:srgbClr val="0000FF"/>
              </a:solidFill>
            </a:endParaRPr>
          </a:p>
        </p:txBody>
      </p:sp>
      <p:pic>
        <p:nvPicPr>
          <p:cNvPr id="4" name="Picture 7" descr="9щгшщп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725" r="10506"/>
          <a:stretch>
            <a:fillRect/>
          </a:stretch>
        </p:blipFill>
        <p:spPr bwMode="auto">
          <a:xfrm rot="20790129">
            <a:off x="467544" y="3140968"/>
            <a:ext cx="2285564" cy="3344863"/>
          </a:xfrm>
          <a:prstGeom prst="rect">
            <a:avLst/>
          </a:prstGeom>
          <a:noFill/>
        </p:spPr>
      </p:pic>
      <p:pic>
        <p:nvPicPr>
          <p:cNvPr id="5" name="Picture 6" descr="http://s61.radikal.ru/i173/1005/59/4a3182a67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95012">
            <a:off x="6084168" y="3212976"/>
            <a:ext cx="2321142" cy="3094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img1.liveinternet.ru/images/attach/b/3/20/107/20107858_BBE7C1F8_013_1_1sjrenoir.jpg"/>
          <p:cNvPicPr>
            <a:picLocks noChangeAspect="1" noChangeArrowheads="1"/>
          </p:cNvPicPr>
          <p:nvPr/>
        </p:nvPicPr>
        <p:blipFill>
          <a:blip r:embed="rId4" cstate="print"/>
          <a:srcRect b="7121"/>
          <a:stretch>
            <a:fillRect/>
          </a:stretch>
        </p:blipFill>
        <p:spPr bwMode="auto">
          <a:xfrm>
            <a:off x="2771800" y="3212976"/>
            <a:ext cx="3128963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617917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0623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8" descr="im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2367289" cy="4509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Содержимое 11" descr="imgB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1412776"/>
            <a:ext cx="2411760" cy="4553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843808" y="620688"/>
            <a:ext cx="3600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Корейская </a:t>
            </a:r>
            <a:r>
              <a:rPr lang="ru-RU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школа </a:t>
            </a:r>
            <a:r>
              <a:rPr lang="ru-RU" sz="4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квиллинга</a:t>
            </a:r>
            <a:r>
              <a:rPr lang="ru-RU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несколько отличается от </a:t>
            </a:r>
            <a:r>
              <a:rPr lang="ru-RU" sz="4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европейской.</a:t>
            </a:r>
            <a:endParaRPr lang="ru-RU" sz="4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Кореи в Россию.</a:t>
            </a:r>
            <a:endParaRPr lang="ru-RU" dirty="0"/>
          </a:p>
        </p:txBody>
      </p:sp>
      <p:pic>
        <p:nvPicPr>
          <p:cNvPr id="4" name="Содержимое 4" descr="paper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705850"/>
            <a:ext cx="8229600" cy="43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Работы с выставки.</a:t>
            </a:r>
            <a:endParaRPr lang="ru-RU" dirty="0"/>
          </a:p>
        </p:txBody>
      </p:sp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042" t="57266" r="11765" b="18031"/>
          <a:stretch>
            <a:fillRect/>
          </a:stretch>
        </p:blipFill>
        <p:spPr>
          <a:xfrm>
            <a:off x="539552" y="1484784"/>
            <a:ext cx="8136904" cy="1512168"/>
          </a:xfrm>
        </p:spPr>
      </p:pic>
      <p:pic>
        <p:nvPicPr>
          <p:cNvPr id="6" name="Содержимое 5" descr="45001_9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852936"/>
            <a:ext cx="4226320" cy="3242379"/>
          </a:xfrm>
          <a:prstGeom prst="rect">
            <a:avLst/>
          </a:prstGeom>
        </p:spPr>
      </p:pic>
      <p:pic>
        <p:nvPicPr>
          <p:cNvPr id="7" name="Содержимое 10" descr="0_6210e_dc942234_orig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73510" y="3284984"/>
            <a:ext cx="4474284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kumimoji="0" lang="ru-RU" b="1" dirty="0" smtClean="0">
                <a:solidFill>
                  <a:srgbClr val="CC0000"/>
                </a:solidFill>
              </a:rPr>
              <a:t>Книги  о </a:t>
            </a:r>
            <a:r>
              <a:rPr kumimoji="0" lang="ru-RU" b="1" dirty="0" err="1" smtClean="0">
                <a:solidFill>
                  <a:srgbClr val="CC0000"/>
                </a:solidFill>
              </a:rPr>
              <a:t>квиллинге</a:t>
            </a:r>
            <a:r>
              <a:rPr kumimoji="0" lang="ru-RU" dirty="0" smtClean="0">
                <a:solidFill>
                  <a:srgbClr val="CC0000"/>
                </a:solidFill>
              </a:rPr>
              <a:t/>
            </a:r>
            <a:br>
              <a:rPr kumimoji="0" lang="ru-RU" dirty="0" smtClean="0">
                <a:solidFill>
                  <a:srgbClr val="CC0000"/>
                </a:solidFill>
              </a:rPr>
            </a:br>
            <a:endParaRPr lang="ru-RU" dirty="0"/>
          </a:p>
        </p:txBody>
      </p:sp>
      <p:pic>
        <p:nvPicPr>
          <p:cNvPr id="5" name="Picture 2" descr="C:\Documents and Settings\Admin\Рабочий стол\Новая папка\IMG_20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967759">
            <a:off x="362643" y="2336837"/>
            <a:ext cx="3218653" cy="426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Новая папка\IMG_20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556792"/>
            <a:ext cx="2970406" cy="413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Admin\Рабочий стол\Новая папка\IMG_20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97681">
            <a:off x="5410451" y="2221368"/>
            <a:ext cx="3114726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Занятия по внеурочной деятельности «</a:t>
            </a:r>
            <a:r>
              <a:rPr lang="ru-RU" dirty="0" err="1" smtClean="0"/>
              <a:t>Квиллинг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Содержимое 14" descr="IMG_25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62940">
            <a:off x="894686" y="2140664"/>
            <a:ext cx="4039985" cy="3029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Содержимое 15" descr="IMG_25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568281">
            <a:off x="4577663" y="2804536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Знаете ли вы что такое </a:t>
            </a:r>
            <a:r>
              <a:rPr lang="ru-RU" dirty="0" err="1" smtClean="0"/>
              <a:t>квиллинг</a:t>
            </a:r>
            <a:r>
              <a:rPr lang="ru-RU" dirty="0" smtClean="0"/>
              <a:t>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dirty="0" smtClean="0"/>
              <a:t>Выставка </a:t>
            </a:r>
            <a:endParaRPr lang="ru-RU" dirty="0"/>
          </a:p>
        </p:txBody>
      </p:sp>
      <p:pic>
        <p:nvPicPr>
          <p:cNvPr id="4" name="Содержимое 3" descr="135713314769024-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271" r="22280"/>
          <a:stretch>
            <a:fillRect/>
          </a:stretch>
        </p:blipFill>
        <p:spPr>
          <a:xfrm>
            <a:off x="251520" y="836712"/>
            <a:ext cx="8352928" cy="5645735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Материалы, инструменты и приспособления.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4" name="Picture 79" descr="Картинка 141 из 11238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091" y="1600200"/>
            <a:ext cx="70718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формы.</a:t>
            </a:r>
            <a:endParaRPr lang="ru-RU" dirty="0"/>
          </a:p>
        </p:txBody>
      </p:sp>
      <p:pic>
        <p:nvPicPr>
          <p:cNvPr id="5" name="Содержимое 4" descr="quilling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204864"/>
            <a:ext cx="8409693" cy="28803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5" descr="11168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406798"/>
            <a:ext cx="6984776" cy="6262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олоски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8229600" cy="3086100"/>
          </a:xfrm>
        </p:spPr>
      </p:pic>
      <p:pic>
        <p:nvPicPr>
          <p:cNvPr id="5" name="Содержимое 14" descr="46539089be51e4fbfe345396df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3501008"/>
            <a:ext cx="8219256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productimage-picture-poloski-gofrokartona-miks-01-10-mm-1670_jpg_1000x1200_watermark_q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404664"/>
            <a:ext cx="5904656" cy="5721499"/>
          </a:xfrm>
        </p:spPr>
      </p:pic>
      <p:pic>
        <p:nvPicPr>
          <p:cNvPr id="7" name="Содержимое 5" descr="Otkrytka_s_cvetkom_svoimi_rukami_iz_gofrokartona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692696"/>
            <a:ext cx="5670630" cy="4032448"/>
          </a:xfrm>
        </p:spPr>
      </p:pic>
      <p:pic>
        <p:nvPicPr>
          <p:cNvPr id="8" name="Содержимое 4" descr="536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635896" y="1412776"/>
            <a:ext cx="5328592" cy="5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quilling-stick-mini-instrument-dlya-kvillinga_11780_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 b="16665"/>
          <a:stretch>
            <a:fillRect/>
          </a:stretch>
        </p:blipFill>
        <p:spPr>
          <a:xfrm>
            <a:off x="2123727" y="836712"/>
            <a:ext cx="5616625" cy="5328592"/>
          </a:xfrm>
        </p:spPr>
      </p:pic>
      <p:pic>
        <p:nvPicPr>
          <p:cNvPr id="10" name="Содержимое 4" descr="dvuhstoronnij-instrument-dlya-kvillinga-quilling-stick-i-korotkoe-shil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907704" y="476672"/>
            <a:ext cx="576064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1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27001"/>
          <a:stretch>
            <a:fillRect/>
          </a:stretch>
        </p:blipFill>
        <p:spPr>
          <a:xfrm>
            <a:off x="4572000" y="188640"/>
            <a:ext cx="4365267" cy="3456384"/>
          </a:xfrm>
        </p:spPr>
      </p:pic>
      <p:pic>
        <p:nvPicPr>
          <p:cNvPr id="9" name="Содержимое 8" descr="kvilling-instrumentyi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780928"/>
            <a:ext cx="3810000" cy="3476625"/>
          </a:xfrm>
        </p:spPr>
      </p:pic>
      <p:pic>
        <p:nvPicPr>
          <p:cNvPr id="11" name="Содержимое 4" descr="i.jpg"/>
          <p:cNvPicPr>
            <a:picLocks noChangeAspect="1"/>
          </p:cNvPicPr>
          <p:nvPr/>
        </p:nvPicPr>
        <p:blipFill>
          <a:blip r:embed="rId4" cstate="print"/>
          <a:srcRect t="7032" r="36708"/>
          <a:stretch>
            <a:fillRect/>
          </a:stretch>
        </p:blipFill>
        <p:spPr bwMode="auto">
          <a:xfrm>
            <a:off x="2987824" y="1196752"/>
            <a:ext cx="3096344" cy="45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260648"/>
            <a:ext cx="3528392" cy="3203746"/>
          </a:xfrm>
        </p:spPr>
      </p:pic>
      <p:pic>
        <p:nvPicPr>
          <p:cNvPr id="6" name="Содержимое 5" descr="i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3429000"/>
            <a:ext cx="3748770" cy="2808312"/>
          </a:xfrm>
        </p:spPr>
      </p:pic>
      <p:pic>
        <p:nvPicPr>
          <p:cNvPr id="7" name="Содержимое 4" descr="mashinka-dlya-narezaniya-bakhromy-scb-200262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11560" y="3789040"/>
            <a:ext cx="4038600" cy="274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6" descr="kvilling_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220072" y="188640"/>
            <a:ext cx="342758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556aa17d82040e4e22229a8c0cf7b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19" y="260648"/>
            <a:ext cx="8800651" cy="6192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b="10550"/>
          <a:stretch>
            <a:fillRect/>
          </a:stretch>
        </p:blipFill>
        <p:spPr>
          <a:xfrm>
            <a:off x="323528" y="260648"/>
            <a:ext cx="4038600" cy="3663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6" descr="image_51148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699792" y="2996952"/>
            <a:ext cx="4038600" cy="3471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Содержимое 8" descr="4KALEUXI63UU4UBJGT4QUOLWGRKJDIGF.preview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868144" y="332656"/>
            <a:ext cx="3048264" cy="3779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Всероссийский творческий конкурс «</a:t>
            </a:r>
            <a:r>
              <a:rPr lang="ru-RU" dirty="0" err="1" smtClean="0"/>
              <a:t>Конкурсофф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Содержимое 12" descr="IMG_236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9909" t="6996" r="11602" b="8681"/>
          <a:stretch>
            <a:fillRect/>
          </a:stretch>
        </p:blipFill>
        <p:spPr>
          <a:xfrm rot="21116872">
            <a:off x="689158" y="1966655"/>
            <a:ext cx="3077994" cy="4409018"/>
          </a:xfrm>
        </p:spPr>
      </p:pic>
      <p:pic>
        <p:nvPicPr>
          <p:cNvPr id="1026" name="Picture 2" descr="C:\Users\User\Desktop\Новая папка\результаты конкурсов\конкурсоф я\4269_1_DIP0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30738">
            <a:off x="5003879" y="1944043"/>
            <a:ext cx="3106228" cy="4393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Всероссийский творческий конкурс «</a:t>
            </a:r>
            <a:r>
              <a:rPr lang="ru-RU" dirty="0" err="1" smtClean="0"/>
              <a:t>Конкурсофф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Содержимое 4" descr="IMG_224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399732">
            <a:off x="740508" y="1793359"/>
            <a:ext cx="3311076" cy="4525963"/>
          </a:xfrm>
        </p:spPr>
      </p:pic>
      <p:pic>
        <p:nvPicPr>
          <p:cNvPr id="2050" name="Picture 2" descr="C:\Users\User\Desktop\Новая папка\результаты конкурсов\013-16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81653">
            <a:off x="4942729" y="1730086"/>
            <a:ext cx="3310701" cy="4683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Наши награды.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4" name="Содержимое 3" descr="IMG_23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396" t="13360" r="10623" b="26182"/>
          <a:stretch>
            <a:fillRect/>
          </a:stretch>
        </p:blipFill>
        <p:spPr>
          <a:xfrm>
            <a:off x="899592" y="1700807"/>
            <a:ext cx="7560840" cy="4634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</a:rPr>
              <a:t>День учителя.</a:t>
            </a:r>
            <a:endParaRPr lang="ru-RU" b="1" dirty="0">
              <a:solidFill>
                <a:srgbClr val="990000"/>
              </a:solidFill>
            </a:endParaRPr>
          </a:p>
        </p:txBody>
      </p:sp>
      <p:pic>
        <p:nvPicPr>
          <p:cNvPr id="8" name="Содержимое 7" descr="image_8754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5349" r="3718" b="12039"/>
          <a:stretch>
            <a:fillRect/>
          </a:stretch>
        </p:blipFill>
        <p:spPr>
          <a:xfrm>
            <a:off x="5076056" y="1196752"/>
            <a:ext cx="367240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6" descr="IMG_224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196752"/>
            <a:ext cx="3024336" cy="4134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Содержимое 3" descr="image_534651.jpg"/>
          <p:cNvPicPr>
            <a:picLocks noChangeAspect="1"/>
          </p:cNvPicPr>
          <p:nvPr/>
        </p:nvPicPr>
        <p:blipFill>
          <a:blip r:embed="rId4" cstate="print"/>
          <a:srcRect l="20923" r="16562" b="11289"/>
          <a:stretch>
            <a:fillRect/>
          </a:stretch>
        </p:blipFill>
        <p:spPr bwMode="auto">
          <a:xfrm>
            <a:off x="3059832" y="3356992"/>
            <a:ext cx="3096344" cy="3295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Снегопад на Новый год.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95765570_large_1357222429_IMG_17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b="4901"/>
          <a:stretch>
            <a:fillRect/>
          </a:stretch>
        </p:blipFill>
        <p:spPr>
          <a:xfrm>
            <a:off x="2699792" y="1412776"/>
            <a:ext cx="4038600" cy="2880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christmas_quilling_by_pinterzsu-d5ldwpj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84168" y="3843126"/>
            <a:ext cx="2818656" cy="2718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4" descr="dsc06953_0.jpg"/>
          <p:cNvPicPr>
            <a:picLocks noChangeAspect="1"/>
          </p:cNvPicPr>
          <p:nvPr/>
        </p:nvPicPr>
        <p:blipFill>
          <a:blip r:embed="rId4" cstate="print"/>
          <a:srcRect l="16303" r="17726" b="7279"/>
          <a:stretch>
            <a:fillRect/>
          </a:stretch>
        </p:blipFill>
        <p:spPr bwMode="auto">
          <a:xfrm>
            <a:off x="467544" y="3645024"/>
            <a:ext cx="2664296" cy="2808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23 февраля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8" name="Содержимое 7" descr="kvilling23-1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b="7090"/>
          <a:stretch>
            <a:fillRect/>
          </a:stretch>
        </p:blipFill>
        <p:spPr>
          <a:xfrm>
            <a:off x="5220072" y="1196752"/>
            <a:ext cx="3664747" cy="4205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6" descr="img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t="11892" b="14411"/>
          <a:stretch>
            <a:fillRect/>
          </a:stretch>
        </p:blipFill>
        <p:spPr>
          <a:xfrm>
            <a:off x="827584" y="4149080"/>
            <a:ext cx="4038600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Содержимое 4" descr="0321b289e8cb7df70fbb5bdaa3441aca.jpg"/>
          <p:cNvPicPr>
            <a:picLocks noChangeAspect="1"/>
          </p:cNvPicPr>
          <p:nvPr/>
        </p:nvPicPr>
        <p:blipFill>
          <a:blip r:embed="rId4" cstate="print"/>
          <a:srcRect l="5349" t="6963" b="7156"/>
          <a:stretch>
            <a:fillRect/>
          </a:stretch>
        </p:blipFill>
        <p:spPr bwMode="auto">
          <a:xfrm>
            <a:off x="539552" y="1268760"/>
            <a:ext cx="382257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8 марта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5" name="Содержимое 4" descr="IMG_26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5233975">
            <a:off x="-157587" y="980247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Содержимое 9" descr="IMG_257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1340768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Содержимое 5" descr="687474703a2f2f737472616e616d61737465726f762e72752f696d67342f69323031312f31302f31342f6b76696c6c696e675f3033302e6a7067.jpg"/>
          <p:cNvPicPr>
            <a:picLocks noChangeAspect="1"/>
          </p:cNvPicPr>
          <p:nvPr/>
        </p:nvPicPr>
        <p:blipFill>
          <a:blip r:embed="rId4" cstate="print"/>
          <a:srcRect r="4365" b="7090"/>
          <a:stretch>
            <a:fillRect/>
          </a:stretch>
        </p:blipFill>
        <p:spPr bwMode="auto">
          <a:xfrm>
            <a:off x="2699792" y="2652936"/>
            <a:ext cx="3002836" cy="4205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Великая Пасха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IMG_268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065773">
            <a:off x="755576" y="1196752"/>
            <a:ext cx="2823846" cy="3849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IMG_268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28424" t="6" r="19869"/>
          <a:stretch>
            <a:fillRect/>
          </a:stretch>
        </p:blipFill>
        <p:spPr>
          <a:xfrm rot="370318">
            <a:off x="6084168" y="1196752"/>
            <a:ext cx="2683995" cy="3892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5" descr="IMG_2688.JPG"/>
          <p:cNvPicPr>
            <a:picLocks noChangeAspect="1"/>
          </p:cNvPicPr>
          <p:nvPr/>
        </p:nvPicPr>
        <p:blipFill>
          <a:blip r:embed="rId4" cstate="print"/>
          <a:srcRect l="17726" t="11892" r="12737"/>
          <a:stretch>
            <a:fillRect/>
          </a:stretch>
        </p:blipFill>
        <p:spPr bwMode="auto">
          <a:xfrm>
            <a:off x="2699792" y="2852936"/>
            <a:ext cx="3888432" cy="3695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Открытка ветерану.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IMG_25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75275" y="1600200"/>
            <a:ext cx="7593450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581128"/>
            <a:ext cx="8075612" cy="154503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4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/>
              <a:t>	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Я поняла, что имея небольшие навыки работы с бумагой,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можно научиться ТВОРИТЬ!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/>
              <a:t>          </a:t>
            </a:r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971550" y="404813"/>
            <a:ext cx="77771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3300"/>
                </a:solidFill>
              </a:rPr>
              <a:t>ИТОГИ НАШЕГО </a:t>
            </a:r>
            <a:r>
              <a:rPr lang="ru-RU" sz="2800" b="1" dirty="0">
                <a:solidFill>
                  <a:srgbClr val="FF3300"/>
                </a:solidFill>
              </a:rPr>
              <a:t>ТВОРЧЕСКОГО ПРОЕКТА.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980728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Несмотря на то, что история  «бумажного» творчества  насчитывает десятки веков,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оно не утратило своей привлекательности.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 К такой мысли я прихожу,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когда вижу плоды своего творчества.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564904"/>
            <a:ext cx="792088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Работа над проектом дала мне возможность учиться преодолевать трудности,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смело осуществлять свои идеи.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3717032"/>
            <a:ext cx="741682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/>
              <a:t>Занятие </a:t>
            </a:r>
            <a:r>
              <a:rPr lang="ru-RU" sz="2400" b="1" dirty="0" err="1" smtClean="0"/>
              <a:t>квиллингом</a:t>
            </a:r>
            <a:r>
              <a:rPr lang="ru-RU" sz="2400" b="1" dirty="0" smtClean="0"/>
              <a:t> развило во мне терпение, аккуратность, чувство прекрасного.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1187450" y="1412875"/>
            <a:ext cx="7272338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СПАСИБО ЗА ВНИМАНИЕ!</a:t>
            </a:r>
          </a:p>
        </p:txBody>
      </p:sp>
      <p:sp>
        <p:nvSpPr>
          <p:cNvPr id="32773" name="WordArt 5"/>
          <p:cNvSpPr>
            <a:spLocks noChangeArrowheads="1" noChangeShapeType="1" noTextEdit="1"/>
          </p:cNvSpPr>
          <p:nvPr/>
        </p:nvSpPr>
        <p:spPr bwMode="auto">
          <a:xfrm>
            <a:off x="1763713" y="3429000"/>
            <a:ext cx="6264275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367</Words>
  <Application>Microsoft Office PowerPoint</Application>
  <PresentationFormat>Экран (4:3)</PresentationFormat>
  <Paragraphs>77</Paragraphs>
  <Slides>47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Оформление по умолчанию</vt:lpstr>
      <vt:lpstr>Слайд 1</vt:lpstr>
      <vt:lpstr>Слайд 2</vt:lpstr>
      <vt:lpstr>Слайд 3</vt:lpstr>
      <vt:lpstr>Слайд 4</vt:lpstr>
      <vt:lpstr>Волшебный квиллинг</vt:lpstr>
      <vt:lpstr>Слайд 6</vt:lpstr>
      <vt:lpstr>Слайд 7</vt:lpstr>
      <vt:lpstr>ЗАДАЧИ:</vt:lpstr>
      <vt:lpstr> МЕТОДЫ ИССЛЕДОВАНИЯ:  </vt:lpstr>
      <vt:lpstr> Гипотеза:</vt:lpstr>
      <vt:lpstr>Из истории завораживающего искусства</vt:lpstr>
      <vt:lpstr>Из истории завораживающего искусства</vt:lpstr>
      <vt:lpstr>В XVI веке итальянские и французские монахи и монахини стали украшать бумажной филигранью иконы и панно на религиозные темы, обложки религиозных книг и предметы культа.</vt:lpstr>
      <vt:lpstr>К сожалению, бумага — недолговечный материал и мало что сохранилось от средневековых шедевров квиллинга. Однако эта древняя техника сохранилась и до наших дней и очень популярна во многих странах мира.   </vt:lpstr>
      <vt:lpstr> В XVII–XVIII веках «бумажное творчество» стало излюбленным времяпрепровождением изысканных дам.                                                                                         </vt:lpstr>
      <vt:lpstr>Слайд 16</vt:lpstr>
      <vt:lpstr>Большую часть XX века квиллинг был забыт, и только в конце прошлого столетия он снова стал превращаться в искусство.</vt:lpstr>
      <vt:lpstr>XXI век- бумажная филигрань стала полноценным искусством </vt:lpstr>
      <vt:lpstr>Слайд 19</vt:lpstr>
      <vt:lpstr>Слайд 20</vt:lpstr>
      <vt:lpstr>Из Кореи в Россию.</vt:lpstr>
      <vt:lpstr>Работы с выставки.</vt:lpstr>
      <vt:lpstr>Книги  о квиллинге </vt:lpstr>
      <vt:lpstr>Занятия по внеурочной деятельности «Квиллинг»</vt:lpstr>
      <vt:lpstr>Знаете ли вы что такое квиллинг?</vt:lpstr>
      <vt:lpstr>Выставка </vt:lpstr>
      <vt:lpstr>Материалы, инструменты и приспособления. </vt:lpstr>
      <vt:lpstr>Основные формы.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Всероссийский творческий конкурс «Конкурсофф»</vt:lpstr>
      <vt:lpstr>Всероссийский творческий конкурс «Конкурсофф»</vt:lpstr>
      <vt:lpstr>Наши награды.</vt:lpstr>
      <vt:lpstr>День учителя.</vt:lpstr>
      <vt:lpstr>Снегопад на Новый год.</vt:lpstr>
      <vt:lpstr>23 февраля</vt:lpstr>
      <vt:lpstr>8 марта</vt:lpstr>
      <vt:lpstr>Великая Пасха</vt:lpstr>
      <vt:lpstr>Открытка ветерану.</vt:lpstr>
      <vt:lpstr>Слайд 46</vt:lpstr>
      <vt:lpstr>Слайд 47</vt:lpstr>
    </vt:vector>
  </TitlesOfParts>
  <Company>Personal use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КВИЛЛИНГ</dc:title>
  <dc:creator>SMO</dc:creator>
  <cp:lastModifiedBy>User</cp:lastModifiedBy>
  <cp:revision>87</cp:revision>
  <dcterms:created xsi:type="dcterms:W3CDTF">2006-10-21T02:56:18Z</dcterms:created>
  <dcterms:modified xsi:type="dcterms:W3CDTF">2016-09-30T15:32:57Z</dcterms:modified>
</cp:coreProperties>
</file>