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2" r:id="rId4"/>
    <p:sldId id="273" r:id="rId5"/>
    <p:sldId id="262" r:id="rId6"/>
    <p:sldId id="263" r:id="rId7"/>
    <p:sldId id="264" r:id="rId8"/>
    <p:sldId id="265" r:id="rId9"/>
    <p:sldId id="271" r:id="rId10"/>
    <p:sldId id="285" r:id="rId11"/>
    <p:sldId id="270" r:id="rId12"/>
    <p:sldId id="287" r:id="rId13"/>
    <p:sldId id="267" r:id="rId14"/>
    <p:sldId id="283" r:id="rId15"/>
    <p:sldId id="269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4" r:id="rId26"/>
    <p:sldId id="286" r:id="rId27"/>
    <p:sldId id="260" r:id="rId28"/>
    <p:sldId id="258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ом" initials="Д" lastIdx="1" clrIdx="0">
    <p:extLst>
      <p:ext uri="{19B8F6BF-5375-455C-9EA6-DF929625EA0E}">
        <p15:presenceInfo xmlns:p15="http://schemas.microsoft.com/office/powerpoint/2012/main" userId="Дом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33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5-03-18T09:51:37.534" idx="1">
    <p:pos x="1613" y="1092"/>
    <p:text/>
    <p:extLst>
      <p:ext uri="{C676402C-5697-4E1C-873F-D02D1690AC5C}">
        <p15:threadingInfo xmlns:p15="http://schemas.microsoft.com/office/powerpoint/2012/main" timeZoneBias="-24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6840760" cy="2232248"/>
          </a:xfrm>
        </p:spPr>
        <p:txBody>
          <a:bodyPr>
            <a:normAutofit/>
          </a:bodyPr>
          <a:lstStyle>
            <a:lvl1pPr>
              <a:defRPr sz="6600" b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212976"/>
            <a:ext cx="6840760" cy="1080120"/>
          </a:xfrm>
        </p:spPr>
        <p:txBody>
          <a:bodyPr>
            <a:normAutofit/>
          </a:bodyPr>
          <a:lstStyle>
            <a:lvl1pPr marL="0" indent="0" algn="ctr">
              <a:buNone/>
              <a:defRPr sz="3600">
                <a:solidFill>
                  <a:srgbClr val="CC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30C-9466-4FE1-9810-00E8142685B4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C32B-AE2A-4841-9737-BB021753B35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27" name="Picture 3" descr="C:\Users\User\Desktop\9 мая\0_5b433_c335cce6_L.png"/>
          <p:cNvPicPr>
            <a:picLocks noChangeAspect="1" noChangeArrowheads="1"/>
          </p:cNvPicPr>
          <p:nvPr/>
        </p:nvPicPr>
        <p:blipFill>
          <a:blip r:embed="rId3" cstate="print"/>
          <a:srcRect l="24296" r="33368"/>
          <a:stretch>
            <a:fillRect/>
          </a:stretch>
        </p:blipFill>
        <p:spPr bwMode="auto">
          <a:xfrm flipH="1">
            <a:off x="7740352" y="0"/>
            <a:ext cx="1259632" cy="566124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028" name="Picture 4" descr="C:\Users\User\Desktop\9 мая\0_5b4ac_17c66fec_L.png"/>
          <p:cNvPicPr>
            <a:picLocks noChangeAspect="1" noChangeArrowheads="1"/>
          </p:cNvPicPr>
          <p:nvPr/>
        </p:nvPicPr>
        <p:blipFill>
          <a:blip r:embed="rId4" cstate="print"/>
          <a:srcRect t="23866" r="19362" b="20457"/>
          <a:stretch>
            <a:fillRect/>
          </a:stretch>
        </p:blipFill>
        <p:spPr bwMode="auto">
          <a:xfrm>
            <a:off x="1115616" y="4581128"/>
            <a:ext cx="3303431" cy="227687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026" name="Picture 2" descr="C:\Users\User\Desktop\9 мая\86964062_0_5b4bd_f5fca2f6_XL.jpg"/>
          <p:cNvPicPr>
            <a:picLocks noChangeAspect="1" noChangeArrowheads="1"/>
          </p:cNvPicPr>
          <p:nvPr/>
        </p:nvPicPr>
        <p:blipFill>
          <a:blip r:embed="rId5" cstate="print"/>
          <a:srcRect l="14818" t="11896" r="10773" b="33234"/>
          <a:stretch>
            <a:fillRect/>
          </a:stretch>
        </p:blipFill>
        <p:spPr bwMode="auto">
          <a:xfrm>
            <a:off x="4788024" y="4509120"/>
            <a:ext cx="4355976" cy="211912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4638"/>
            <a:ext cx="7128792" cy="1143000"/>
          </a:xfrm>
          <a:solidFill>
            <a:srgbClr val="FF9966">
              <a:alpha val="24000"/>
            </a:srgbClr>
          </a:solidFill>
        </p:spPr>
        <p:txBody>
          <a:bodyPr>
            <a:normAutofit/>
          </a:bodyPr>
          <a:lstStyle>
            <a:lvl1pPr>
              <a:defRPr sz="6000">
                <a:solidFill>
                  <a:srgbClr val="46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30C-9466-4FE1-9810-00E8142685B4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C32B-AE2A-4841-9737-BB021753B35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3075" name="Picture 3" descr="C:\Users\User\Desktop\9 мая\0_5b4e5_eae1dca4_XX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6093296"/>
            <a:ext cx="6264696" cy="61642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076" name="Picture 4" descr="C:\Users\User\Desktop\9 мая\0_5b4e4_c960b2ef_X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758841" flipH="1">
            <a:off x="496069" y="4679592"/>
            <a:ext cx="1681072" cy="222568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077" name="Picture 5" descr="C:\Users\User\Desktop\9 мая\0_5b4d9_ab9089fc_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92869" y="188640"/>
            <a:ext cx="1310575" cy="136815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717032"/>
            <a:ext cx="7772400" cy="1362075"/>
          </a:xfrm>
        </p:spPr>
        <p:txBody>
          <a:bodyPr anchor="t">
            <a:normAutofit/>
          </a:bodyPr>
          <a:lstStyle>
            <a:lvl1pPr algn="l">
              <a:defRPr sz="4800" b="0" cap="all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3568" y="2132856"/>
            <a:ext cx="7772400" cy="1500187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rgbClr val="040200"/>
                </a:solidFill>
                <a:latin typeface="Monotype Corsiva" pitchFamily="66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30C-9466-4FE1-9810-00E8142685B4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C32B-AE2A-4841-9737-BB021753B35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4" descr="C:\Users\User\Desktop\9 мая\0_5b4ac_17c66fec_L.png"/>
          <p:cNvPicPr>
            <a:picLocks noChangeAspect="1" noChangeArrowheads="1"/>
          </p:cNvPicPr>
          <p:nvPr/>
        </p:nvPicPr>
        <p:blipFill>
          <a:blip r:embed="rId3" cstate="print"/>
          <a:srcRect t="23866" r="19362" b="20457"/>
          <a:stretch>
            <a:fillRect/>
          </a:stretch>
        </p:blipFill>
        <p:spPr bwMode="auto">
          <a:xfrm>
            <a:off x="3347864" y="4928546"/>
            <a:ext cx="2799375" cy="192945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050" name="Picture 2" descr="C:\Users\User\Desktop\9 мая\0_5b4e4_c960b2ef_X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5157192"/>
            <a:ext cx="2336355" cy="14622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9" name="Picture 2" descr="C:\Users\User\Desktop\9 мая\0_5b4e4_c960b2ef_X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683568" y="5157192"/>
            <a:ext cx="2592288" cy="14622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2051" name="Picture 3" descr="C:\Users\User\Desktop\9 мая\0_5b4e5_eae1dca4_XX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396536" cy="117951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11" name="Picture 5" descr="C:\Users\User\Desktop\9 мая\0_5b4d9_ab9089fc_L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692696"/>
            <a:ext cx="1310575" cy="136815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9512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30C-9466-4FE1-9810-00E8142685B4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C32B-AE2A-4841-9737-BB021753B35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2" descr="C:\Users\User\Desktop\9 мая\0_5b4e3_416ae184_XXL.png"/>
          <p:cNvPicPr>
            <a:picLocks noChangeAspect="1" noChangeArrowheads="1"/>
          </p:cNvPicPr>
          <p:nvPr/>
        </p:nvPicPr>
        <p:blipFill>
          <a:blip r:embed="rId2" cstate="print">
            <a:lum bright="-20000"/>
          </a:blip>
          <a:srcRect/>
          <a:stretch>
            <a:fillRect/>
          </a:stretch>
        </p:blipFill>
        <p:spPr bwMode="auto">
          <a:xfrm>
            <a:off x="0" y="5497487"/>
            <a:ext cx="2123728" cy="136051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098" name="Picture 2" descr="C:\Users\User\Desktop\9 мая\0_5b4e0_30c53e37_XXL.png"/>
          <p:cNvPicPr>
            <a:picLocks noChangeAspect="1" noChangeArrowheads="1"/>
          </p:cNvPicPr>
          <p:nvPr/>
        </p:nvPicPr>
        <p:blipFill>
          <a:blip r:embed="rId3" cstate="print"/>
          <a:srcRect l="6155" t="8965" r="3722" b="18624"/>
          <a:stretch>
            <a:fillRect/>
          </a:stretch>
        </p:blipFill>
        <p:spPr bwMode="auto">
          <a:xfrm>
            <a:off x="2195736" y="6237312"/>
            <a:ext cx="6696744" cy="6206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Picture 5" descr="C:\Users\User\Desktop\9 мая\0_5b4d9_ab9089fc_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2869" y="188640"/>
            <a:ext cx="1310575" cy="136815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110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30C-9466-4FE1-9810-00E8142685B4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C32B-AE2A-4841-9737-BB021753B35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0" name="Picture 2" descr="C:\Users\User\Desktop\9 мая\0_5b4e3_416ae184_XXL.png"/>
          <p:cNvPicPr>
            <a:picLocks noChangeAspect="1" noChangeArrowheads="1"/>
          </p:cNvPicPr>
          <p:nvPr/>
        </p:nvPicPr>
        <p:blipFill>
          <a:blip r:embed="rId2" cstate="print">
            <a:lum bright="-30000"/>
          </a:blip>
          <a:srcRect/>
          <a:stretch>
            <a:fillRect/>
          </a:stretch>
        </p:blipFill>
        <p:spPr bwMode="auto">
          <a:xfrm>
            <a:off x="0" y="5497487"/>
            <a:ext cx="2123728" cy="136051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1" name="Picture 2" descr="C:\Users\User\Desktop\9 мая\0_5b4e0_30c53e37_XXL.png"/>
          <p:cNvPicPr>
            <a:picLocks noChangeAspect="1" noChangeArrowheads="1"/>
          </p:cNvPicPr>
          <p:nvPr/>
        </p:nvPicPr>
        <p:blipFill>
          <a:blip r:embed="rId3" cstate="print"/>
          <a:srcRect l="6155" t="8965" r="3722" b="18624"/>
          <a:stretch>
            <a:fillRect/>
          </a:stretch>
        </p:blipFill>
        <p:spPr bwMode="auto">
          <a:xfrm>
            <a:off x="2195736" y="6237312"/>
            <a:ext cx="6696744" cy="6206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2" name="Picture 5" descr="C:\Users\User\Desktop\9 мая\0_5b4d9_ab9089fc_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2869" y="188640"/>
            <a:ext cx="1310575" cy="136815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6851104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30C-9466-4FE1-9810-00E8142685B4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C32B-AE2A-4841-9737-BB021753B35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6" name="Picture 2" descr="C:\Users\User\Desktop\9 мая\0_5b4e3_416ae184_XXL.png"/>
          <p:cNvPicPr>
            <a:picLocks noChangeAspect="1" noChangeArrowheads="1"/>
          </p:cNvPicPr>
          <p:nvPr/>
        </p:nvPicPr>
        <p:blipFill>
          <a:blip r:embed="rId2" cstate="print">
            <a:lum bright="-30000"/>
          </a:blip>
          <a:srcRect/>
          <a:stretch>
            <a:fillRect/>
          </a:stretch>
        </p:blipFill>
        <p:spPr bwMode="auto">
          <a:xfrm>
            <a:off x="0" y="5497487"/>
            <a:ext cx="2123728" cy="136051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Picture 2" descr="C:\Users\User\Desktop\9 мая\0_5b4e0_30c53e37_XXL.png"/>
          <p:cNvPicPr>
            <a:picLocks noChangeAspect="1" noChangeArrowheads="1"/>
          </p:cNvPicPr>
          <p:nvPr/>
        </p:nvPicPr>
        <p:blipFill>
          <a:blip r:embed="rId3" cstate="print"/>
          <a:srcRect l="6155" t="8965" r="3722" b="18624"/>
          <a:stretch>
            <a:fillRect/>
          </a:stretch>
        </p:blipFill>
        <p:spPr bwMode="auto">
          <a:xfrm>
            <a:off x="2195736" y="6237312"/>
            <a:ext cx="6696744" cy="6206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Picture 5" descr="C:\Users\User\Desktop\9 мая\0_5b4d9_ab9089fc_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92869" y="188640"/>
            <a:ext cx="1310575" cy="136815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30C-9466-4FE1-9810-00E8142685B4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C32B-AE2A-4841-9737-BB021753B35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Picture 2" descr="C:\Users\User\Desktop\9 мая\0_5b4e3_416ae184_XXL.png"/>
          <p:cNvPicPr>
            <a:picLocks noChangeAspect="1" noChangeArrowheads="1"/>
          </p:cNvPicPr>
          <p:nvPr/>
        </p:nvPicPr>
        <p:blipFill>
          <a:blip r:embed="rId2" cstate="print">
            <a:lum bright="-30000"/>
          </a:blip>
          <a:srcRect/>
          <a:stretch>
            <a:fillRect/>
          </a:stretch>
        </p:blipFill>
        <p:spPr bwMode="auto">
          <a:xfrm>
            <a:off x="0" y="5497487"/>
            <a:ext cx="2123728" cy="136051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6" name="Picture 2" descr="C:\Users\User\Desktop\9 мая\0_5b4e0_30c53e37_XXL.png"/>
          <p:cNvPicPr>
            <a:picLocks noChangeAspect="1" noChangeArrowheads="1"/>
          </p:cNvPicPr>
          <p:nvPr/>
        </p:nvPicPr>
        <p:blipFill>
          <a:blip r:embed="rId3" cstate="print"/>
          <a:srcRect l="6155" t="8965" r="3722" b="18624"/>
          <a:stretch>
            <a:fillRect/>
          </a:stretch>
        </p:blipFill>
        <p:spPr bwMode="auto">
          <a:xfrm>
            <a:off x="2195736" y="6237312"/>
            <a:ext cx="6696744" cy="6206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7" name="Picture 5" descr="C:\Users\User\Desktop\9 мая\0_5b4d9_ab9089fc_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03269" y="188640"/>
            <a:ext cx="1103642" cy="115212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30C-9466-4FE1-9810-00E8142685B4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C32B-AE2A-4841-9737-BB021753B35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2" descr="C:\Users\User\Desktop\9 мая\0_5b4e3_416ae184_XXL.png"/>
          <p:cNvPicPr>
            <a:picLocks noChangeAspect="1" noChangeArrowheads="1"/>
          </p:cNvPicPr>
          <p:nvPr/>
        </p:nvPicPr>
        <p:blipFill>
          <a:blip r:embed="rId2" cstate="print">
            <a:lum bright="-30000"/>
          </a:blip>
          <a:srcRect/>
          <a:stretch>
            <a:fillRect/>
          </a:stretch>
        </p:blipFill>
        <p:spPr bwMode="auto">
          <a:xfrm>
            <a:off x="0" y="5497487"/>
            <a:ext cx="2123728" cy="136051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Picture 2" descr="C:\Users\User\Desktop\9 мая\0_5b4e0_30c53e37_XXL.png"/>
          <p:cNvPicPr>
            <a:picLocks noChangeAspect="1" noChangeArrowheads="1"/>
          </p:cNvPicPr>
          <p:nvPr/>
        </p:nvPicPr>
        <p:blipFill>
          <a:blip r:embed="rId3" cstate="print"/>
          <a:srcRect l="6155" t="8965" r="3722" b="18624"/>
          <a:stretch>
            <a:fillRect/>
          </a:stretch>
        </p:blipFill>
        <p:spPr bwMode="auto">
          <a:xfrm>
            <a:off x="2195736" y="6237312"/>
            <a:ext cx="6696744" cy="6206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Picture 5" descr="C:\Users\User\Desktop\9 мая\0_5b4d9_ab9089fc_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28384" y="188640"/>
            <a:ext cx="875060" cy="91350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30C-9466-4FE1-9810-00E8142685B4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C32B-AE2A-4841-9737-BB021753B35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2" descr="C:\Users\User\Desktop\9 мая\0_5b4e3_416ae184_XXL.png"/>
          <p:cNvPicPr>
            <a:picLocks noChangeAspect="1" noChangeArrowheads="1"/>
          </p:cNvPicPr>
          <p:nvPr/>
        </p:nvPicPr>
        <p:blipFill>
          <a:blip r:embed="rId2" cstate="print">
            <a:lum bright="-30000"/>
          </a:blip>
          <a:srcRect/>
          <a:stretch>
            <a:fillRect/>
          </a:stretch>
        </p:blipFill>
        <p:spPr bwMode="auto">
          <a:xfrm>
            <a:off x="0" y="5497487"/>
            <a:ext cx="2123728" cy="136051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Picture 2" descr="C:\Users\User\Desktop\9 мая\0_5b4e0_30c53e37_XXL.png"/>
          <p:cNvPicPr>
            <a:picLocks noChangeAspect="1" noChangeArrowheads="1"/>
          </p:cNvPicPr>
          <p:nvPr/>
        </p:nvPicPr>
        <p:blipFill>
          <a:blip r:embed="rId3" cstate="print"/>
          <a:srcRect l="6155" t="8965" r="3722" b="18624"/>
          <a:stretch>
            <a:fillRect/>
          </a:stretch>
        </p:blipFill>
        <p:spPr bwMode="auto">
          <a:xfrm>
            <a:off x="2195736" y="6237312"/>
            <a:ext cx="6696744" cy="6206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10" name="Picture 5" descr="C:\Users\User\Desktop\9 мая\0_5b4d9_ab9089fc_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44690" y="188640"/>
            <a:ext cx="758754" cy="79208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11144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30C-9466-4FE1-9810-00E8142685B4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C32B-AE2A-4841-9737-BB021753B35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C:\Users\User\Desktop\9 мая\0_5b4e3_416ae184_XXL.png"/>
          <p:cNvPicPr>
            <a:picLocks noChangeAspect="1" noChangeArrowheads="1"/>
          </p:cNvPicPr>
          <p:nvPr/>
        </p:nvPicPr>
        <p:blipFill>
          <a:blip r:embed="rId2" cstate="print">
            <a:lum bright="-20000"/>
          </a:blip>
          <a:srcRect/>
          <a:stretch>
            <a:fillRect/>
          </a:stretch>
        </p:blipFill>
        <p:spPr bwMode="auto">
          <a:xfrm>
            <a:off x="0" y="5497487"/>
            <a:ext cx="2123728" cy="136051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Picture 2" descr="C:\Users\User\Desktop\9 мая\0_5b4e0_30c53e37_XXL.png"/>
          <p:cNvPicPr>
            <a:picLocks noChangeAspect="1" noChangeArrowheads="1"/>
          </p:cNvPicPr>
          <p:nvPr/>
        </p:nvPicPr>
        <p:blipFill>
          <a:blip r:embed="rId3" cstate="print"/>
          <a:srcRect l="6155" t="8965" r="3722" b="18624"/>
          <a:stretch>
            <a:fillRect/>
          </a:stretch>
        </p:blipFill>
        <p:spPr bwMode="auto">
          <a:xfrm>
            <a:off x="2195736" y="6237312"/>
            <a:ext cx="6696744" cy="6206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Picture 5" descr="C:\Users\User\Desktop\9 мая\0_5b4d9_ab9089fc_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68780" y="188640"/>
            <a:ext cx="1034664" cy="108012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E7A30C-9466-4FE1-9810-00E8142685B4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9C32B-AE2A-4841-9737-BB021753B35E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 descr="C:\Users\User\Desktop\9 мая\0_5b4e3_416ae184_XXL.png"/>
          <p:cNvPicPr>
            <a:picLocks noChangeAspect="1" noChangeArrowheads="1"/>
          </p:cNvPicPr>
          <p:nvPr/>
        </p:nvPicPr>
        <p:blipFill>
          <a:blip r:embed="rId2" cstate="print">
            <a:lum bright="-30000"/>
          </a:blip>
          <a:srcRect/>
          <a:stretch>
            <a:fillRect/>
          </a:stretch>
        </p:blipFill>
        <p:spPr bwMode="auto">
          <a:xfrm>
            <a:off x="0" y="5497487"/>
            <a:ext cx="2123728" cy="136051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8" name="Picture 2" descr="C:\Users\User\Desktop\9 мая\0_5b4e0_30c53e37_XXL.png"/>
          <p:cNvPicPr>
            <a:picLocks noChangeAspect="1" noChangeArrowheads="1"/>
          </p:cNvPicPr>
          <p:nvPr/>
        </p:nvPicPr>
        <p:blipFill>
          <a:blip r:embed="rId3" cstate="print"/>
          <a:srcRect l="6155" t="8965" r="3722" b="18624"/>
          <a:stretch>
            <a:fillRect/>
          </a:stretch>
        </p:blipFill>
        <p:spPr bwMode="auto">
          <a:xfrm>
            <a:off x="2195736" y="6237312"/>
            <a:ext cx="6696744" cy="6206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9" name="Picture 5" descr="C:\Users\User\Desktop\9 мая\0_5b4d9_ab9089fc_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71600" cy="101428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rgbClr val="FF9966">
              <a:alpha val="39000"/>
            </a:srgb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7A30C-9466-4FE1-9810-00E8142685B4}" type="datetimeFigureOut">
              <a:rPr lang="ru-RU" smtClean="0"/>
              <a:pPr/>
              <a:t>19.03.2015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9C32B-AE2A-4841-9737-BB021753B35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6000" kern="1200">
          <a:solidFill>
            <a:srgbClr val="46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Monotype Corsiva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Monotype Corsiva" pitchFamily="66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Monotype Corsiva" pitchFamily="66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Monotype Corsiva" pitchFamily="66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Monotype Corsiva" pitchFamily="66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Monotype Corsiva" pitchFamily="66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yshared.ru/slide/304470/" TargetMode="Externa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57200"/>
            <a:ext cx="6840760" cy="3043808"/>
          </a:xfrm>
        </p:spPr>
        <p:txBody>
          <a:bodyPr>
            <a:noAutofit/>
          </a:bodyPr>
          <a:lstStyle/>
          <a:p>
            <a:r>
              <a:rPr lang="ru-RU" sz="4400" b="1" i="1" dirty="0">
                <a:solidFill>
                  <a:srgbClr val="FFC000"/>
                </a:solidFill>
              </a:rPr>
              <a:t>«Вклад ученых-физиков в Победу</a:t>
            </a:r>
            <a:r>
              <a:rPr lang="ru-RU" sz="4400" dirty="0">
                <a:solidFill>
                  <a:srgbClr val="FFC000"/>
                </a:solidFill>
              </a:rPr>
              <a:t/>
            </a:r>
            <a:br>
              <a:rPr lang="ru-RU" sz="4400" dirty="0">
                <a:solidFill>
                  <a:srgbClr val="FFC000"/>
                </a:solidFill>
              </a:rPr>
            </a:br>
            <a:r>
              <a:rPr lang="ru-RU" sz="4400" b="1" i="1" dirty="0">
                <a:solidFill>
                  <a:srgbClr val="FFC000"/>
                </a:solidFill>
              </a:rPr>
              <a:t>над фашистской Германией </a:t>
            </a:r>
            <a:r>
              <a:rPr lang="ru-RU" sz="4400" dirty="0">
                <a:solidFill>
                  <a:srgbClr val="FFC000"/>
                </a:solidFill>
              </a:rPr>
              <a:t/>
            </a:r>
            <a:br>
              <a:rPr lang="ru-RU" sz="4400" dirty="0">
                <a:solidFill>
                  <a:srgbClr val="FFC000"/>
                </a:solidFill>
              </a:rPr>
            </a:br>
            <a:r>
              <a:rPr lang="ru-RU" sz="4400" b="1" i="1" dirty="0">
                <a:solidFill>
                  <a:srgbClr val="FFC000"/>
                </a:solidFill>
              </a:rPr>
              <a:t>1941-1945 гг.»</a:t>
            </a:r>
            <a:r>
              <a:rPr lang="ru-RU" sz="3200" dirty="0">
                <a:solidFill>
                  <a:srgbClr val="FFC000"/>
                </a:solidFill>
                <a:effectLst/>
              </a:rPr>
              <a:t/>
            </a:r>
            <a:br>
              <a:rPr lang="ru-RU" sz="3200" dirty="0">
                <a:solidFill>
                  <a:srgbClr val="FFC000"/>
                </a:solidFill>
                <a:effectLst/>
              </a:rPr>
            </a:br>
            <a:endParaRPr lang="ru-RU" sz="3200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789040"/>
            <a:ext cx="7056784" cy="1008112"/>
          </a:xfrm>
        </p:spPr>
        <p:txBody>
          <a:bodyPr>
            <a:noAutofit/>
          </a:bodyPr>
          <a:lstStyle/>
          <a:p>
            <a:pPr algn="r"/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Бузанов Н.Г. учитель физики </a:t>
            </a:r>
          </a:p>
          <a:p>
            <a:pPr algn="r"/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МБОУ  «Киясовская </a:t>
            </a:r>
            <a:r>
              <a:rPr lang="ru-RU" sz="2800" dirty="0" err="1" smtClean="0">
                <a:solidFill>
                  <a:schemeClr val="accent6">
                    <a:lumMod val="75000"/>
                  </a:schemeClr>
                </a:solidFill>
              </a:rPr>
              <a:t>СОш</a:t>
            </a:r>
            <a:r>
              <a:rPr lang="ru-RU" sz="2800" dirty="0" smtClean="0">
                <a:solidFill>
                  <a:schemeClr val="accent6">
                    <a:lumMod val="75000"/>
                  </a:schemeClr>
                </a:solidFill>
              </a:rPr>
              <a:t>»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Рисунок 1" descr="http://player.myshared.ru/931/data/images/img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6213" y="457200"/>
            <a:ext cx="1354138" cy="66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0" y="5011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395536" y="274638"/>
            <a:ext cx="7128792" cy="322637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600" b="1" i="1" dirty="0"/>
              <a:t>« Вставай, страна огромная,</a:t>
            </a:r>
            <a:br>
              <a:rPr lang="ru-RU" sz="3600" b="1" i="1" dirty="0"/>
            </a:br>
            <a:r>
              <a:rPr lang="ru-RU" sz="3600" b="1" i="1" dirty="0"/>
              <a:t>Вставай на смертный бой</a:t>
            </a:r>
            <a:br>
              <a:rPr lang="ru-RU" sz="3600" b="1" i="1" dirty="0"/>
            </a:br>
            <a:r>
              <a:rPr lang="ru-RU" sz="3600" b="1" i="1" dirty="0"/>
              <a:t>С фашистской силой тёмною,</a:t>
            </a:r>
            <a:br>
              <a:rPr lang="ru-RU" sz="3600" b="1" i="1" dirty="0"/>
            </a:br>
            <a:r>
              <a:rPr lang="ru-RU" sz="3600" b="1" i="1" dirty="0"/>
              <a:t>С проклятою ордой»</a:t>
            </a:r>
            <a:r>
              <a:rPr lang="ru-RU" sz="2800" i="1" dirty="0"/>
              <a:t/>
            </a:r>
            <a:br>
              <a:rPr lang="ru-RU" sz="2800" i="1" dirty="0"/>
            </a:br>
            <a:endParaRPr lang="ru-RU" sz="2800" dirty="0"/>
          </a:p>
        </p:txBody>
      </p:sp>
      <p:pic>
        <p:nvPicPr>
          <p:cNvPr id="4" name="Picture 4" descr="1235634858039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14615" y="2204864"/>
            <a:ext cx="3019425" cy="3990975"/>
          </a:xfrm>
        </p:spPr>
      </p:pic>
      <p:sp>
        <p:nvSpPr>
          <p:cNvPr id="9" name="WordArt 19"/>
          <p:cNvSpPr>
            <a:spLocks noChangeArrowheads="1" noChangeShapeType="1" noTextEdit="1"/>
          </p:cNvSpPr>
          <p:nvPr/>
        </p:nvSpPr>
        <p:spPr bwMode="auto">
          <a:xfrm>
            <a:off x="863600" y="5301208"/>
            <a:ext cx="7416800" cy="6122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7780">
                  <a:solidFill>
                    <a:srgbClr val="FFFFFF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505050"/>
                    </a:gs>
                    <a:gs pos="49001">
                      <a:srgbClr val="595959"/>
                    </a:gs>
                    <a:gs pos="50000">
                      <a:srgbClr val="000000"/>
                    </a:gs>
                    <a:gs pos="95000">
                      <a:srgbClr val="000000"/>
                    </a:gs>
                    <a:gs pos="100000">
                      <a:srgbClr val="000000"/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22 июня1941 </a:t>
            </a:r>
            <a:r>
              <a:rPr lang="ru-RU" sz="3600" b="1" kern="10" dirty="0">
                <a:ln w="17780">
                  <a:solidFill>
                    <a:srgbClr val="FFFFFF"/>
                  </a:solidFill>
                  <a:miter lim="800000"/>
                  <a:headEnd/>
                  <a:tailEnd/>
                </a:ln>
                <a:gradFill rotWithShape="1">
                  <a:gsLst>
                    <a:gs pos="0">
                      <a:srgbClr val="505050"/>
                    </a:gs>
                    <a:gs pos="49001">
                      <a:srgbClr val="595959"/>
                    </a:gs>
                    <a:gs pos="50000">
                      <a:srgbClr val="000000"/>
                    </a:gs>
                    <a:gs pos="95000">
                      <a:srgbClr val="000000"/>
                    </a:gs>
                    <a:gs pos="100000">
                      <a:srgbClr val="000000"/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427758"/>
          </a:xfrm>
        </p:spPr>
        <p:txBody>
          <a:bodyPr>
            <a:noAutofit/>
          </a:bodyPr>
          <a:lstStyle/>
          <a:p>
            <a:r>
              <a:rPr lang="ru-RU" sz="2400" dirty="0"/>
              <a:t>А.Ф. Иоффе,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П.Л</a:t>
            </a:r>
            <a:r>
              <a:rPr lang="ru-RU" sz="2400" dirty="0"/>
              <a:t>. </a:t>
            </a:r>
            <a:r>
              <a:rPr lang="ru-RU" sz="2400" dirty="0" err="1"/>
              <a:t>Капицы</a:t>
            </a:r>
            <a:r>
              <a:rPr lang="ru-RU" sz="2400" dirty="0"/>
              <a:t>,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А.Н</a:t>
            </a:r>
            <a:r>
              <a:rPr lang="ru-RU" sz="2400" dirty="0"/>
              <a:t>. Крылов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С.А</a:t>
            </a:r>
            <a:r>
              <a:rPr lang="ru-RU" sz="2400" dirty="0"/>
              <a:t>. Чаплыгин</a:t>
            </a:r>
            <a:r>
              <a:rPr lang="ru-RU" sz="2400" dirty="0" smtClean="0"/>
              <a:t>.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09736" y="299203"/>
            <a:ext cx="5111750" cy="5853113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b="1" i="1" u="sng" dirty="0" smtClean="0">
                <a:solidFill>
                  <a:srgbClr val="C00000"/>
                </a:solidFill>
              </a:rPr>
              <a:t>К ученым всего мира</a:t>
            </a:r>
          </a:p>
          <a:p>
            <a:r>
              <a:rPr lang="ru-RU" dirty="0" smtClean="0"/>
              <a:t>«</a:t>
            </a:r>
            <a:r>
              <a:rPr lang="ru-RU" dirty="0"/>
              <a:t>В этот час решительного боя советские ученые идут со своим народом, отдавая все силы борьбе с фашистскими поджигателями войны – во имя защиты своей Родины и во имя защиты мировой науки и спасения культуры, служащей всему человечеству»</a:t>
            </a:r>
          </a:p>
          <a:p>
            <a:endParaRPr lang="ru-RU" dirty="0"/>
          </a:p>
        </p:txBody>
      </p:sp>
      <p:pic>
        <p:nvPicPr>
          <p:cNvPr id="5" name="Picture 2" descr="F:\StasЯ\ВОВ и физика\ioff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56" y="1733053"/>
            <a:ext cx="1635324" cy="2180432"/>
          </a:xfrm>
          <a:prstGeom prst="rect">
            <a:avLst/>
          </a:prstGeom>
          <a:noFill/>
        </p:spPr>
      </p:pic>
      <p:pic>
        <p:nvPicPr>
          <p:cNvPr id="6" name="Picture 3" descr="F:\StasЯ\ВОВ и физика\kapyca_pl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28688" y="1700808"/>
            <a:ext cx="1468445" cy="2162765"/>
          </a:xfrm>
          <a:prstGeom prst="rect">
            <a:avLst/>
          </a:prstGeom>
          <a:noFill/>
        </p:spPr>
      </p:pic>
      <p:pic>
        <p:nvPicPr>
          <p:cNvPr id="7" name="Picture 4" descr="F:\StasЯ\ВОВ и физика\220px-Alexey_Krylov_1910s.JPG"/>
          <p:cNvPicPr>
            <a:picLocks noChangeAspect="1" noChangeArrowheads="1"/>
          </p:cNvPicPr>
          <p:nvPr/>
        </p:nvPicPr>
        <p:blipFill rotWithShape="1">
          <a:blip r:embed="rId4" cstate="print"/>
          <a:srcRect t="8011" b="12985"/>
          <a:stretch/>
        </p:blipFill>
        <p:spPr bwMode="auto">
          <a:xfrm>
            <a:off x="361539" y="3429000"/>
            <a:ext cx="1766222" cy="1959878"/>
          </a:xfrm>
          <a:prstGeom prst="rect">
            <a:avLst/>
          </a:prstGeom>
          <a:noFill/>
        </p:spPr>
      </p:pic>
      <p:pic>
        <p:nvPicPr>
          <p:cNvPr id="8" name="Picture 5" descr="F:\StasЯ\ВОВ и физика\Chaplygin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48641" y="3414573"/>
            <a:ext cx="1531271" cy="1999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179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851104" cy="1786210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tx1"/>
                </a:solidFill>
              </a:rPr>
              <a:t>Рассказать о всех героических делах, совершенных советскими учеными в годы великой битвы с фашизмом, почти невозможно: так их много!</a:t>
            </a:r>
            <a:endParaRPr lang="ru-RU" sz="3200" dirty="0"/>
          </a:p>
        </p:txBody>
      </p:sp>
      <p:pic>
        <p:nvPicPr>
          <p:cNvPr id="7" name="Picture 2" descr="F:\StasЯ\ВОВ и физика\24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095845"/>
            <a:ext cx="2966882" cy="1981453"/>
          </a:xfrm>
          <a:prstGeom prst="rect">
            <a:avLst/>
          </a:prstGeom>
          <a:noFill/>
        </p:spPr>
      </p:pic>
      <p:pic>
        <p:nvPicPr>
          <p:cNvPr id="8" name="Picture 2" descr="F:\StasЯ\ВОВ и физика\24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169088"/>
            <a:ext cx="3393703" cy="2266509"/>
          </a:xfrm>
          <a:prstGeom prst="rect">
            <a:avLst/>
          </a:prstGeom>
          <a:noFill/>
        </p:spPr>
      </p:pic>
      <p:pic>
        <p:nvPicPr>
          <p:cNvPr id="9" name="Picture 4" descr="F:\StasЯ\ВОВ и физика\2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2517" y="2564904"/>
            <a:ext cx="2573572" cy="2086802"/>
          </a:xfrm>
          <a:prstGeom prst="rect">
            <a:avLst/>
          </a:prstGeom>
          <a:noFill/>
        </p:spPr>
      </p:pic>
      <p:pic>
        <p:nvPicPr>
          <p:cNvPr id="10" name="Picture 5" descr="F:\StasЯ\ВОВ и физика\2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214" y="3789041"/>
            <a:ext cx="2779868" cy="2043790"/>
          </a:xfrm>
          <a:prstGeom prst="rect">
            <a:avLst/>
          </a:prstGeom>
          <a:noFill/>
        </p:spPr>
      </p:pic>
      <p:pic>
        <p:nvPicPr>
          <p:cNvPr id="11" name="Picture 6" descr="F:\StasЯ\ВОВ и физика\25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4155079"/>
            <a:ext cx="3882429" cy="20013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894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Семен Алексеевич Лавочкин –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конструктор самолёта Ла - 5</a:t>
            </a:r>
            <a:endParaRPr lang="ru-RU" sz="4000" b="1" dirty="0"/>
          </a:p>
        </p:txBody>
      </p:sp>
      <p:pic>
        <p:nvPicPr>
          <p:cNvPr id="4" name="Picture 4" descr="yakovlev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7544" y="1610896"/>
            <a:ext cx="1905000" cy="2543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13" descr="la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628800"/>
            <a:ext cx="5505989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festival.1september.ru/articles/593998/presentation/1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61" t="75200" r="11952" b="8001"/>
          <a:stretch/>
        </p:blipFill>
        <p:spPr bwMode="auto">
          <a:xfrm>
            <a:off x="5292080" y="4725144"/>
            <a:ext cx="3528392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64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Сергей Владимирович Илюшин– </a:t>
            </a:r>
            <a:r>
              <a:rPr lang="ru-RU" sz="4400" b="1" dirty="0"/>
              <a:t/>
            </a:r>
            <a:br>
              <a:rPr lang="ru-RU" sz="4400" b="1" dirty="0"/>
            </a:br>
            <a:r>
              <a:rPr lang="ru-RU" sz="4000" b="1" dirty="0"/>
              <a:t>конструктор самолёта </a:t>
            </a:r>
            <a:r>
              <a:rPr lang="ru-RU" sz="4000" b="1" dirty="0" smtClean="0"/>
              <a:t>Ил- 2, Ил-10</a:t>
            </a:r>
            <a:endParaRPr lang="ru-RU" sz="4000" dirty="0"/>
          </a:p>
        </p:txBody>
      </p:sp>
      <p:pic>
        <p:nvPicPr>
          <p:cNvPr id="5" name="Picture 2" descr="http://festival.1september.ru/articles/593998/presentation/1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8" t="25516" r="56427" b="15943"/>
          <a:stretch/>
        </p:blipFill>
        <p:spPr bwMode="auto">
          <a:xfrm>
            <a:off x="395536" y="1556792"/>
            <a:ext cx="2217846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29531"/>
          <p:cNvPicPr>
            <a:picLocks noChangeAspect="1" noChangeArrowheads="1"/>
          </p:cNvPicPr>
          <p:nvPr/>
        </p:nvPicPr>
        <p:blipFill>
          <a:blip r:embed="rId3"/>
          <a:srcRect t="4970" b="19629"/>
          <a:stretch>
            <a:fillRect/>
          </a:stretch>
        </p:blipFill>
        <p:spPr>
          <a:xfrm>
            <a:off x="2677861" y="1628801"/>
            <a:ext cx="6086452" cy="3744416"/>
          </a:xfrm>
          <a:prstGeom prst="rect">
            <a:avLst/>
          </a:prstGeom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2843808" y="3105835"/>
            <a:ext cx="59849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chemeClr val="bg1"/>
                </a:solidFill>
              </a:rPr>
              <a:t>Штурмовик Ил – 10 был «летающим танком», «чёрной смертью».</a:t>
            </a:r>
            <a:r>
              <a:rPr lang="ru-RU" sz="24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026" name="Picture 2" descr="Шамшурин Василий Григорьеви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563" y="3645024"/>
            <a:ext cx="1809750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323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Александр Сергеевич Яковлев– </a:t>
            </a:r>
            <a:r>
              <a:rPr lang="ru-RU" sz="4400" b="1" dirty="0"/>
              <a:t/>
            </a:r>
            <a:br>
              <a:rPr lang="ru-RU" sz="4400" b="1" dirty="0"/>
            </a:br>
            <a:r>
              <a:rPr lang="ru-RU" sz="4000" b="1" dirty="0"/>
              <a:t>конструктор самолёта </a:t>
            </a:r>
            <a:r>
              <a:rPr lang="ru-RU" sz="4000" b="1" dirty="0" smtClean="0"/>
              <a:t>Як - 3</a:t>
            </a:r>
            <a:endParaRPr lang="ru-RU" sz="4000" dirty="0"/>
          </a:p>
        </p:txBody>
      </p:sp>
      <p:pic>
        <p:nvPicPr>
          <p:cNvPr id="5" name="Picture 2" descr="http://festival.1september.ru/articles/593998/presentation/09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9" t="29270" r="60740" b="18227"/>
          <a:stretch/>
        </p:blipFill>
        <p:spPr bwMode="auto">
          <a:xfrm>
            <a:off x="395536" y="1556792"/>
            <a:ext cx="1944216" cy="2916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Ла-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28800"/>
            <a:ext cx="5616624" cy="4213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ttp://festival.1september.ru/articles/593998/presentation/0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45" t="74150" r="13381" b="13250"/>
          <a:stretch/>
        </p:blipFill>
        <p:spPr bwMode="auto">
          <a:xfrm>
            <a:off x="2843808" y="5229200"/>
            <a:ext cx="3600400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991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Андрей Николаевич Туполев– </a:t>
            </a:r>
            <a:r>
              <a:rPr lang="ru-RU" sz="4400" b="1" dirty="0"/>
              <a:t/>
            </a:r>
            <a:br>
              <a:rPr lang="ru-RU" sz="4400" b="1" dirty="0"/>
            </a:br>
            <a:r>
              <a:rPr lang="ru-RU" sz="4000" b="1" dirty="0"/>
              <a:t>конструктор самолёта </a:t>
            </a:r>
            <a:r>
              <a:rPr lang="ru-RU" sz="4000" b="1" dirty="0" smtClean="0"/>
              <a:t>Ту - 2</a:t>
            </a:r>
            <a:endParaRPr lang="ru-RU" sz="4000" dirty="0"/>
          </a:p>
        </p:txBody>
      </p:sp>
      <p:pic>
        <p:nvPicPr>
          <p:cNvPr id="5" name="Picture 5" descr="0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2"/>
            <a:ext cx="235005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39700" dir="2700000" algn="tl" rotWithShape="0">
                    <a:srgbClr val="333333">
                      <a:alpha val="64998"/>
                    </a:srgbClr>
                  </a:outerShdw>
                </a:effectLst>
              </a14:hiddenEffects>
            </a:ext>
          </a:extLst>
        </p:spPr>
      </p:pic>
      <p:pic>
        <p:nvPicPr>
          <p:cNvPr id="8" name="Picture 2" descr="http://festival.1september.ru/articles/593998/presentation/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9" t="30050" r="4006" b="24800"/>
          <a:stretch/>
        </p:blipFill>
        <p:spPr bwMode="auto">
          <a:xfrm>
            <a:off x="2987823" y="1556792"/>
            <a:ext cx="5857767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festival.1september.ru/articles/593998/presentation/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19" t="78350" r="8731" b="9050"/>
          <a:stretch/>
        </p:blipFill>
        <p:spPr bwMode="auto">
          <a:xfrm>
            <a:off x="3275856" y="5080322"/>
            <a:ext cx="374441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379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>
                <a:solidFill>
                  <a:srgbClr val="C00000"/>
                </a:solidFill>
                <a:effectLst/>
              </a:rPr>
              <a:t>Поликарпов Николай </a:t>
            </a:r>
            <a:r>
              <a:rPr lang="ru-RU" sz="4000" b="1" dirty="0" smtClean="0">
                <a:solidFill>
                  <a:srgbClr val="C00000"/>
                </a:solidFill>
                <a:effectLst/>
              </a:rPr>
              <a:t>Николаевич – </a:t>
            </a:r>
            <a:r>
              <a:rPr lang="ru-RU" sz="4000" b="1" dirty="0" err="1" smtClean="0">
                <a:effectLst/>
              </a:rPr>
              <a:t>конструкторсамолета</a:t>
            </a:r>
            <a:r>
              <a:rPr lang="ru-RU" sz="4000" b="1" dirty="0" smtClean="0">
                <a:effectLst/>
              </a:rPr>
              <a:t> ПО- 2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9906" y="4489867"/>
            <a:ext cx="8032574" cy="5473327"/>
          </a:xfrm>
        </p:spPr>
        <p:txBody>
          <a:bodyPr/>
          <a:lstStyle/>
          <a:p>
            <a:pPr marL="0" indent="0">
              <a:buNone/>
            </a:pPr>
            <a:r>
              <a:rPr lang="ru-RU" b="1" dirty="0"/>
              <a:t>"Рус фанер" </a:t>
            </a:r>
            <a:r>
              <a:rPr lang="ru-RU" dirty="0"/>
              <a:t>- так </a:t>
            </a:r>
            <a:r>
              <a:rPr lang="ru-RU" dirty="0" smtClean="0"/>
              <a:t> </a:t>
            </a:r>
            <a:r>
              <a:rPr lang="ru-RU" dirty="0"/>
              <a:t>с </a:t>
            </a:r>
            <a:r>
              <a:rPr lang="ru-RU" dirty="0" smtClean="0"/>
              <a:t> </a:t>
            </a:r>
            <a:r>
              <a:rPr lang="ru-RU" dirty="0"/>
              <a:t>ужасом называли фашисты </a:t>
            </a:r>
            <a:r>
              <a:rPr lang="ru-RU" dirty="0" smtClean="0">
                <a:solidFill>
                  <a:srgbClr val="C00000"/>
                </a:solidFill>
              </a:rPr>
              <a:t>"Небесный </a:t>
            </a:r>
            <a:r>
              <a:rPr lang="ru-RU" dirty="0">
                <a:solidFill>
                  <a:srgbClr val="C00000"/>
                </a:solidFill>
              </a:rPr>
              <a:t>тихоход" </a:t>
            </a:r>
            <a:r>
              <a:rPr lang="ru-RU" dirty="0"/>
              <a:t>- любовно прозвали его </a:t>
            </a:r>
            <a:r>
              <a:rPr lang="ru-RU" dirty="0" smtClean="0"/>
              <a:t>        советские </a:t>
            </a:r>
            <a:r>
              <a:rPr lang="ru-RU" dirty="0"/>
              <a:t>солдаты.</a:t>
            </a:r>
          </a:p>
          <a:p>
            <a:endParaRPr lang="ru-RU" dirty="0"/>
          </a:p>
        </p:txBody>
      </p:sp>
      <p:pic>
        <p:nvPicPr>
          <p:cNvPr id="3075" name="Picture 3" descr="25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815" y="1628798"/>
            <a:ext cx="4800533" cy="2861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18" descr="Авиаконструкторы - Поликарпов Николай Николаеви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32" y="1628799"/>
            <a:ext cx="2297360" cy="258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2733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Мстислав Всеволодович Келдыш –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русский механик, математик</a:t>
            </a:r>
            <a:endParaRPr lang="ru-RU" sz="4000" b="1" dirty="0"/>
          </a:p>
        </p:txBody>
      </p:sp>
      <p:pic>
        <p:nvPicPr>
          <p:cNvPr id="5" name="Объект 4" descr="Электронный справочник студента \ Students.by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4077072"/>
            <a:ext cx="4314772" cy="206533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682068" y="1752836"/>
            <a:ext cx="5994388" cy="3253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2400" b="1" u="sng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Флаттер </a:t>
            </a:r>
            <a:r>
              <a:rPr lang="ru-RU" sz="2400" b="1" i="1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наводило ужас на летчиков-испытателей в предвоенные годы. Но вот в борьбу с этим, тогда таинственным явлением, вызывающим разрушение самолетов в воздухе, вступили математики и механики. После того, как профессором М.В. Келдышем была разработана математическая теория, таинственность этого явления исчезла. </a:t>
            </a:r>
            <a:endParaRPr lang="ru-RU" sz="2400" b="1" dirty="0"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Движение за возрождение отечественной науки - Лунная гонка: соревнование двух систем или &quot;продажа&quot; Луны американцам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93272"/>
            <a:ext cx="2286532" cy="2743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485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9222"/>
            <a:ext cx="6851104" cy="1143000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/>
            </a:r>
            <a:br>
              <a:rPr lang="ru-RU" sz="4400" b="1" dirty="0" smtClean="0">
                <a:solidFill>
                  <a:srgbClr val="C00000"/>
                </a:solidFill>
              </a:rPr>
            </a:br>
            <a:r>
              <a:rPr lang="ru-RU" sz="4400" b="1" dirty="0" smtClean="0">
                <a:solidFill>
                  <a:srgbClr val="C00000"/>
                </a:solidFill>
              </a:rPr>
              <a:t>Павел Павлович </a:t>
            </a:r>
            <a:r>
              <a:rPr lang="ru-RU" sz="4400" b="1" dirty="0" err="1" smtClean="0">
                <a:solidFill>
                  <a:srgbClr val="C00000"/>
                </a:solidFill>
              </a:rPr>
              <a:t>Кобеко</a:t>
            </a:r>
            <a:r>
              <a:rPr lang="ru-RU" sz="4400" b="1" dirty="0" smtClean="0">
                <a:solidFill>
                  <a:srgbClr val="C00000"/>
                </a:solidFill>
              </a:rPr>
              <a:t>–</a:t>
            </a:r>
            <a:r>
              <a:rPr lang="ru-RU" sz="4400" b="1" dirty="0">
                <a:solidFill>
                  <a:srgbClr val="C00000"/>
                </a:solidFill>
              </a:rPr>
              <a:t/>
            </a:r>
            <a:br>
              <a:rPr lang="ru-RU" sz="4400" b="1" dirty="0">
                <a:solidFill>
                  <a:srgbClr val="C00000"/>
                </a:solidFill>
              </a:rPr>
            </a:br>
            <a:r>
              <a:rPr lang="ru-RU" sz="4000" dirty="0" smtClean="0">
                <a:effectLst/>
              </a:rPr>
              <a:t>физик</a:t>
            </a:r>
            <a:r>
              <a:rPr lang="ru-RU" sz="4000" dirty="0">
                <a:effectLst/>
              </a:rPr>
              <a:t/>
            </a:r>
            <a:br>
              <a:rPr lang="ru-RU" sz="4000" dirty="0">
                <a:effectLst/>
              </a:rPr>
            </a:br>
            <a:endParaRPr lang="ru-RU" sz="4000" kern="10" dirty="0">
              <a:ln w="19050">
                <a:solidFill>
                  <a:schemeClr val="tx1"/>
                </a:solidFill>
                <a:round/>
                <a:headEnd/>
                <a:tailEnd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195737" y="1628800"/>
            <a:ext cx="6491064" cy="2664296"/>
          </a:xfrm>
        </p:spPr>
        <p:txBody>
          <a:bodyPr>
            <a:normAutofit fontScale="85000" lnSpcReduction="20000"/>
          </a:bodyPr>
          <a:lstStyle/>
          <a:p>
            <a:endParaRPr lang="ru-RU" dirty="0" smtClean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r>
              <a:rPr lang="ru-RU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Главную </a:t>
            </a:r>
            <a:r>
              <a:rPr lang="ru-RU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роль играет деформация льда. Эта деформация и распространяющиеся от нее по льду упругие волны зависят от скорости   движения    транспорта. </a:t>
            </a:r>
          </a:p>
          <a:p>
            <a:pPr algn="just">
              <a:defRPr/>
            </a:pPr>
            <a:r>
              <a:rPr lang="ru-RU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Критическая скорость 35 км/ч: если транспорт шел со скоростью, близкой к скорости распространения ледовой волны, то даже одна машина могла вызвать гибельный резонанс и пролом льда. Большую роль играла интерференция волн сотрясений, возникающих при встрече машин или обгоне; сложение амплитуд колебания вызывало разрушение льда.</a:t>
            </a:r>
          </a:p>
          <a:p>
            <a:pPr>
              <a:defRPr/>
            </a:pPr>
            <a:endParaRPr lang="ru-RU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</a:endParaRPr>
          </a:p>
          <a:p>
            <a:endParaRPr lang="ru-RU" dirty="0"/>
          </a:p>
        </p:txBody>
      </p:sp>
      <p:pic>
        <p:nvPicPr>
          <p:cNvPr id="8" name="Picture 5" descr="04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667" y="4327912"/>
            <a:ext cx="2590701" cy="1798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0_922e_d9da55e1_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2557" y="4407909"/>
            <a:ext cx="2385427" cy="1613727"/>
          </a:xfrm>
          <a:prstGeom prst="rect">
            <a:avLst/>
          </a:prstGeom>
          <a:noFill/>
          <a:ln>
            <a:noFill/>
          </a:ln>
          <a:effectLst>
            <a:outerShdw dist="139700" dir="2700000" algn="tl" rotWithShape="0">
              <a:srgbClr val="333333">
                <a:alpha val="64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http://player.myshared.ru/931/data/images/img1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640462"/>
            <a:ext cx="4032448" cy="1312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arran.ru/data/publications/8/images/Image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22222"/>
            <a:ext cx="1680522" cy="2253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8405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/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Петр Георгиевич Стрелков –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3600" dirty="0">
                <a:effectLst/>
              </a:rPr>
              <a:t>физик, член-корреспондент АН СССР</a:t>
            </a:r>
            <a:br>
              <a:rPr lang="ru-RU" sz="3600" dirty="0">
                <a:effectLst/>
              </a:rPr>
            </a:br>
            <a:endParaRPr lang="ru-RU" sz="4000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669039" y="2174875"/>
            <a:ext cx="3055089" cy="2372043"/>
          </a:xfrm>
        </p:spPr>
        <p:txBody>
          <a:bodyPr/>
          <a:lstStyle/>
          <a:p>
            <a:pPr marL="0" indent="0">
              <a:buNone/>
            </a:pPr>
            <a:r>
              <a:rPr lang="ru-RU" b="1" dirty="0" err="1"/>
              <a:t>П.Г.Стрелков</a:t>
            </a:r>
            <a:r>
              <a:rPr lang="ru-RU" b="1" dirty="0"/>
              <a:t> разработал технологию производства бактериологических фильтров для крови на основе асбеста.</a:t>
            </a:r>
            <a:endParaRPr lang="ru-RU" b="1" dirty="0"/>
          </a:p>
        </p:txBody>
      </p:sp>
      <p:pic>
        <p:nvPicPr>
          <p:cNvPr id="7" name="Рисунок 6" descr="FG1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824" y="1417638"/>
            <a:ext cx="2228215" cy="3129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6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90" y="2636912"/>
            <a:ext cx="3077845" cy="27363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0213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i="1" dirty="0"/>
              <a:t>Боевая машина БМ-13 - </a:t>
            </a:r>
            <a:r>
              <a:rPr lang="ru-RU" sz="4800" i="1" dirty="0" smtClean="0"/>
              <a:t>«Катюша</a:t>
            </a:r>
            <a:r>
              <a:rPr lang="ru-RU" sz="4800" i="1" dirty="0"/>
              <a:t>».</a:t>
            </a:r>
            <a:endParaRPr lang="ru-RU" sz="4800" dirty="0"/>
          </a:p>
        </p:txBody>
      </p:sp>
      <p:pic>
        <p:nvPicPr>
          <p:cNvPr id="4" name="Picture 4" descr="5432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0487" r="7451" b="5296"/>
          <a:stretch>
            <a:fillRect/>
          </a:stretch>
        </p:blipFill>
        <p:spPr>
          <a:xfrm>
            <a:off x="395537" y="1687378"/>
            <a:ext cx="5112568" cy="2965758"/>
          </a:xfrm>
          <a:effectLst>
            <a:softEdge rad="112500"/>
          </a:effectLst>
        </p:spPr>
      </p:pic>
      <p:pic>
        <p:nvPicPr>
          <p:cNvPr id="5" name="Picture 5" descr="1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696" y="4437112"/>
            <a:ext cx="2709787" cy="1748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5436096" y="2274838"/>
            <a:ext cx="331984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ahoma" panose="020B0604030504040204" pitchFamily="34" charset="0"/>
              </a:rPr>
              <a:t>И. </a:t>
            </a:r>
            <a:r>
              <a:rPr lang="ru-RU" sz="2400" b="1" dirty="0" err="1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ahoma" panose="020B0604030504040204" pitchFamily="34" charset="0"/>
              </a:rPr>
              <a:t>Гвай</a:t>
            </a:r>
            <a:r>
              <a:rPr lang="ru-RU" sz="2400" b="1" dirty="0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ahoma" panose="020B0604030504040204" pitchFamily="34" charset="0"/>
              </a:rPr>
              <a:t>, В. Н. </a:t>
            </a:r>
            <a:r>
              <a:rPr lang="ru-RU" sz="2400" b="1" dirty="0" err="1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ahoma" panose="020B0604030504040204" pitchFamily="34" charset="0"/>
              </a:rPr>
              <a:t>Галковский</a:t>
            </a:r>
            <a:r>
              <a:rPr lang="ru-RU" sz="2400" b="1" dirty="0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ahoma" panose="020B0604030504040204" pitchFamily="34" charset="0"/>
              </a:rPr>
              <a:t>, </a:t>
            </a:r>
            <a:r>
              <a:rPr lang="ru-RU" sz="2400" b="1" dirty="0" err="1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ahoma" panose="020B0604030504040204" pitchFamily="34" charset="0"/>
              </a:rPr>
              <a:t>А.П.Павленко</a:t>
            </a:r>
            <a:r>
              <a:rPr lang="ru-RU" sz="2400" b="1" dirty="0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ahoma" panose="020B0604030504040204" pitchFamily="34" charset="0"/>
              </a:rPr>
              <a:t>, А. С. Попов – советские </a:t>
            </a:r>
            <a:r>
              <a:rPr lang="ru-RU" sz="2400" b="1" dirty="0" smtClean="0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ahoma" panose="020B0604030504040204" pitchFamily="34" charset="0"/>
              </a:rPr>
              <a:t>конструкторы, в </a:t>
            </a:r>
            <a:r>
              <a:rPr lang="ru-RU" sz="2400" b="1" dirty="0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ahoma" panose="020B0604030504040204" pitchFamily="34" charset="0"/>
              </a:rPr>
              <a:t>1938-41 </a:t>
            </a:r>
            <a:r>
              <a:rPr lang="ru-RU" sz="2400" b="1" dirty="0" smtClean="0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ahoma" panose="020B0604030504040204" pitchFamily="34" charset="0"/>
              </a:rPr>
              <a:t>г создали </a:t>
            </a:r>
            <a:r>
              <a:rPr lang="ru-RU" sz="2400" b="1" dirty="0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ahoma" panose="020B0604030504040204" pitchFamily="34" charset="0"/>
              </a:rPr>
              <a:t>реактивный миномет БМ-13 (Катюша</a:t>
            </a:r>
            <a:r>
              <a:rPr lang="ru-RU" sz="2400" b="1" dirty="0" smtClean="0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ahoma" panose="020B0604030504040204" pitchFamily="34" charset="0"/>
              </a:rPr>
              <a:t>). Устройство </a:t>
            </a:r>
            <a:r>
              <a:rPr lang="ru-RU" sz="2400" b="1" dirty="0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ahoma" panose="020B0604030504040204" pitchFamily="34" charset="0"/>
              </a:rPr>
              <a:t>пусковой установки: направляющих рельсов и устройства их </a:t>
            </a:r>
            <a:r>
              <a:rPr lang="ru-RU" sz="2400" b="1" dirty="0" smtClean="0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ahoma" panose="020B0604030504040204" pitchFamily="34" charset="0"/>
              </a:rPr>
              <a:t>наведения. </a:t>
            </a:r>
            <a:endParaRPr lang="ru-RU" sz="24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787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Анатолий Петрович Александров– </a:t>
            </a:r>
            <a:r>
              <a:rPr lang="ru-RU" sz="4000" b="1" dirty="0"/>
              <a:t/>
            </a:r>
            <a:br>
              <a:rPr lang="ru-RU" sz="4000" b="1" dirty="0"/>
            </a:br>
            <a:r>
              <a:rPr lang="ru-RU" sz="3600" b="1" dirty="0" smtClean="0"/>
              <a:t>руководитель ленинградского </a:t>
            </a:r>
            <a:r>
              <a:rPr lang="ru-RU" sz="3600" b="1" dirty="0" err="1" smtClean="0"/>
              <a:t>ФизТеха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6510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27 июня 1941 г. был издан приказ об организации бригад по срочной установке размагничивающих устройств на всех кораблях флота.</a:t>
            </a:r>
          </a:p>
        </p:txBody>
      </p:sp>
      <p:pic>
        <p:nvPicPr>
          <p:cNvPr id="4" name="Picture 5" descr="Александров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683568" y="3068960"/>
            <a:ext cx="1539064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Безымянный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670" y="3065722"/>
            <a:ext cx="3681250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1" descr="1206602473_1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04" r="22649" b="20658"/>
          <a:stretch/>
        </p:blipFill>
        <p:spPr bwMode="auto">
          <a:xfrm>
            <a:off x="6306599" y="2708920"/>
            <a:ext cx="258588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39700" dir="2700000" algn="tl" rotWithShape="0">
                    <a:srgbClr val="333333">
                      <a:alpha val="64998"/>
                    </a:srgb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288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Жозеф Яковлевич </a:t>
            </a:r>
            <a:r>
              <a:rPr lang="ru-RU" sz="4000" b="1" dirty="0" err="1" smtClean="0">
                <a:solidFill>
                  <a:srgbClr val="C00000"/>
                </a:solidFill>
              </a:rPr>
              <a:t>Котин</a:t>
            </a:r>
            <a:r>
              <a:rPr lang="ru-RU" sz="4000" b="1" dirty="0" smtClean="0">
                <a:solidFill>
                  <a:srgbClr val="C00000"/>
                </a:solidFill>
              </a:rPr>
              <a:t> –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конструктор бронетанковой техники</a:t>
            </a:r>
            <a:endParaRPr lang="ru-RU" sz="4000" b="1" dirty="0"/>
          </a:p>
        </p:txBody>
      </p:sp>
      <p:pic>
        <p:nvPicPr>
          <p:cNvPr id="5" name="Picture 2" descr="http://festival.1september.ru/articles/593998/presentation/04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37" t="32452" r="61932" b="16636"/>
          <a:stretch/>
        </p:blipFill>
        <p:spPr bwMode="auto">
          <a:xfrm>
            <a:off x="523568" y="1628800"/>
            <a:ext cx="180020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festival.1september.ru/articles/593998/presentation/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3" t="25181" r="12891" b="31769"/>
          <a:stretch/>
        </p:blipFill>
        <p:spPr bwMode="auto">
          <a:xfrm>
            <a:off x="3203848" y="1628799"/>
            <a:ext cx="5040560" cy="3444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festival.1september.ru/articles/593998/presentation/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31" t="70217" r="6568" b="2379"/>
          <a:stretch/>
        </p:blipFill>
        <p:spPr bwMode="auto">
          <a:xfrm>
            <a:off x="3707903" y="4365104"/>
            <a:ext cx="4536505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104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Николай Александрович Астров –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ведущий разработчик легких танков</a:t>
            </a:r>
            <a:endParaRPr lang="ru-RU" sz="4000" b="1" dirty="0"/>
          </a:p>
        </p:txBody>
      </p:sp>
      <p:pic>
        <p:nvPicPr>
          <p:cNvPr id="5" name="Picture 2" descr="http://festival.1september.ru/articles/593998/presentation/05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0" t="27679" r="58352" b="18227"/>
          <a:stretch/>
        </p:blipFill>
        <p:spPr bwMode="auto">
          <a:xfrm>
            <a:off x="395536" y="1700808"/>
            <a:ext cx="194421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festival.1september.ru/articles/593998/presentation/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01" t="26956" r="8398" b="35167"/>
          <a:stretch/>
        </p:blipFill>
        <p:spPr bwMode="auto">
          <a:xfrm>
            <a:off x="3419872" y="1700807"/>
            <a:ext cx="5256584" cy="3440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festival.1september.ru/articles/593998/presentation/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66" t="73250" b="4655"/>
          <a:stretch/>
        </p:blipFill>
        <p:spPr bwMode="auto">
          <a:xfrm>
            <a:off x="2267744" y="4572442"/>
            <a:ext cx="4608512" cy="1350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168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Николай Николаевич Козырев – </a:t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/>
              <a:t>ведущий инженер КБ завода №37 г. Москвы</a:t>
            </a:r>
            <a:endParaRPr lang="ru-RU" sz="3600" b="1" dirty="0"/>
          </a:p>
        </p:txBody>
      </p:sp>
      <p:pic>
        <p:nvPicPr>
          <p:cNvPr id="6" name="Picture 2" descr="http://festival.1september.ru/articles/593998/presentation/06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3" t="26088" r="50000" b="27773"/>
          <a:stretch/>
        </p:blipFill>
        <p:spPr bwMode="auto">
          <a:xfrm>
            <a:off x="395536" y="1700807"/>
            <a:ext cx="3744416" cy="3290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festival.1september.ru/articles/593998/presentation/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28" t="32104" r="3837" b="34345"/>
          <a:stretch/>
        </p:blipFill>
        <p:spPr bwMode="auto">
          <a:xfrm>
            <a:off x="4427984" y="1700807"/>
            <a:ext cx="4032448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festival.1september.ru/articles/593998/presentation/0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3" t="76139" r="4623" b="6037"/>
          <a:stretch/>
        </p:blipFill>
        <p:spPr bwMode="auto">
          <a:xfrm>
            <a:off x="2195736" y="4254466"/>
            <a:ext cx="6768752" cy="100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09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Александр Александрович Морозов –</a:t>
            </a:r>
            <a:br>
              <a:rPr lang="ru-RU" sz="3200" b="1" dirty="0" smtClean="0">
                <a:solidFill>
                  <a:srgbClr val="C00000"/>
                </a:solidFill>
              </a:rPr>
            </a:br>
            <a:r>
              <a:rPr lang="ru-RU" sz="3200" b="1" dirty="0" smtClean="0"/>
              <a:t>главный конструктор КБ Уральского танкового завода</a:t>
            </a:r>
            <a:endParaRPr lang="ru-RU" sz="3200" b="1" dirty="0"/>
          </a:p>
        </p:txBody>
      </p:sp>
      <p:pic>
        <p:nvPicPr>
          <p:cNvPr id="5" name="Picture 2" descr="http://festival.1september.ru/articles/593998/presentation/08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0" t="24498" r="57159" b="15044"/>
          <a:stretch/>
        </p:blipFill>
        <p:spPr bwMode="auto">
          <a:xfrm>
            <a:off x="389951" y="1628800"/>
            <a:ext cx="201622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festival.1september.ru/articles/593998/presentation/0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06" t="27836" r="7042" b="37655"/>
          <a:stretch/>
        </p:blipFill>
        <p:spPr bwMode="auto">
          <a:xfrm>
            <a:off x="2627784" y="1628800"/>
            <a:ext cx="5256584" cy="3212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festival.1september.ru/articles/593998/presentation/0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5" t="70710" r="2336" b="2102"/>
          <a:stretch/>
        </p:blipFill>
        <p:spPr bwMode="auto">
          <a:xfrm>
            <a:off x="4355976" y="4437112"/>
            <a:ext cx="4539778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08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Семен Александрович Гинзбург –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конструктор бронетехники</a:t>
            </a:r>
            <a:endParaRPr lang="ru-RU" sz="4000" b="1" dirty="0"/>
          </a:p>
        </p:txBody>
      </p:sp>
      <p:pic>
        <p:nvPicPr>
          <p:cNvPr id="4098" name="Picture 2" descr="https://upload.wikimedia.org/wikipedia/ru/f/f5/Ginzburg_Simeo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190500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festival.1september.ru/articles/593998/presentation/0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18" t="31454" r="3533" b="30802"/>
          <a:stretch/>
        </p:blipFill>
        <p:spPr bwMode="auto">
          <a:xfrm>
            <a:off x="2843808" y="1793775"/>
            <a:ext cx="4896544" cy="320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festival.1september.ru/articles/593998/presentation/0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1" t="77187" r="1729" b="8135"/>
          <a:stretch/>
        </p:blipFill>
        <p:spPr bwMode="auto">
          <a:xfrm>
            <a:off x="1907704" y="4854053"/>
            <a:ext cx="6840760" cy="832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22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Абрам Федорович Иоффе – 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/>
              <a:t>русский физик и организатор науки</a:t>
            </a:r>
            <a:endParaRPr lang="ru-RU" sz="4000" b="1" dirty="0"/>
          </a:p>
        </p:txBody>
      </p:sp>
      <p:pic>
        <p:nvPicPr>
          <p:cNvPr id="13314" name="Picture 2" descr="http://www.vokrugsveta.ru/encyclopedia/images/e/eb/Ioff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48" y="1600199"/>
            <a:ext cx="2370701" cy="323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festival.1september.ru/articles/593998/presentation/17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6" t="24497" r="16589" b="38910"/>
          <a:stretch/>
        </p:blipFill>
        <p:spPr bwMode="auto">
          <a:xfrm>
            <a:off x="3059832" y="1620808"/>
            <a:ext cx="1872208" cy="1656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festival.1september.ru/articles/593998/presentation/1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18" t="61949" r="3149" b="10575"/>
          <a:stretch/>
        </p:blipFill>
        <p:spPr bwMode="auto">
          <a:xfrm>
            <a:off x="3275856" y="4077072"/>
            <a:ext cx="4536505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://scilib.narod.ru/Physics/Semiconductor/images/049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85811"/>
            <a:ext cx="2485752" cy="1741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36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Василий Алексеевич Дегтярёв– </a:t>
            </a:r>
            <a:r>
              <a:rPr lang="ru-RU" sz="4000" b="1" dirty="0">
                <a:solidFill>
                  <a:srgbClr val="C00000"/>
                </a:solidFill>
              </a:rPr>
              <a:t/>
            </a:r>
            <a:br>
              <a:rPr lang="ru-RU" sz="4000" b="1" dirty="0">
                <a:solidFill>
                  <a:srgbClr val="C00000"/>
                </a:solidFill>
              </a:rPr>
            </a:br>
            <a:r>
              <a:rPr lang="ru-RU" sz="4000" b="1" dirty="0"/>
              <a:t>конструктор </a:t>
            </a:r>
            <a:r>
              <a:rPr lang="ru-RU" sz="4000" b="1" dirty="0" smtClean="0"/>
              <a:t>стрелкового оружия</a:t>
            </a:r>
            <a:endParaRPr lang="ru-RU" sz="4000" b="1" dirty="0">
              <a:solidFill>
                <a:srgbClr val="C00000"/>
              </a:solidFill>
              <a:latin typeface="Minion Pro Cond" panose="02040706060306020203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250357"/>
              </p:ext>
            </p:extLst>
          </p:nvPr>
        </p:nvGraphicFramePr>
        <p:xfrm>
          <a:off x="4283968" y="5085183"/>
          <a:ext cx="4608512" cy="739140"/>
        </p:xfrm>
        <a:graphic>
          <a:graphicData uri="http://schemas.openxmlformats.org/drawingml/2006/table">
            <a:tbl>
              <a:tblPr/>
              <a:tblGrid>
                <a:gridCol w="4608512"/>
              </a:tblGrid>
              <a:tr h="653083">
                <a:tc>
                  <a:txBody>
                    <a:bodyPr/>
                    <a:lstStyle/>
                    <a:p>
                      <a:r>
                        <a:rPr lang="ru-RU" b="0" i="0" dirty="0" smtClean="0">
                          <a:effectLst/>
                          <a:latin typeface="inherit"/>
                        </a:rPr>
                        <a:t>1.Спаренный </a:t>
                      </a:r>
                      <a:r>
                        <a:rPr lang="ru-RU" b="0" i="0" dirty="0">
                          <a:effectLst/>
                          <a:latin typeface="inherit"/>
                        </a:rPr>
                        <a:t>авиационный пулемёт </a:t>
                      </a:r>
                      <a:r>
                        <a:rPr lang="ru-RU" b="0" i="0" dirty="0" smtClean="0">
                          <a:effectLst/>
                          <a:latin typeface="inherit"/>
                        </a:rPr>
                        <a:t>ДА-2</a:t>
                      </a:r>
                    </a:p>
                    <a:p>
                      <a:r>
                        <a:rPr lang="ru-RU" b="0" i="0" dirty="0" smtClean="0">
                          <a:effectLst/>
                          <a:latin typeface="inherit"/>
                        </a:rPr>
                        <a:t>2.Пулемет </a:t>
                      </a:r>
                      <a:r>
                        <a:rPr lang="ru-RU" b="0" i="0" dirty="0" err="1" smtClean="0">
                          <a:effectLst/>
                          <a:latin typeface="inherit"/>
                        </a:rPr>
                        <a:t>Дектерёва</a:t>
                      </a:r>
                      <a:endParaRPr lang="ru-RU" b="0" i="0" dirty="0">
                        <a:effectLst/>
                        <a:latin typeface="inherit"/>
                      </a:endParaRPr>
                    </a:p>
                  </a:txBody>
                  <a:tcPr marT="95250" marB="952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14340" name="Picture 4" descr="C:\Users\ИРИНА\Desktop\Физики - фронту\дегтярёв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612" y="1446143"/>
            <a:ext cx="2884198" cy="3711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C:\Users\ИРИНА\Desktop\Физики - фронту\В.А.Дегтярёв и спаренный авиационный пулемёт ДА-2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067" y="1469051"/>
            <a:ext cx="3013222" cy="203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cdn.topwar.ru/uploads/posts/2012-05/1337139620_dp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71" b="25189"/>
          <a:stretch/>
        </p:blipFill>
        <p:spPr bwMode="auto">
          <a:xfrm>
            <a:off x="3851920" y="3552422"/>
            <a:ext cx="4786449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41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Василий Гаврилович  </a:t>
            </a:r>
            <a:r>
              <a:rPr lang="ru-RU" sz="4000" b="1" dirty="0" err="1" smtClean="0">
                <a:solidFill>
                  <a:srgbClr val="C00000"/>
                </a:solidFill>
              </a:rPr>
              <a:t>Грабин</a:t>
            </a:r>
            <a:r>
              <a:rPr lang="ru-RU" sz="4000" b="1" dirty="0" smtClean="0">
                <a:solidFill>
                  <a:srgbClr val="C00000"/>
                </a:solidFill>
              </a:rPr>
              <a:t> – 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3600" b="1" dirty="0" smtClean="0"/>
              <a:t>конструктор </a:t>
            </a:r>
            <a:r>
              <a:rPr lang="ru-RU" sz="3600" b="1" dirty="0" err="1" smtClean="0"/>
              <a:t>артилерийских</a:t>
            </a:r>
            <a:r>
              <a:rPr lang="ru-RU" sz="3600" b="1" dirty="0" smtClean="0"/>
              <a:t> систем</a:t>
            </a:r>
            <a:endParaRPr lang="ru-RU" sz="3600" b="1" dirty="0"/>
          </a:p>
        </p:txBody>
      </p:sp>
      <p:pic>
        <p:nvPicPr>
          <p:cNvPr id="5" name="Picture 2" descr="http://festival.1september.ru/articles/593998/presentation/23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39" t="28638" r="54656" b="7722"/>
          <a:stretch/>
        </p:blipFill>
        <p:spPr bwMode="auto">
          <a:xfrm>
            <a:off x="395535" y="1628800"/>
            <a:ext cx="2349261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festival.1september.ru/articles/593998/presentation/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06" t="27027" r="7717" b="45545"/>
          <a:stretch/>
        </p:blipFill>
        <p:spPr bwMode="auto">
          <a:xfrm>
            <a:off x="3059832" y="1628800"/>
            <a:ext cx="518457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festival.1september.ru/articles/593998/presentation/2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59" t="63949" r="596" b="3348"/>
          <a:stretch/>
        </p:blipFill>
        <p:spPr bwMode="auto">
          <a:xfrm>
            <a:off x="4932040" y="4221088"/>
            <a:ext cx="3888432" cy="1842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69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Федор Федорович Петров – </a:t>
            </a:r>
            <a:r>
              <a:rPr lang="ru-RU" sz="4000" b="1" dirty="0" smtClean="0"/>
              <a:t>российский ученый и конструктор</a:t>
            </a:r>
            <a:endParaRPr lang="ru-RU" sz="4000" b="1" dirty="0">
              <a:solidFill>
                <a:srgbClr val="FF0000"/>
              </a:solidFill>
            </a:endParaRPr>
          </a:p>
        </p:txBody>
      </p:sp>
      <p:pic>
        <p:nvPicPr>
          <p:cNvPr id="16386" name="Picture 2" descr="Петров ФФ артилл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1944216" cy="264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festival.1september.ru/articles/593998/presentation/2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3" t="34460" r="38693" b="22491"/>
          <a:stretch/>
        </p:blipFill>
        <p:spPr bwMode="auto">
          <a:xfrm>
            <a:off x="2506827" y="1487200"/>
            <a:ext cx="4984357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festival.1september.ru/articles/593998/presentation/27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57" t="30259" r="1681" b="14092"/>
          <a:stretch/>
        </p:blipFill>
        <p:spPr bwMode="auto">
          <a:xfrm>
            <a:off x="5868144" y="2852936"/>
            <a:ext cx="3096344" cy="331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86362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7071" y="329105"/>
            <a:ext cx="7128792" cy="1143000"/>
          </a:xfrm>
        </p:spPr>
        <p:txBody>
          <a:bodyPr>
            <a:noAutofit/>
          </a:bodyPr>
          <a:lstStyle/>
          <a:p>
            <a:r>
              <a:rPr lang="ru-RU" sz="4400" b="1" dirty="0" smtClean="0"/>
              <a:t>Воздушный щит Москвы и Ленинграда</a:t>
            </a:r>
            <a:endParaRPr lang="ru-RU" sz="4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Заградительные аэростаты – воздушные шары на тросах, которые мешали самолетам врага летать низко</a:t>
            </a:r>
          </a:p>
        </p:txBody>
      </p:sp>
      <p:pic>
        <p:nvPicPr>
          <p:cNvPr id="4" name="Picture 6" descr="&amp;Acy;&amp;ecy;&amp;rcy;&amp;ocy;&amp;scy;&amp;tcy;&amp;acy;&amp;tcy;&amp;ycy; &amp;vcy;&amp;ocy;&amp;zcy;&amp;dcy;&amp;ucy;&amp;shcy;&amp;ncy;&amp;ocy;&amp;gcy;&amp;ocy; &amp;zcy;&amp;acy;&amp;gcy;&amp;rcy;&amp;acy;&amp;zhcy;&amp;dcy;&amp;iecy;&amp;ncy;&amp;icy;&amp;yacy; &amp;ncy;&amp;acy;&amp;dcy; &amp;Mcy;&amp;ocy;&amp;scy;&amp;kcy;&amp;vcy;&amp;ocy;&amp;j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204864"/>
            <a:ext cx="2882368" cy="3672260"/>
          </a:xfrm>
          <a:prstGeom prst="rect">
            <a:avLst/>
          </a:prstGeom>
          <a:noFill/>
          <a:ln w="7620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&amp;Acy;&amp;ecy;&amp;rcy;&amp;ocy;&amp;scy;&amp;tcy;&amp;acy;&amp;tcy;&amp;ycy; &amp;zcy;&amp;acy;&amp;gcy;&amp;rcy;&amp;acy;&amp;zhcy;&amp;dcy;&amp;iecy;&amp;ncy;&amp;icy;&amp;yacy; &amp;pcy;&amp;ocy;&amp;scy;&amp;lcy;&amp;iecy; &amp;ncy;&amp;ocy;&amp;chcy;&amp;ncy;&amp;ocy;&amp;gcy;&amp;ocy; &amp;dcy;&amp;iecy;&amp;zhcy;&amp;ucy;&amp;rcy;&amp;scy;&amp;tcy;&amp;vcy;&amp;acy; &amp;vcy;&amp;ocy;&amp;zcy;&amp;lcy;&amp;iecy; &amp;Icy;&amp;scy;&amp;acy;&amp;acy;&amp;kcy;&amp;icy;&amp;iecy;&amp;vcy;&amp;scy;&amp;kcy;&amp;ocy;&amp;gcy;&amp;ocy; &amp;scy;&amp;ocy;&amp;bcy;&amp;ocy;&amp;rcy;&amp;acy;. &amp;Lcy;&amp;iecy;&amp;ncy;&amp;icy;&amp;ncy;&amp;gcy;&amp;rcy;&amp;acy;&amp;d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420" y="2487010"/>
            <a:ext cx="3492500" cy="2436812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&amp;Pcy;&amp;rcy;&amp;icy; &amp;scy;&amp;tcy;&amp;ocy;&amp;lcy;&amp;kcy;&amp;ncy;&amp;ocy;&amp;vcy;&amp;iecy;&amp;ncy;&amp;icy;&amp;icy; &amp;scy;&amp;acy;&amp;mcy;&amp;ocy;&amp;lcy;&amp;iecy;&amp;tcy;&amp;acy; &amp;scy; &amp;tcy;&amp;rcy;&amp;ocy;&amp;scy;&amp;ocy;&amp;mcy; &amp;ocy;&amp;tcy; &amp;ucy;&amp;dcy;&amp;acy;&amp;rcy;&amp;acy; &amp;scy;&amp;rcy;&amp;acy;&amp;bcy;&amp;acy;&amp;tcy;&amp;ycy;&amp;vcy;&amp;acy;&amp;lcy; &amp;zcy;&amp;acy;&amp;kcy;&amp;rcy;&amp;iecy;&amp;pcy;&amp;lcy;&amp;iecy;&amp;ncy;&amp;ncy;&amp;ycy;&amp;jcy; &amp;pcy;&amp;ocy;&amp;dcy; &amp;acy;&amp;ecy;&amp;rcy;&amp;ocy;&amp;scy;&amp;tcy;&amp;acy;&amp;tcy;&amp;ocy;&amp;mcy; &amp;icy;&amp;ncy;&amp;iecy;&amp;rcy;&amp;tscy;&amp;icy;&amp;ocy;&amp;ncy;&amp;ncy;&amp;ycy;&amp;jcy; &amp;mcy;&amp;iecy;&amp;khcy;&amp;acy;&amp;ncy;&amp;icy;&amp;zcy;&amp;mcy;. &amp;Acy;&amp;ecy;&amp;rcy;&amp;ocy;&amp;scy;&amp;tcy;&amp;acy;&amp;tcy; &amp;ocy;&amp;tcy;&amp;scy;&amp;ocy;&amp;iecy;&amp;dcy;&amp;icy;&amp;ncy;&amp;yacy;&amp;lcy;&amp;scy;&amp;yacy;, &amp;acy; &amp;ncy;&amp;acy; &amp;kcy;&amp;ocy;&amp;ncy;&amp;tscy;&amp;iecy; &amp;tcy;&amp;rcy;&amp;ocy;&amp;scy;&amp;acy; &amp;ocy;&amp;tcy;&amp;kcy;&amp;rcy;&amp;ycy;&amp;vcy;&amp;acy;&amp;lcy;&amp;scy;&amp;yacy; &amp;tcy;&amp;ocy;&amp;rcy;&amp;mcy;&amp;ocy;&amp;zcy;&amp;ncy;&amp;ocy;&amp;jcy; &amp;pcy;&amp;acy;&amp;rcy;&amp;acy;&amp;shcy;&amp;yucy;&amp;tcy;, &amp;kcy;&amp;ocy;&amp;tcy;&amp;ocy;&amp;rcy;&amp;ycy;&amp;jcy;, &amp;scy;&amp;ocy;&amp;zcy;&amp;dcy;&amp;acy;&amp;vcy;&amp;acy;&amp;yacy; &amp;tcy;&amp;yacy;&amp;gcy;&amp;ucy;, &amp;vcy;&amp;dcy;&amp;acy;&amp;vcy;&amp;lcy;&amp;icy;&amp;vcy;&amp;acy;&amp;lcy; &amp;tcy;&amp;rcy;&amp;ocy;&amp;scy; &amp;vcy; &amp;kcy;&amp;rcy;&amp;ycy;&amp;lcy;&amp;ocy; &amp;scy;&amp;acy;&amp;mcy;&amp;ocy;&amp;lcy;&amp;iecy;&amp;tcy;&amp;acy;. &amp;Kcy;&amp;rcy;&amp;ocy;&amp;mcy;&amp;iecy; &amp;tcy;&amp;ocy;&amp;gcy;&amp;ocy;, &amp;zcy;&amp;acy;&amp;kcy;&amp;rcy;&amp;iecy;&amp;pcy;&amp;lcy;&amp;iecy;&amp;ncy;&amp;ncy;&amp;acy;&amp;yacy; &amp;ncy;&amp;acy; &amp;kcy;&amp;ocy;&amp;ncy;&amp;tscy;&amp;iecy; &amp;mcy;&amp;icy;&amp;ncy;&amp;acy; &amp;pcy;&amp;ocy;&amp;dcy;&amp;tcy;&amp;yacy;&amp;gcy;&amp;icy;&amp;vcy;&amp;acy;&amp;lcy;&amp;acy;&amp;scy;&amp;softcy; &amp;kcy; &amp;scy;&amp;acy;&amp;mcy;&amp;ocy;&amp;lcy;&amp;iecy;&amp;tcy;&amp;ucy; &amp;icy; &amp;vcy;&amp;zcy;&amp;rcy;&amp;ycy;&amp;vcy;&amp;acy;&amp;lcy;&amp;acy;&amp;scy;&amp;softcy; &amp;pcy;&amp;rcy;&amp;icy; &amp;scy;&amp;tcy;&amp;ocy;&amp;lcy;&amp;kcy;&amp;ncy;&amp;ocy;&amp;vcy;&amp;iecy;&amp;ncy;&amp;icy;&amp;icy;. &amp;IEcy;&amp;scy;&amp;lcy;&amp;icy; &amp;tcy;&amp;rcy;&amp;ocy;&amp;scy; &amp;ncy;&amp;iecy; &amp;rcy;&amp;acy;&amp;zcy;&amp;rcy;&amp;iecy;&amp;zcy;&amp;acy;&amp;lcy; &amp;kcy;&amp;rcy;&amp;ycy;&amp;lcy;&amp;ocy;, &amp;iecy;&amp;gcy;&amp;ocy; &amp;pcy;&amp;ocy;&amp;dcy;&amp;rcy;&amp;ycy;&amp;vcy;&amp;acy;&amp;lcy;&amp;acy; &amp;mcy;&amp;icy;&amp;ncy;&amp;acy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832" y="2602549"/>
            <a:ext cx="1835024" cy="3208083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403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 smtClean="0">
                <a:effectLst/>
              </a:rPr>
              <a:t/>
            </a:r>
            <a:br>
              <a:rPr lang="ru-RU" sz="4000" b="1" dirty="0" smtClean="0">
                <a:effectLst/>
              </a:rPr>
            </a:br>
            <a:r>
              <a:rPr lang="ru-RU" sz="4000" b="1" dirty="0">
                <a:effectLst/>
              </a:rPr>
              <a:t/>
            </a:r>
            <a:br>
              <a:rPr lang="ru-RU" sz="4000" b="1" dirty="0">
                <a:effectLst/>
              </a:rPr>
            </a:br>
            <a:r>
              <a:rPr lang="ru-RU" sz="4000" b="1" dirty="0" smtClean="0">
                <a:solidFill>
                  <a:srgbClr val="C00000"/>
                </a:solidFill>
                <a:effectLst/>
              </a:rPr>
              <a:t>«</a:t>
            </a:r>
            <a:r>
              <a:rPr lang="ru-RU" sz="4000" b="1" dirty="0">
                <a:solidFill>
                  <a:srgbClr val="C00000"/>
                </a:solidFill>
                <a:effectLst/>
              </a:rPr>
              <a:t>Коктейль Молотова» – </a:t>
            </a:r>
            <a:r>
              <a:rPr lang="ru-RU" sz="4000" b="1" dirty="0" smtClean="0">
                <a:effectLst/>
              </a:rPr>
              <a:t/>
            </a:r>
            <a:br>
              <a:rPr lang="ru-RU" sz="4000" b="1" dirty="0" smtClean="0">
                <a:effectLst/>
              </a:rPr>
            </a:br>
            <a:r>
              <a:rPr lang="ru-RU" sz="4000" b="1" dirty="0" smtClean="0">
                <a:effectLst/>
              </a:rPr>
              <a:t>«</a:t>
            </a:r>
            <a:r>
              <a:rPr lang="ru-RU" sz="4000" b="1" dirty="0">
                <a:effectLst/>
              </a:rPr>
              <a:t>оружие </a:t>
            </a:r>
            <a:r>
              <a:rPr lang="ru-RU" sz="4000" b="1" dirty="0" smtClean="0">
                <a:effectLst/>
              </a:rPr>
              <a:t>Победы»</a:t>
            </a:r>
            <a:br>
              <a:rPr lang="ru-RU" sz="4000" b="1" dirty="0" smtClean="0">
                <a:effectLst/>
              </a:rPr>
            </a:br>
            <a:r>
              <a:rPr lang="ru-RU" sz="4000" b="1" dirty="0">
                <a:effectLst/>
              </a:rPr>
              <a:t/>
            </a:r>
            <a:br>
              <a:rPr lang="ru-RU" sz="4000" b="1" dirty="0">
                <a:effectLst/>
              </a:rPr>
            </a:br>
            <a:endParaRPr lang="ru-RU" sz="4000" b="1" dirty="0"/>
          </a:p>
        </p:txBody>
      </p:sp>
      <p:pic>
        <p:nvPicPr>
          <p:cNvPr id="2050" name="Picture 2" descr="http://www.snariad.ru/wp-content/uploads/2010/12/%D0%9A%D0%BE%D0%BA%D1%82%D0%B5%D0%B9%D0%BB%D1%8C-%D0%BC%D0%BE%D0%BB%D0%BE%D1%82%D0%BE%D0%B2%D0%B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23777"/>
            <a:ext cx="4286250" cy="345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969818" y="2690336"/>
            <a:ext cx="341860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22222"/>
                </a:solidFill>
                <a:latin typeface="Monotype Corsiva" panose="03010101010201010101" pitchFamily="66" charset="0"/>
              </a:rPr>
              <a:t>«Коктейль Молотова» – это горючая самовоспламеняющаяся смесь на основе керосина, бензина, скипидара, ацетона и гудрона, налитая в обыкновенную стеклянную бутылку.</a:t>
            </a:r>
            <a:endParaRPr lang="ru-RU" sz="20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5148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 smtClean="0">
                <a:solidFill>
                  <a:srgbClr val="C00000"/>
                </a:solidFill>
              </a:rPr>
              <a:t>Игорь Васильевич Курчатов – </a:t>
            </a:r>
            <a:r>
              <a:rPr lang="ru-RU" sz="4000" b="1" dirty="0" smtClean="0"/>
              <a:t/>
            </a:r>
            <a:br>
              <a:rPr lang="ru-RU" sz="4000" b="1" dirty="0" smtClean="0"/>
            </a:br>
            <a:r>
              <a:rPr lang="ru-RU" sz="4000" b="1" dirty="0" smtClean="0"/>
              <a:t>«отец» советской атомной бомбы</a:t>
            </a:r>
            <a:endParaRPr lang="ru-RU" sz="4000" b="1" dirty="0"/>
          </a:p>
        </p:txBody>
      </p:sp>
      <p:pic>
        <p:nvPicPr>
          <p:cNvPr id="4" name="Объект 3" descr="A_bomba_istoriya_1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67" y="1628800"/>
            <a:ext cx="2495550" cy="333375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884717" y="2938289"/>
            <a:ext cx="2983428" cy="1673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Monotype Corsiva" panose="03010101010201010101" pitchFamily="66" charset="0"/>
                <a:ea typeface="Times New Roman" panose="02020603050405020304" pitchFamily="18" charset="0"/>
                <a:cs typeface="Tahoma" panose="020B0604030504040204" pitchFamily="34" charset="0"/>
              </a:rPr>
              <a:t>Под его руководством в 1945 году в СССР был создан первый атомный реактор.</a:t>
            </a:r>
            <a:endParaRPr lang="ru-RU" sz="2400" b="1" dirty="0">
              <a:effectLst/>
              <a:latin typeface="Monotype Corsiva" panose="03010101010201010101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G:\A_bomba_istoriya_4(1)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2012405"/>
            <a:ext cx="3026410" cy="25368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80830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6995120" cy="1008112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C00000"/>
                </a:solidFill>
              </a:rPr>
              <a:t>Сергей Иванович </a:t>
            </a:r>
            <a:r>
              <a:rPr lang="ru-RU" sz="4400" b="1" dirty="0" smtClean="0">
                <a:solidFill>
                  <a:srgbClr val="C00000"/>
                </a:solidFill>
              </a:rPr>
              <a:t>Вавилов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smtClean="0">
                <a:solidFill>
                  <a:srgbClr val="C00000"/>
                </a:solidFill>
              </a:rPr>
              <a:t>–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3600" b="1" dirty="0" smtClean="0"/>
              <a:t>основал школу физической оптики в СССР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17638"/>
            <a:ext cx="4038600" cy="470852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«...</a:t>
            </a:r>
            <a:r>
              <a:rPr lang="ru-RU" b="1" i="1" dirty="0"/>
              <a:t> </a:t>
            </a:r>
            <a:r>
              <a:rPr lang="ru-RU" b="1" i="1" dirty="0" smtClean="0"/>
              <a:t>Советская </a:t>
            </a:r>
            <a:r>
              <a:rPr lang="ru-RU" b="1" i="1" dirty="0"/>
              <a:t>техническая физика... с честью выдержала суровые испытания войны. Следы этой физики всюду: на самолете, танке, на подводной лодке и линкоре, в артиллерии, в руках нашего радиста, дальномерщика, в ухищрениях маскировки. Дальновидное объединение теоретических высот с конкретными техническими заданиями, неуклонно проводившееся в советских физических институтах, в полной мере оправдало себя в пережитые грозные годы".</a:t>
            </a:r>
            <a:r>
              <a:rPr lang="ru-RU" b="1" dirty="0" smtClean="0"/>
              <a:t>».</a:t>
            </a:r>
            <a:endParaRPr lang="ru-RU" b="1" dirty="0"/>
          </a:p>
          <a:p>
            <a:endParaRPr lang="ru-RU" dirty="0"/>
          </a:p>
        </p:txBody>
      </p:sp>
      <p:pic>
        <p:nvPicPr>
          <p:cNvPr id="5" name="Picture 2" descr="F:\StasЯ\ВОВ и физика\MAImage7ee69b08_e12b_416a_8281_ccb7ae7eeda7_slide_3821713b-0f7a-4959-8480-cab4b85e6a85_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772816"/>
            <a:ext cx="2421624" cy="37911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5297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2204864"/>
            <a:ext cx="7772400" cy="2874243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C000"/>
                </a:solidFill>
                <a:effectLst/>
                <a:latin typeface="Minion Pro Cond" panose="02040706060306020203" pitchFamily="18" charset="0"/>
              </a:rPr>
              <a:t>Мы не забудем всех тех, </a:t>
            </a:r>
            <a:r>
              <a:rPr lang="ru-RU" sz="2200" dirty="0">
                <a:solidFill>
                  <a:srgbClr val="FFC000"/>
                </a:solidFill>
                <a:effectLst/>
                <a:latin typeface="Minion Pro Cond" panose="02040706060306020203" pitchFamily="18" charset="0"/>
              </a:rPr>
              <a:t>кто с оружием в руках на полях сражений и в глубоком тылу отстоял свободу и независимость нашей Родины. Мы не забудем всех тех, кто создавал вооружение, делал открытия, выполнял исследования – это </a:t>
            </a:r>
            <a:r>
              <a:rPr lang="ru-RU" sz="2200" dirty="0">
                <a:solidFill>
                  <a:srgbClr val="FFC000"/>
                </a:solidFill>
                <a:effectLst/>
                <a:latin typeface="Minion Pro Cond" panose="02040706060306020203" pitchFamily="18" charset="0"/>
                <a:hlinkClick r:id="rId2" tooltip="ученые физики"/>
              </a:rPr>
              <a:t>ученые-физики</a:t>
            </a:r>
            <a:r>
              <a:rPr lang="ru-RU" sz="2200" dirty="0">
                <a:solidFill>
                  <a:srgbClr val="FFC000"/>
                </a:solidFill>
                <a:effectLst/>
                <a:latin typeface="Minion Pro Cond" panose="02040706060306020203" pitchFamily="18" charset="0"/>
              </a:rPr>
              <a:t>, конструкторы, исследователи, инженеры, техники </a:t>
            </a:r>
            <a:r>
              <a:rPr lang="ru-RU" sz="2200" dirty="0" smtClean="0">
                <a:solidFill>
                  <a:srgbClr val="FFC000"/>
                </a:solidFill>
                <a:effectLst/>
                <a:latin typeface="Minion Pro Cond" panose="02040706060306020203" pitchFamily="18" charset="0"/>
              </a:rPr>
              <a:t/>
            </a:r>
            <a:br>
              <a:rPr lang="ru-RU" sz="2200" dirty="0" smtClean="0">
                <a:solidFill>
                  <a:srgbClr val="FFC000"/>
                </a:solidFill>
                <a:effectLst/>
                <a:latin typeface="Minion Pro Cond" panose="02040706060306020203" pitchFamily="18" charset="0"/>
              </a:rPr>
            </a:br>
            <a:r>
              <a:rPr lang="ru-RU" sz="3100" dirty="0" smtClean="0">
                <a:solidFill>
                  <a:srgbClr val="FFC000"/>
                </a:solidFill>
                <a:effectLst/>
                <a:latin typeface="Minion Pro Cond" panose="02040706060306020203" pitchFamily="18" charset="0"/>
              </a:rPr>
              <a:t>                                    </a:t>
            </a:r>
            <a:r>
              <a:rPr lang="ru-RU" sz="3100" dirty="0" smtClean="0">
                <a:solidFill>
                  <a:srgbClr val="FF0000"/>
                </a:solidFill>
                <a:effectLst/>
                <a:latin typeface="Minion Pro Cond" panose="02040706060306020203" pitchFamily="18" charset="0"/>
              </a:rPr>
              <a:t>с днём </a:t>
            </a:r>
            <a:r>
              <a:rPr lang="ru-RU" sz="3100" dirty="0">
                <a:solidFill>
                  <a:srgbClr val="FF0000"/>
                </a:solidFill>
                <a:effectLst/>
                <a:latin typeface="Minion Pro Cond" panose="02040706060306020203" pitchFamily="18" charset="0"/>
              </a:rPr>
              <a:t>ПОБЕДЫ!</a:t>
            </a:r>
            <a:endParaRPr lang="ru-RU" sz="3100" dirty="0">
              <a:solidFill>
                <a:srgbClr val="FF0000"/>
              </a:solidFill>
              <a:latin typeface="Minion Pro Cond" panose="020407060603060202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9 м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 мая</Template>
  <TotalTime>385</TotalTime>
  <Words>590</Words>
  <Application>Microsoft Office PowerPoint</Application>
  <PresentationFormat>Экран (4:3)</PresentationFormat>
  <Paragraphs>48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Arial</vt:lpstr>
      <vt:lpstr>Calibri</vt:lpstr>
      <vt:lpstr>inherit</vt:lpstr>
      <vt:lpstr>Minion Pro Cond</vt:lpstr>
      <vt:lpstr>Monotype Corsiva</vt:lpstr>
      <vt:lpstr>Tahoma</vt:lpstr>
      <vt:lpstr>Times New Roman</vt:lpstr>
      <vt:lpstr>9 мая</vt:lpstr>
      <vt:lpstr>«Вклад ученых-физиков в Победу над фашистской Германией  1941-1945 гг.» </vt:lpstr>
      <vt:lpstr>« Вставай, страна огромная, Вставай на смертный бой С фашистской силой тёмною, С проклятою ордой» </vt:lpstr>
      <vt:lpstr>А.Ф. Иоффе,  П.Л. Капицы,  А.Н. Крылов  С.А. Чаплыгин.</vt:lpstr>
      <vt:lpstr>Рассказать о всех героических делах, совершенных советскими учеными в годы великой битвы с фашизмом, почти невозможно: так их много!</vt:lpstr>
      <vt:lpstr>Семен Алексеевич Лавочкин –  конструктор самолёта Ла - 5</vt:lpstr>
      <vt:lpstr>Сергей Владимирович Илюшин–  конструктор самолёта Ил- 2, Ил-10</vt:lpstr>
      <vt:lpstr>Александр Сергеевич Яковлев–  конструктор самолёта Як - 3</vt:lpstr>
      <vt:lpstr>Андрей Николаевич Туполев–  конструктор самолёта Ту - 2</vt:lpstr>
      <vt:lpstr>Поликарпов Николай Николаевич – конструкторсамолета ПО- 2</vt:lpstr>
      <vt:lpstr>Мстислав Всеволодович Келдыш –  русский механик, математик</vt:lpstr>
      <vt:lpstr> Павел Павлович Кобеко– физик </vt:lpstr>
      <vt:lpstr> Петр Георгиевич Стрелков – физик, член-корреспондент АН СССР </vt:lpstr>
      <vt:lpstr>Боевая машина БМ-13 - «Катюша».</vt:lpstr>
      <vt:lpstr>Анатолий Петрович Александров–  руководитель ленинградского ФизТеха</vt:lpstr>
      <vt:lpstr>Жозеф Яковлевич Котин –  конструктор бронетанковой техники</vt:lpstr>
      <vt:lpstr>Николай Александрович Астров –  ведущий разработчик легких танков</vt:lpstr>
      <vt:lpstr>Николай Николаевич Козырев –  ведущий инженер КБ завода №37 г. Москвы</vt:lpstr>
      <vt:lpstr>Александр Александрович Морозов – главный конструктор КБ Уральского танкового завода</vt:lpstr>
      <vt:lpstr>Семен Александрович Гинзбург –  конструктор бронетехники</vt:lpstr>
      <vt:lpstr>Абрам Федорович Иоффе –  русский физик и организатор науки</vt:lpstr>
      <vt:lpstr>Василий Алексеевич Дегтярёв–  конструктор стрелкового оружия</vt:lpstr>
      <vt:lpstr>Василий Гаврилович  Грабин –  конструктор артилерийских систем</vt:lpstr>
      <vt:lpstr>Федор Федорович Петров – российский ученый и конструктор</vt:lpstr>
      <vt:lpstr>Воздушный щит Москвы и Ленинграда</vt:lpstr>
      <vt:lpstr>  «Коктейль Молотова» –  «оружие Победы»  </vt:lpstr>
      <vt:lpstr>Игорь Васильевич Курчатов –  «отец» советской атомной бомбы</vt:lpstr>
      <vt:lpstr>Сергей Иванович Вавилов – основал школу физической оптики в СССР</vt:lpstr>
      <vt:lpstr>Мы не забудем всех тех, кто с оружием в руках на полях сражений и в глубоком тылу отстоял свободу и независимость нашей Родины. Мы не забудем всех тех, кто создавал вооружение, делал открытия, выполнял исследования – это ученые-физики, конструкторы, исследователи, инженеры, техники                                      с днём ПОБЕДЫ!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Дом</cp:lastModifiedBy>
  <cp:revision>41</cp:revision>
  <dcterms:created xsi:type="dcterms:W3CDTF">2014-03-31T18:12:43Z</dcterms:created>
  <dcterms:modified xsi:type="dcterms:W3CDTF">2015-03-19T16:47:33Z</dcterms:modified>
</cp:coreProperties>
</file>