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57" r:id="rId11"/>
    <p:sldId id="273" r:id="rId12"/>
    <p:sldId id="274" r:id="rId13"/>
    <p:sldId id="284" r:id="rId14"/>
    <p:sldId id="275" r:id="rId15"/>
    <p:sldId id="276" r:id="rId16"/>
    <p:sldId id="285" r:id="rId17"/>
    <p:sldId id="277" r:id="rId18"/>
    <p:sldId id="289" r:id="rId19"/>
    <p:sldId id="291" r:id="rId20"/>
    <p:sldId id="311" r:id="rId21"/>
    <p:sldId id="292" r:id="rId22"/>
    <p:sldId id="294" r:id="rId23"/>
    <p:sldId id="296" r:id="rId24"/>
    <p:sldId id="287" r:id="rId25"/>
    <p:sldId id="288" r:id="rId26"/>
    <p:sldId id="312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264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0000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43" autoAdjust="0"/>
  </p:normalViewPr>
  <p:slideViewPr>
    <p:cSldViewPr>
      <p:cViewPr varScale="1">
        <p:scale>
          <a:sx n="78" d="100"/>
          <a:sy n="78" d="100"/>
        </p:scale>
        <p:origin x="-51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3.xml"/><Relationship Id="rId2" Type="http://schemas.openxmlformats.org/officeDocument/2006/relationships/slide" Target="slides/slide22.xml"/><Relationship Id="rId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893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893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A1224-0F35-47AD-82C9-59E57ACB4A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0CAD8-2118-417E-9B12-7330CFEB59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F2970-D0DD-4750-A970-269E7B9951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7CC6F-EB1F-4FFB-B182-E47D71AD1C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43BF6-16F3-441B-8B2A-6666409DD9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9CA1D-D7E1-487D-B0B2-86F11A06FB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246E5-C308-4FDC-8626-5499357BC5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E47E8-6BF5-4C9B-A5DD-F3554CAF84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8C1E2-E3C4-4F2F-A481-B932EF222B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3E7C6-2749-4B73-AD61-A6D4848962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6EA31-523B-45E0-9984-3452C87678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348F6848-D26E-41A8-B823-EC6EFB9029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3789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3789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3789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3789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3789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3789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3789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3790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3790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</p:grpSp>
      <p:sp>
        <p:nvSpPr>
          <p:cNvPr id="5125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790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 spd="med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_____Microsoft_Office_Excel_97-20033.xls"/><Relationship Id="rId4" Type="http://schemas.openxmlformats.org/officeDocument/2006/relationships/oleObject" Target="../embeddings/_____Microsoft_Office_Excel_97-20032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jpeg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ile:///F:\Documents%20and%20Settings\&#1040;&#1076;&#1084;&#1080;&#1085;\&#1056;&#1072;&#1073;&#1086;&#1095;&#1080;&#1081;%20&#1089;&#1090;&#1086;&#1083;\&#1059;&#1088;&#1086;&#1082;_&#1050;&#1086;&#1084;&#1087;%20&#1075;&#1088;&#1072;&#1092;&#1080;&#1082;&#1072;\&#1055;&#1088;&#1080;&#1083;&#1086;&#1078;&#1077;&#1085;&#1080;&#1077;2.mpeg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9822" y="1857364"/>
            <a:ext cx="6634178" cy="2209800"/>
          </a:xfrm>
        </p:spPr>
        <p:txBody>
          <a:bodyPr/>
          <a:lstStyle/>
          <a:p>
            <a:pPr eaLnBrk="1" hangingPunct="1"/>
            <a:r>
              <a:rPr lang="ru-RU" sz="4400" dirty="0" smtClean="0"/>
              <a:t>Компьютерная графика.</a:t>
            </a:r>
            <a:br>
              <a:rPr lang="ru-RU" sz="4400" dirty="0" smtClean="0"/>
            </a:br>
            <a:r>
              <a:rPr lang="ru-RU" sz="4400" smtClean="0"/>
              <a:t>Виды графики. </a:t>
            </a:r>
            <a:endParaRPr lang="ru-RU" sz="44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714356"/>
            <a:ext cx="8458200" cy="1371600"/>
          </a:xfrm>
        </p:spPr>
        <p:txBody>
          <a:bodyPr/>
          <a:lstStyle/>
          <a:p>
            <a:pPr algn="ctr" eaLnBrk="1" hangingPunct="1"/>
            <a:r>
              <a:rPr lang="ru-RU" sz="3200" dirty="0" smtClean="0">
                <a:solidFill>
                  <a:srgbClr val="000099"/>
                </a:solidFill>
                <a:latin typeface="Times New Roman" pitchFamily="18" charset="0"/>
              </a:rPr>
              <a:t>     </a:t>
            </a:r>
            <a:r>
              <a:rPr lang="ru-RU" sz="2800" b="1" i="1" u="sng" dirty="0" smtClean="0">
                <a:solidFill>
                  <a:srgbClr val="000099"/>
                </a:solidFill>
              </a:rPr>
              <a:t>Компьютерная графика</a:t>
            </a:r>
            <a:r>
              <a:rPr lang="ru-RU" sz="2800" dirty="0" smtClean="0">
                <a:solidFill>
                  <a:srgbClr val="000099"/>
                </a:solidFill>
              </a:rPr>
              <a:t> –область информатики,  занимающаяся методами, средствами создания и обработки изображений с помощью программно-аппаратных  средств .</a:t>
            </a:r>
          </a:p>
        </p:txBody>
      </p:sp>
      <p:pic>
        <p:nvPicPr>
          <p:cNvPr id="819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2557546"/>
            <a:ext cx="4447530" cy="4300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pPr eaLnBrk="1" hangingPunct="1"/>
            <a:r>
              <a:rPr lang="ru-RU" i="1" dirty="0" smtClean="0">
                <a:solidFill>
                  <a:srgbClr val="000099"/>
                </a:solidFill>
                <a:latin typeface="Times New Roman" pitchFamily="18" charset="0"/>
              </a:rPr>
              <a:t>Области применения:</a:t>
            </a: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2362200" y="1066800"/>
            <a:ext cx="4876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i="1" dirty="0" smtClean="0">
                <a:solidFill>
                  <a:srgbClr val="000099"/>
                </a:solidFill>
                <a:latin typeface="Times New Roman" pitchFamily="18" charset="0"/>
              </a:rPr>
              <a:t>1.Научная </a:t>
            </a:r>
            <a:r>
              <a:rPr lang="ru-RU" sz="4000" b="1" i="1" dirty="0">
                <a:solidFill>
                  <a:srgbClr val="000099"/>
                </a:solidFill>
                <a:latin typeface="Times New Roman" pitchFamily="18" charset="0"/>
              </a:rPr>
              <a:t>графика</a:t>
            </a:r>
          </a:p>
        </p:txBody>
      </p:sp>
      <p:pic>
        <p:nvPicPr>
          <p:cNvPr id="51210" name="Picture 10" descr="науч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52600"/>
            <a:ext cx="203358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1" name="Picture 11" descr="научная г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905000"/>
            <a:ext cx="45720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2" name="Text Box 12"/>
          <p:cNvSpPr txBox="1">
            <a:spLocks noChangeArrowheads="1"/>
          </p:cNvSpPr>
          <p:nvPr/>
        </p:nvSpPr>
        <p:spPr bwMode="auto">
          <a:xfrm>
            <a:off x="152400" y="4713288"/>
            <a:ext cx="4953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Назначение - визуализация (наглядное изображение) объектов научных исследований, графическая обработка расчетов, проведение вычислительных экспериментов с наглядным представлением их результатов.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autoUpdateAnimBg="0"/>
      <p:bldP spid="5121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pPr algn="ctr" eaLnBrk="1" hangingPunct="1"/>
            <a:r>
              <a:rPr lang="ru-RU" sz="4000" b="1" i="1" dirty="0" smtClean="0">
                <a:solidFill>
                  <a:srgbClr val="000099"/>
                </a:solidFill>
                <a:latin typeface="Times New Roman" pitchFamily="18" charset="0"/>
              </a:rPr>
              <a:t>2.Деловая графика</a:t>
            </a:r>
          </a:p>
        </p:txBody>
      </p:sp>
      <p:graphicFrame>
        <p:nvGraphicFramePr>
          <p:cNvPr id="52228" name="Object 4"/>
          <p:cNvGraphicFramePr>
            <a:graphicFrameLocks noChangeAspect="1"/>
          </p:cNvGraphicFramePr>
          <p:nvPr/>
        </p:nvGraphicFramePr>
        <p:xfrm>
          <a:off x="5638800" y="1219200"/>
          <a:ext cx="3228975" cy="2012950"/>
        </p:xfrm>
        <a:graphic>
          <a:graphicData uri="http://schemas.openxmlformats.org/presentationml/2006/ole">
            <p:oleObj spid="_x0000_s1026" name="Диаграмма" r:id="rId3" imgW="6528600" imgH="4071240" progId="Excel.Sheet.8">
              <p:embed/>
            </p:oleObj>
          </a:graphicData>
        </a:graphic>
      </p:graphicFrame>
      <p:graphicFrame>
        <p:nvGraphicFramePr>
          <p:cNvPr id="52229" name="Object 5"/>
          <p:cNvGraphicFramePr>
            <a:graphicFrameLocks noChangeAspect="1"/>
          </p:cNvGraphicFramePr>
          <p:nvPr/>
        </p:nvGraphicFramePr>
        <p:xfrm>
          <a:off x="250825" y="1196975"/>
          <a:ext cx="4495800" cy="2803525"/>
        </p:xfrm>
        <a:graphic>
          <a:graphicData uri="http://schemas.openxmlformats.org/presentationml/2006/ole">
            <p:oleObj spid="_x0000_s1027" name="Диаграмма" r:id="rId4" imgW="6528600" imgH="4071240" progId="Excel.Sheet.8">
              <p:embed/>
            </p:oleObj>
          </a:graphicData>
        </a:graphic>
      </p:graphicFrame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4572000" y="3357563"/>
          <a:ext cx="3505200" cy="2159000"/>
        </p:xfrm>
        <a:graphic>
          <a:graphicData uri="http://schemas.openxmlformats.org/presentationml/2006/ole">
            <p:oleObj spid="_x0000_s1028" name="Диаграмма" r:id="rId5" imgW="6528600" imgH="4018320" progId="Excel.Sheet.8">
              <p:embed/>
            </p:oleObj>
          </a:graphicData>
        </a:graphic>
      </p:graphicFrame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179388" y="5589588"/>
            <a:ext cx="87630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Плановые показатели, отчетная документация, статистические сводки и  т. п. – вот объекты, для которых с помощью деловой графики создаются наглядные изображения.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2228" grpId="0"/>
      <p:bldOleChart spid="52229" grpId="0"/>
      <p:bldOleChart spid="52227" grpId="0"/>
      <p:bldP spid="5223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ctr" eaLnBrk="1" hangingPunct="1"/>
            <a:r>
              <a:rPr lang="ru-RU" sz="4000" b="1" i="1" dirty="0" smtClean="0">
                <a:solidFill>
                  <a:srgbClr val="000099"/>
                </a:solidFill>
                <a:latin typeface="Times New Roman" pitchFamily="18" charset="0"/>
              </a:rPr>
              <a:t>3.Конструкторская графика</a:t>
            </a:r>
          </a:p>
        </p:txBody>
      </p:sp>
      <p:sp>
        <p:nvSpPr>
          <p:cNvPr id="2053" name="AutoShape 5" descr="embim232"/>
          <p:cNvSpPr>
            <a:spLocks noChangeAspect="1" noChangeArrowheads="1"/>
          </p:cNvSpPr>
          <p:nvPr/>
        </p:nvSpPr>
        <p:spPr bwMode="auto">
          <a:xfrm>
            <a:off x="1839913" y="1497013"/>
            <a:ext cx="5464175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4" name="AutoShape 7" descr="embim232"/>
          <p:cNvSpPr>
            <a:spLocks noChangeAspect="1" noChangeArrowheads="1"/>
          </p:cNvSpPr>
          <p:nvPr/>
        </p:nvSpPr>
        <p:spPr bwMode="auto">
          <a:xfrm>
            <a:off x="1839913" y="1497013"/>
            <a:ext cx="5464175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5" name="AutoShape 9" descr="embim232"/>
          <p:cNvSpPr>
            <a:spLocks noChangeAspect="1" noChangeArrowheads="1"/>
          </p:cNvSpPr>
          <p:nvPr/>
        </p:nvSpPr>
        <p:spPr bwMode="auto">
          <a:xfrm>
            <a:off x="1839913" y="1497013"/>
            <a:ext cx="5464175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3258" name="Object 10"/>
          <p:cNvGraphicFramePr>
            <a:graphicFrameLocks noChangeAspect="1"/>
          </p:cNvGraphicFramePr>
          <p:nvPr/>
        </p:nvGraphicFramePr>
        <p:xfrm>
          <a:off x="228600" y="1524000"/>
          <a:ext cx="5124450" cy="3594100"/>
        </p:xfrm>
        <a:graphic>
          <a:graphicData uri="http://schemas.openxmlformats.org/presentationml/2006/ole">
            <p:oleObj spid="_x0000_s2050" name="Точечный рисунок" r:id="rId3" imgW="4590476" imgH="3219899" progId="PBrush">
              <p:embed/>
            </p:oleObj>
          </a:graphicData>
        </a:graphic>
      </p:graphicFrame>
      <p:graphicFrame>
        <p:nvGraphicFramePr>
          <p:cNvPr id="53259" name="Object 11"/>
          <p:cNvGraphicFramePr>
            <a:graphicFrameLocks noChangeAspect="1"/>
          </p:cNvGraphicFramePr>
          <p:nvPr/>
        </p:nvGraphicFramePr>
        <p:xfrm>
          <a:off x="5867400" y="2743200"/>
          <a:ext cx="2867025" cy="2324100"/>
        </p:xfrm>
        <a:graphic>
          <a:graphicData uri="http://schemas.openxmlformats.org/presentationml/2006/ole">
            <p:oleObj spid="_x0000_s2051" name="Точечный рисунок" r:id="rId4" imgW="2866667" imgH="2324424" progId="PBrush">
              <p:embed/>
            </p:oleObj>
          </a:graphicData>
        </a:graphic>
      </p:graphicFrame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152400" y="5410200"/>
            <a:ext cx="8839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Графика в сочетании с расчетами позволяет проводить в наглядной форме поиск оптимальной конструкции, наиболее удачной компоновки деталей, прогнозировать последствия, к которым могут привести изменения конструкции.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6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ctr" eaLnBrk="1" hangingPunct="1"/>
            <a:r>
              <a:rPr lang="ru-RU" sz="4000" b="1" i="1" dirty="0" smtClean="0">
                <a:solidFill>
                  <a:srgbClr val="000099"/>
                </a:solidFill>
                <a:latin typeface="Times New Roman" pitchFamily="18" charset="0"/>
              </a:rPr>
              <a:t>4.Иллюстративная графика</a:t>
            </a:r>
          </a:p>
        </p:txBody>
      </p:sp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6477000" y="4648200"/>
          <a:ext cx="2457450" cy="1963738"/>
        </p:xfrm>
        <a:graphic>
          <a:graphicData uri="http://schemas.openxmlformats.org/presentationml/2006/ole">
            <p:oleObj spid="_x0000_s3074" name="CorelDRAW" r:id="rId3" imgW="4599360" imgH="3673800" progId="CorelDraw.Graphic.12">
              <p:embed/>
            </p:oleObj>
          </a:graphicData>
        </a:graphic>
      </p:graphicFrame>
      <p:graphicFrame>
        <p:nvGraphicFramePr>
          <p:cNvPr id="54277" name="Object 5"/>
          <p:cNvGraphicFramePr>
            <a:graphicFrameLocks noChangeAspect="1"/>
          </p:cNvGraphicFramePr>
          <p:nvPr/>
        </p:nvGraphicFramePr>
        <p:xfrm>
          <a:off x="5562600" y="1447800"/>
          <a:ext cx="2146300" cy="3163888"/>
        </p:xfrm>
        <a:graphic>
          <a:graphicData uri="http://schemas.openxmlformats.org/presentationml/2006/ole">
            <p:oleObj spid="_x0000_s3075" name="CorelDRAW" r:id="rId4" imgW="3119760" imgH="4599360" progId="CorelDraw.Graphic.12">
              <p:embed/>
            </p:oleObj>
          </a:graphicData>
        </a:graphic>
      </p:graphicFrame>
      <p:pic>
        <p:nvPicPr>
          <p:cNvPr id="54278" name="Picture 6" descr="девушк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1447800"/>
            <a:ext cx="4367213" cy="306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381000" y="5181600"/>
            <a:ext cx="5486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Программные средства иллюстративной графики позволяют человеку использовать компьютер для произвольного рисования.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357166"/>
            <a:ext cx="8229600" cy="1371600"/>
          </a:xfrm>
        </p:spPr>
        <p:txBody>
          <a:bodyPr/>
          <a:lstStyle/>
          <a:p>
            <a:pPr algn="ctr" eaLnBrk="1" hangingPunct="1"/>
            <a:r>
              <a:rPr lang="ru-RU" sz="3600" b="1" i="1" dirty="0" smtClean="0">
                <a:solidFill>
                  <a:srgbClr val="000099"/>
                </a:solidFill>
              </a:rPr>
              <a:t>5.Художественная и рекламная графика</a:t>
            </a:r>
          </a:p>
        </p:txBody>
      </p:sp>
      <p:pic>
        <p:nvPicPr>
          <p:cNvPr id="55300" name="Picture 4" descr="1298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71612"/>
            <a:ext cx="4800600" cy="375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5" descr="Кул Шариф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646238"/>
            <a:ext cx="3614738" cy="521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228600" y="5334000"/>
            <a:ext cx="48006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Создание реалистических </a:t>
            </a:r>
          </a:p>
          <a:p>
            <a:pPr>
              <a:spcBef>
                <a:spcPct val="50000"/>
              </a:spcBef>
            </a:pPr>
            <a:r>
              <a:rPr lang="ru-RU" b="1"/>
              <a:t>(близких к естественным) </a:t>
            </a:r>
          </a:p>
          <a:p>
            <a:pPr>
              <a:spcBef>
                <a:spcPct val="50000"/>
              </a:spcBef>
            </a:pPr>
            <a:r>
              <a:rPr lang="ru-RU" b="1"/>
              <a:t>изображений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3" presetClass="entr" presetSubtype="27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2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1371600"/>
          </a:xfrm>
        </p:spPr>
        <p:txBody>
          <a:bodyPr/>
          <a:lstStyle/>
          <a:p>
            <a:pPr algn="ctr" eaLnBrk="1" hangingPunct="1"/>
            <a:r>
              <a:rPr lang="ru-RU" sz="4000" b="1" i="1" dirty="0" smtClean="0">
                <a:solidFill>
                  <a:srgbClr val="000099"/>
                </a:solidFill>
              </a:rPr>
              <a:t>6.Компьютерная анимация</a:t>
            </a:r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6534150" y="1557338"/>
            <a:ext cx="235902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99"/>
                </a:solidFill>
              </a:rPr>
              <a:t>Получение движущихся изображений называется компьютерной анимацией. «</a:t>
            </a:r>
            <a:r>
              <a:rPr lang="ru-RU" sz="2400" i="1">
                <a:solidFill>
                  <a:srgbClr val="000099"/>
                </a:solidFill>
              </a:rPr>
              <a:t>Анимация</a:t>
            </a:r>
            <a:r>
              <a:rPr lang="ru-RU" sz="2400">
                <a:solidFill>
                  <a:srgbClr val="000099"/>
                </a:solidFill>
              </a:rPr>
              <a:t>» - «оживление» </a:t>
            </a:r>
            <a:r>
              <a:rPr lang="ru-RU" sz="2400">
                <a:solidFill>
                  <a:srgbClr val="FF0000"/>
                </a:solidFill>
              </a:rPr>
              <a:t>(«</a:t>
            </a:r>
            <a:r>
              <a:rPr lang="en-US" sz="2400">
                <a:solidFill>
                  <a:srgbClr val="FF0000"/>
                </a:solidFill>
              </a:rPr>
              <a:t>animal</a:t>
            </a:r>
            <a:r>
              <a:rPr lang="ru-RU" sz="2400">
                <a:solidFill>
                  <a:srgbClr val="FF0000"/>
                </a:solidFill>
              </a:rPr>
              <a:t>» - животное)</a:t>
            </a:r>
          </a:p>
        </p:txBody>
      </p:sp>
      <p:pic>
        <p:nvPicPr>
          <p:cNvPr id="56327" name="Picture 7" descr="fybv5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142984"/>
            <a:ext cx="1981200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9" name="Picture 9" descr="аним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638" y="1773238"/>
            <a:ext cx="140017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30" name="Picture 10" descr="анимация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2852738"/>
            <a:ext cx="586740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3" presetClass="entr" presetSubtype="5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56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algn="ctr" eaLnBrk="1" hangingPunct="1"/>
            <a:r>
              <a:rPr lang="ru-RU" b="1" i="1" dirty="0" smtClean="0">
                <a:solidFill>
                  <a:srgbClr val="000099"/>
                </a:solidFill>
              </a:rPr>
              <a:t>7.Мультимедиа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50825" y="1341438"/>
            <a:ext cx="3744913" cy="5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000" b="1">
                <a:solidFill>
                  <a:srgbClr val="000099"/>
                </a:solidFill>
              </a:rPr>
              <a:t>Мультимедиа – это интерактивные системы, обеспечивающие работу со статическими изображениями, видеокадрами, анимацией, текстом и звуком.</a:t>
            </a:r>
          </a:p>
        </p:txBody>
      </p:sp>
      <p:pic>
        <p:nvPicPr>
          <p:cNvPr id="1229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175" y="1916113"/>
            <a:ext cx="4710113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AutoShape 11">
            <a:hlinkClick r:id="rId3" action="ppaction://hlinkfile" highlightClick="1"/>
          </p:cNvPr>
          <p:cNvSpPr>
            <a:spLocks noChangeArrowheads="1"/>
          </p:cNvSpPr>
          <p:nvPr/>
        </p:nvSpPr>
        <p:spPr bwMode="auto">
          <a:xfrm>
            <a:off x="5435600" y="5734050"/>
            <a:ext cx="1441450" cy="574675"/>
          </a:xfrm>
          <a:prstGeom prst="actionButtonMovi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5400" smtClean="0">
                <a:solidFill>
                  <a:srgbClr val="000099"/>
                </a:solidFill>
              </a:rPr>
              <a:t>Виды изображений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00240"/>
            <a:ext cx="2303462" cy="6556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i="1" dirty="0" smtClean="0">
                <a:solidFill>
                  <a:schemeClr val="bg2"/>
                </a:solidFill>
              </a:rPr>
              <a:t>растровая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2500298" y="2071678"/>
            <a:ext cx="2293938" cy="6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800" i="1" dirty="0">
                <a:solidFill>
                  <a:schemeClr val="bg2"/>
                </a:solidFill>
              </a:rPr>
              <a:t>векторная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4714876" y="2071678"/>
            <a:ext cx="2500329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400" i="1" dirty="0">
                <a:solidFill>
                  <a:schemeClr val="bg2"/>
                </a:solidFill>
              </a:rPr>
              <a:t>фрактальная</a:t>
            </a:r>
            <a:endParaRPr lang="ru-RU" sz="2800" i="1" dirty="0">
              <a:solidFill>
                <a:schemeClr val="bg2"/>
              </a:solidFill>
            </a:endParaRPr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 flipH="1">
            <a:off x="3714744" y="1571612"/>
            <a:ext cx="642942" cy="576262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>
            <a:off x="4429124" y="1500174"/>
            <a:ext cx="3071834" cy="71438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 flipH="1">
            <a:off x="1285852" y="1500174"/>
            <a:ext cx="3071834" cy="504825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39945" name="Picture 9" descr="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646053"/>
            <a:ext cx="2000264" cy="1576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643182"/>
            <a:ext cx="2226484" cy="150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9" name="Line 13"/>
          <p:cNvSpPr>
            <a:spLocks noChangeShapeType="1"/>
          </p:cNvSpPr>
          <p:nvPr/>
        </p:nvSpPr>
        <p:spPr bwMode="auto">
          <a:xfrm>
            <a:off x="1214414" y="4286256"/>
            <a:ext cx="0" cy="1584325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>
            <a:off x="3500430" y="4286256"/>
            <a:ext cx="0" cy="1584325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>
            <a:off x="5715008" y="4214818"/>
            <a:ext cx="0" cy="1655762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0" y="5786454"/>
            <a:ext cx="2303463" cy="6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800" i="1" dirty="0">
                <a:solidFill>
                  <a:schemeClr val="bg2"/>
                </a:solidFill>
              </a:rPr>
              <a:t>точка</a:t>
            </a:r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2357422" y="5786454"/>
            <a:ext cx="2303462" cy="6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800" i="1" dirty="0" smtClean="0">
                <a:solidFill>
                  <a:schemeClr val="bg2"/>
                </a:solidFill>
              </a:rPr>
              <a:t>линий </a:t>
            </a:r>
            <a:endParaRPr lang="ru-RU" sz="2800" i="1" dirty="0">
              <a:solidFill>
                <a:schemeClr val="bg2"/>
              </a:solidFill>
            </a:endParaRPr>
          </a:p>
        </p:txBody>
      </p:sp>
      <p:sp>
        <p:nvSpPr>
          <p:cNvPr id="39954" name="Rectangle 18"/>
          <p:cNvSpPr>
            <a:spLocks noChangeArrowheads="1"/>
          </p:cNvSpPr>
          <p:nvPr/>
        </p:nvSpPr>
        <p:spPr bwMode="auto">
          <a:xfrm>
            <a:off x="4286248" y="5786454"/>
            <a:ext cx="250033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400" i="1" dirty="0">
                <a:solidFill>
                  <a:schemeClr val="bg2"/>
                </a:solidFill>
              </a:rPr>
              <a:t>треугольник</a:t>
            </a:r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539750" y="4724400"/>
            <a:ext cx="7993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5400" dirty="0">
                <a:solidFill>
                  <a:srgbClr val="000099"/>
                </a:solidFill>
              </a:rPr>
              <a:t>Наименьший элемент</a:t>
            </a:r>
          </a:p>
        </p:txBody>
      </p:sp>
      <p:pic>
        <p:nvPicPr>
          <p:cNvPr id="39956" name="Picture 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2636236"/>
            <a:ext cx="2000264" cy="1530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Line 7"/>
          <p:cNvSpPr>
            <a:spLocks noChangeShapeType="1"/>
          </p:cNvSpPr>
          <p:nvPr/>
        </p:nvSpPr>
        <p:spPr bwMode="auto">
          <a:xfrm>
            <a:off x="4500562" y="1571612"/>
            <a:ext cx="857256" cy="571504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7143768" y="2071678"/>
            <a:ext cx="2293938" cy="6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400" i="1" dirty="0" smtClean="0">
                <a:solidFill>
                  <a:schemeClr val="bg2"/>
                </a:solidFill>
              </a:rPr>
              <a:t>трехмерная</a:t>
            </a:r>
            <a:endParaRPr lang="ru-RU" sz="2400" i="1" dirty="0">
              <a:solidFill>
                <a:schemeClr val="bg2"/>
              </a:solidFill>
            </a:endParaRPr>
          </a:p>
        </p:txBody>
      </p:sp>
      <p:pic>
        <p:nvPicPr>
          <p:cNvPr id="21" name="Picture 22" descr="Трёхмерная графика (3D)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81838" y="2643182"/>
            <a:ext cx="206216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17"/>
          <p:cNvSpPr>
            <a:spLocks noChangeArrowheads="1"/>
          </p:cNvSpPr>
          <p:nvPr/>
        </p:nvSpPr>
        <p:spPr bwMode="auto">
          <a:xfrm>
            <a:off x="6500826" y="5715016"/>
            <a:ext cx="2643174" cy="6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400" i="1" dirty="0" smtClean="0">
                <a:solidFill>
                  <a:schemeClr val="bg2"/>
                </a:solidFill>
              </a:rPr>
              <a:t>пространство</a:t>
            </a:r>
            <a:r>
              <a:rPr lang="ru-RU" sz="3200" i="1" dirty="0" smtClean="0">
                <a:solidFill>
                  <a:schemeClr val="bg2"/>
                </a:solidFill>
              </a:rPr>
              <a:t> </a:t>
            </a:r>
            <a:endParaRPr lang="ru-RU" sz="3200" i="1" dirty="0">
              <a:solidFill>
                <a:schemeClr val="bg2"/>
              </a:solidFill>
            </a:endParaRPr>
          </a:p>
        </p:txBody>
      </p:sp>
      <p:sp>
        <p:nvSpPr>
          <p:cNvPr id="23" name="Line 15"/>
          <p:cNvSpPr>
            <a:spLocks noChangeShapeType="1"/>
          </p:cNvSpPr>
          <p:nvPr/>
        </p:nvSpPr>
        <p:spPr bwMode="auto">
          <a:xfrm>
            <a:off x="8215338" y="4214818"/>
            <a:ext cx="0" cy="1655762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9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39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 advAuto="0"/>
      <p:bldP spid="39940" grpId="0" autoUpdateAnimBg="0"/>
      <p:bldP spid="39941" grpId="0" autoUpdateAnimBg="0"/>
      <p:bldP spid="39942" grpId="0" animBg="1"/>
      <p:bldP spid="39943" grpId="0" animBg="1"/>
      <p:bldP spid="39944" grpId="0" animBg="1"/>
      <p:bldP spid="39949" grpId="0" animBg="1"/>
      <p:bldP spid="39950" grpId="0" animBg="1"/>
      <p:bldP spid="39951" grpId="0" animBg="1"/>
      <p:bldP spid="39952" grpId="0" autoUpdateAnimBg="0"/>
      <p:bldP spid="39953" grpId="0" autoUpdateAnimBg="0"/>
      <p:bldP spid="39954" grpId="0" autoUpdateAnimBg="0"/>
      <p:bldP spid="39948" grpId="0" autoUpdateAnimBg="0"/>
      <p:bldP spid="19" grpId="0" animBg="1"/>
      <p:bldP spid="20" grpId="0" autoUpdateAnimBg="0"/>
      <p:bldP spid="22" grpId="0" autoUpdateAnimBg="0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33375"/>
            <a:ext cx="8229600" cy="1038225"/>
          </a:xfrm>
          <a:noFill/>
        </p:spPr>
        <p:txBody>
          <a:bodyPr/>
          <a:lstStyle/>
          <a:p>
            <a:pPr algn="ctr" eaLnBrk="1" hangingPunct="1"/>
            <a:r>
              <a:rPr lang="ru-RU" smtClean="0">
                <a:solidFill>
                  <a:srgbClr val="000099"/>
                </a:solidFill>
              </a:rPr>
              <a:t>Растровая графика</a:t>
            </a:r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3300" y="1631950"/>
            <a:ext cx="2881313" cy="20669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58372" name="Picture 4" descr="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631950"/>
            <a:ext cx="2624137" cy="206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79388" y="2279650"/>
            <a:ext cx="2776537" cy="715963"/>
            <a:chOff x="113" y="1436"/>
            <a:chExt cx="1588" cy="408"/>
          </a:xfrm>
        </p:grpSpPr>
        <p:sp>
          <p:nvSpPr>
            <p:cNvPr id="14347" name="Rectangle 5"/>
            <p:cNvSpPr>
              <a:spLocks noChangeArrowheads="1"/>
            </p:cNvSpPr>
            <p:nvPr/>
          </p:nvSpPr>
          <p:spPr bwMode="auto">
            <a:xfrm>
              <a:off x="113" y="1436"/>
              <a:ext cx="635" cy="40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8" name="Line 6"/>
            <p:cNvSpPr>
              <a:spLocks noChangeShapeType="1"/>
            </p:cNvSpPr>
            <p:nvPr/>
          </p:nvSpPr>
          <p:spPr bwMode="auto">
            <a:xfrm>
              <a:off x="748" y="1663"/>
              <a:ext cx="953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5837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98788" y="1631950"/>
            <a:ext cx="2941637" cy="20669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203575" y="2206625"/>
            <a:ext cx="3094038" cy="715963"/>
            <a:chOff x="2018" y="1390"/>
            <a:chExt cx="1769" cy="408"/>
          </a:xfrm>
        </p:grpSpPr>
        <p:sp>
          <p:nvSpPr>
            <p:cNvPr id="14345" name="Line 8"/>
            <p:cNvSpPr>
              <a:spLocks noChangeShapeType="1"/>
            </p:cNvSpPr>
            <p:nvPr/>
          </p:nvSpPr>
          <p:spPr bwMode="auto">
            <a:xfrm>
              <a:off x="2653" y="1617"/>
              <a:ext cx="113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6" name="Rectangle 9"/>
            <p:cNvSpPr>
              <a:spLocks noChangeArrowheads="1"/>
            </p:cNvSpPr>
            <p:nvPr/>
          </p:nvSpPr>
          <p:spPr bwMode="auto">
            <a:xfrm>
              <a:off x="2018" y="1390"/>
              <a:ext cx="635" cy="40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8378" name="Text Box 10"/>
          <p:cNvSpPr txBox="1">
            <a:spLocks noChangeArrowheads="1"/>
          </p:cNvSpPr>
          <p:nvPr/>
        </p:nvSpPr>
        <p:spPr bwMode="auto">
          <a:xfrm>
            <a:off x="684213" y="4221163"/>
            <a:ext cx="76200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/>
              <a:t>	Растровые изображения формируются из точек различного цвета (пикселей), которые образуют строки и столбцы (растр). </a:t>
            </a:r>
          </a:p>
          <a:p>
            <a:pPr>
              <a:lnSpc>
                <a:spcPct val="90000"/>
              </a:lnSpc>
            </a:pPr>
            <a:r>
              <a:rPr lang="ru-RU" sz="2400"/>
              <a:t>	Каждый пиксель имеет определенное положение и цвет.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116013" y="404813"/>
            <a:ext cx="7127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>
                <a:solidFill>
                  <a:srgbClr val="5A2B89"/>
                </a:solidFill>
              </a:rPr>
              <a:t>Растровая графика</a:t>
            </a: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2032000" y="1016000"/>
            <a:ext cx="2700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A50BA9"/>
                </a:solidFill>
              </a:rPr>
              <a:t>Преимущества:</a:t>
            </a:r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123825" y="1449388"/>
            <a:ext cx="676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36065E"/>
                </a:solidFill>
              </a:rPr>
              <a:t>Простота воспроизведения и реалистичность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131763" y="1905000"/>
            <a:ext cx="74882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36065E"/>
                </a:solidFill>
              </a:rPr>
              <a:t>Нетрудно создавать – достаточно отсканировать любое понравившееся изображение 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2036763" y="2667000"/>
            <a:ext cx="3203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A50BA9"/>
                </a:solidFill>
              </a:rPr>
              <a:t>Недостатки:</a:t>
            </a:r>
          </a:p>
        </p:txBody>
      </p:sp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207963" y="3200400"/>
            <a:ext cx="5903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36065E"/>
                </a:solidFill>
              </a:rPr>
              <a:t>Большой занимаемый объем</a:t>
            </a:r>
          </a:p>
        </p:txBody>
      </p:sp>
      <p:sp>
        <p:nvSpPr>
          <p:cNvPr id="15368" name="Text Box 9"/>
          <p:cNvSpPr txBox="1">
            <a:spLocks noChangeArrowheads="1"/>
          </p:cNvSpPr>
          <p:nvPr/>
        </p:nvSpPr>
        <p:spPr bwMode="auto">
          <a:xfrm>
            <a:off x="1547813" y="5092700"/>
            <a:ext cx="4537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207963" y="4791075"/>
            <a:ext cx="57610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36065E"/>
                </a:solidFill>
              </a:rPr>
              <a:t>Проблемы с масштабированием, пикселизация</a:t>
            </a:r>
            <a:r>
              <a:rPr lang="ru-RU" b="1">
                <a:solidFill>
                  <a:srgbClr val="36065E"/>
                </a:solidFill>
              </a:rPr>
              <a:t> </a:t>
            </a:r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207963" y="3657600"/>
            <a:ext cx="72374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36065E"/>
                </a:solidFill>
              </a:rPr>
              <a:t>Редактировать, изменять такую картинку не так то просто. Ведь растровая картинка для компьютера существует как некий единый объект</a:t>
            </a:r>
          </a:p>
        </p:txBody>
      </p:sp>
      <p:pic>
        <p:nvPicPr>
          <p:cNvPr id="59404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4349750"/>
            <a:ext cx="2525713" cy="238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75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6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725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8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875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950"/>
                            </p:stCondLst>
                            <p:childTnLst>
                              <p:par>
                                <p:cTn id="27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9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9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autoUpdateAnimBg="0"/>
      <p:bldP spid="59396" grpId="0" autoUpdateAnimBg="0"/>
      <p:bldP spid="59398" grpId="0" autoUpdateAnimBg="0"/>
      <p:bldP spid="59399" grpId="0" autoUpdateAnimBg="0"/>
      <p:bldP spid="59400" grpId="0" autoUpdateAnimBg="0"/>
      <p:bldP spid="59402" grpId="0" autoUpdateAnimBg="0"/>
      <p:bldP spid="59403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title"/>
          </p:nvPr>
        </p:nvSpPr>
        <p:spPr>
          <a:xfrm>
            <a:off x="539750" y="1484312"/>
            <a:ext cx="8229600" cy="2373315"/>
          </a:xfrm>
        </p:spPr>
        <p:txBody>
          <a:bodyPr/>
          <a:lstStyle/>
          <a:p>
            <a:pPr eaLnBrk="1" hangingPunct="1"/>
            <a:r>
              <a:rPr lang="kk-KZ" sz="3200" dirty="0" smtClean="0"/>
              <a:t/>
            </a:r>
            <a:br>
              <a:rPr lang="kk-KZ" sz="3200" dirty="0" smtClean="0"/>
            </a:br>
            <a:r>
              <a:rPr lang="kk-KZ" sz="3200" dirty="0" smtClean="0"/>
              <a:t/>
            </a:r>
            <a:br>
              <a:rPr lang="kk-KZ" sz="3200" dirty="0" smtClean="0"/>
            </a:br>
            <a:r>
              <a:rPr lang="ru-RU" sz="3200" b="1" dirty="0" smtClean="0"/>
              <a:t>Программы для работы с растровыми изображениями  </a:t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4000" b="1" dirty="0" smtClean="0"/>
              <a:t>- </a:t>
            </a:r>
            <a:r>
              <a:rPr lang="en-US" sz="4000" dirty="0" smtClean="0"/>
              <a:t>Paint</a:t>
            </a:r>
            <a:br>
              <a:rPr lang="en-US" sz="4000" dirty="0" smtClean="0"/>
            </a:br>
            <a:r>
              <a:rPr lang="kk-KZ" sz="4000" dirty="0" smtClean="0"/>
              <a:t>- </a:t>
            </a:r>
            <a:r>
              <a:rPr lang="en-US" sz="4000" dirty="0" smtClean="0"/>
              <a:t>Adobe  Photo Shop</a:t>
            </a:r>
            <a:br>
              <a:rPr lang="en-US" sz="4000" dirty="0" smtClean="0"/>
            </a:br>
            <a:r>
              <a:rPr lang="en-US" sz="4000" dirty="0" smtClean="0"/>
              <a:t>- Gimp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1341438"/>
            <a:ext cx="2505075" cy="16954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425" y="1341438"/>
            <a:ext cx="2447925" cy="16938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1341438"/>
            <a:ext cx="2233613" cy="17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404813"/>
            <a:ext cx="8229600" cy="720725"/>
          </a:xfrm>
          <a:noFill/>
        </p:spPr>
        <p:txBody>
          <a:bodyPr/>
          <a:lstStyle/>
          <a:p>
            <a:pPr algn="ctr" eaLnBrk="1" hangingPunct="1"/>
            <a:r>
              <a:rPr lang="ru-RU" sz="4000" smtClean="0">
                <a:solidFill>
                  <a:srgbClr val="000099"/>
                </a:solidFill>
              </a:rPr>
              <a:t>Векторная графика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900113" y="2205038"/>
            <a:ext cx="1727200" cy="288925"/>
            <a:chOff x="567" y="1389"/>
            <a:chExt cx="1088" cy="182"/>
          </a:xfrm>
        </p:grpSpPr>
        <p:sp>
          <p:nvSpPr>
            <p:cNvPr id="16396" name="Rectangle 6"/>
            <p:cNvSpPr>
              <a:spLocks noChangeArrowheads="1"/>
            </p:cNvSpPr>
            <p:nvPr/>
          </p:nvSpPr>
          <p:spPr bwMode="auto">
            <a:xfrm>
              <a:off x="567" y="1389"/>
              <a:ext cx="226" cy="182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97" name="Line 7"/>
            <p:cNvSpPr>
              <a:spLocks noChangeShapeType="1"/>
            </p:cNvSpPr>
            <p:nvPr/>
          </p:nvSpPr>
          <p:spPr bwMode="auto">
            <a:xfrm>
              <a:off x="793" y="1480"/>
              <a:ext cx="86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787900" y="1628775"/>
            <a:ext cx="1152525" cy="360363"/>
            <a:chOff x="3016" y="1026"/>
            <a:chExt cx="726" cy="227"/>
          </a:xfrm>
        </p:grpSpPr>
        <p:sp>
          <p:nvSpPr>
            <p:cNvPr id="16394" name="Line 8"/>
            <p:cNvSpPr>
              <a:spLocks noChangeShapeType="1"/>
            </p:cNvSpPr>
            <p:nvPr/>
          </p:nvSpPr>
          <p:spPr bwMode="auto">
            <a:xfrm>
              <a:off x="3243" y="1117"/>
              <a:ext cx="499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95" name="Rectangle 9"/>
            <p:cNvSpPr>
              <a:spLocks noChangeArrowheads="1"/>
            </p:cNvSpPr>
            <p:nvPr/>
          </p:nvSpPr>
          <p:spPr bwMode="auto">
            <a:xfrm>
              <a:off x="3016" y="1026"/>
              <a:ext cx="227" cy="227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0426" name="Rectangle 10"/>
          <p:cNvSpPr>
            <a:spLocks noChangeArrowheads="1"/>
          </p:cNvSpPr>
          <p:nvPr/>
        </p:nvSpPr>
        <p:spPr bwMode="auto">
          <a:xfrm>
            <a:off x="250825" y="3213100"/>
            <a:ext cx="8785225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400"/>
              <a:t>	Векторные изображения формируются из объектов: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400">
                <a:solidFill>
                  <a:srgbClr val="FF0000"/>
                </a:solidFill>
              </a:rPr>
              <a:t>точка, линия, окружность, прямоугольник</a:t>
            </a:r>
            <a:r>
              <a:rPr lang="ru-RU" sz="2400"/>
              <a:t> и пр., которые хранятся в памяти компьютера в виде </a:t>
            </a:r>
            <a:r>
              <a:rPr lang="ru-RU" sz="2400" u="sng">
                <a:solidFill>
                  <a:srgbClr val="FF0000"/>
                </a:solidFill>
              </a:rPr>
              <a:t>графических</a:t>
            </a:r>
            <a:r>
              <a:rPr lang="ru-RU" sz="2400" u="sng"/>
              <a:t> </a:t>
            </a:r>
            <a:r>
              <a:rPr lang="ru-RU" sz="2400" u="sng">
                <a:solidFill>
                  <a:srgbClr val="FF0000"/>
                </a:solidFill>
              </a:rPr>
              <a:t>примитивов</a:t>
            </a:r>
            <a:r>
              <a:rPr lang="ru-RU" sz="2400"/>
              <a:t> и описывающих их математических формул.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000"/>
              <a:t>Например, графический примитив линия задается координатами начала (Х1,</a:t>
            </a:r>
            <a:r>
              <a:rPr lang="en-US" sz="2000"/>
              <a:t>Y</a:t>
            </a:r>
            <a:r>
              <a:rPr lang="ru-RU" sz="2000"/>
              <a:t>1) и конца (Х2,</a:t>
            </a:r>
            <a:r>
              <a:rPr lang="en-US" sz="2000"/>
              <a:t>Y</a:t>
            </a:r>
            <a:r>
              <a:rPr lang="ru-RU" sz="2000"/>
              <a:t>2), окружность – координатами центра </a:t>
            </a:r>
            <a:r>
              <a:rPr lang="en-US" sz="2000"/>
              <a:t>(X,Y) </a:t>
            </a:r>
            <a:r>
              <a:rPr lang="ru-RU" sz="2000"/>
              <a:t>и радиусом </a:t>
            </a:r>
            <a:r>
              <a:rPr lang="en-US" sz="2000"/>
              <a:t>(R)</a:t>
            </a:r>
            <a:r>
              <a:rPr lang="ru-RU" sz="2000"/>
              <a:t>,  прямоугольник – координатами левого верхнего угла</a:t>
            </a:r>
            <a:r>
              <a:rPr lang="ru-RU" sz="2000">
                <a:latin typeface="Verdana" pitchFamily="34" charset="0"/>
                <a:cs typeface="Times New Roman" pitchFamily="18" charset="0"/>
              </a:rPr>
              <a:t> </a:t>
            </a:r>
            <a:r>
              <a:rPr lang="ru-RU" sz="2000"/>
              <a:t>(Х1,</a:t>
            </a:r>
            <a:r>
              <a:rPr lang="en-US" sz="2000"/>
              <a:t>Y</a:t>
            </a:r>
            <a:r>
              <a:rPr lang="ru-RU" sz="2000"/>
              <a:t>1) и правого нижнего (Х2,</a:t>
            </a:r>
            <a:r>
              <a:rPr lang="en-US" sz="2000"/>
              <a:t>Y</a:t>
            </a:r>
            <a:r>
              <a:rPr lang="ru-RU" sz="2000"/>
              <a:t>2) и так далее.</a:t>
            </a:r>
            <a:r>
              <a:rPr lang="ru-RU" sz="2000">
                <a:latin typeface="Verdana" pitchFamily="34" charset="0"/>
                <a:cs typeface="Times New Roman" pitchFamily="18" charset="0"/>
              </a:rPr>
              <a:t> </a:t>
            </a:r>
            <a:r>
              <a:rPr lang="ru-RU" sz="2000">
                <a:cs typeface="Times New Roman" pitchFamily="18" charset="0"/>
              </a:rPr>
              <a:t> </a:t>
            </a:r>
          </a:p>
        </p:txBody>
      </p:sp>
      <p:sp>
        <p:nvSpPr>
          <p:cNvPr id="16393" name="Rectangle 11"/>
          <p:cNvSpPr>
            <a:spLocks noChangeArrowheads="1"/>
          </p:cNvSpPr>
          <p:nvPr/>
        </p:nvSpPr>
        <p:spPr bwMode="auto">
          <a:xfrm>
            <a:off x="323850" y="4149725"/>
            <a:ext cx="806450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ru-RU" sz="400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1116013" y="404813"/>
            <a:ext cx="7127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>
                <a:solidFill>
                  <a:srgbClr val="5A2B89"/>
                </a:solidFill>
              </a:rPr>
              <a:t>Векторная графика</a:t>
            </a:r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1066800" y="1447800"/>
            <a:ext cx="2700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A50BA9"/>
                </a:solidFill>
              </a:rPr>
              <a:t>Преимущества: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36525" y="2109788"/>
            <a:ext cx="6769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36065E"/>
                </a:solidFill>
              </a:rPr>
              <a:t>Небольшой занимаемый объем</a:t>
            </a:r>
            <a:endParaRPr lang="ru-RU" sz="2000">
              <a:solidFill>
                <a:srgbClr val="36065E"/>
              </a:solidFill>
            </a:endParaRP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136525" y="2973388"/>
            <a:ext cx="7488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36065E"/>
                </a:solidFill>
              </a:rPr>
              <a:t>Легкость редактирования</a:t>
            </a:r>
            <a:endParaRPr lang="ru-RU" sz="2000">
              <a:solidFill>
                <a:srgbClr val="36065E"/>
              </a:solidFill>
            </a:endParaRP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1143000" y="3810000"/>
            <a:ext cx="3203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A50BA9"/>
                </a:solidFill>
              </a:rPr>
              <a:t>Недостатки:</a:t>
            </a:r>
          </a:p>
        </p:txBody>
      </p:sp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1547813" y="5092700"/>
            <a:ext cx="4537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61449" name="Text Box 9"/>
          <p:cNvSpPr txBox="1">
            <a:spLocks noChangeArrowheads="1"/>
          </p:cNvSpPr>
          <p:nvPr/>
        </p:nvSpPr>
        <p:spPr bwMode="auto">
          <a:xfrm>
            <a:off x="180975" y="4508500"/>
            <a:ext cx="669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36065E"/>
                </a:solidFill>
              </a:rPr>
              <a:t>Трудность создания реалистичных изображений</a:t>
            </a:r>
          </a:p>
        </p:txBody>
      </p:sp>
      <p:sp>
        <p:nvSpPr>
          <p:cNvPr id="61450" name="Text Box 10"/>
          <p:cNvSpPr txBox="1">
            <a:spLocks noChangeArrowheads="1"/>
          </p:cNvSpPr>
          <p:nvPr/>
        </p:nvSpPr>
        <p:spPr bwMode="auto">
          <a:xfrm>
            <a:off x="136525" y="2541588"/>
            <a:ext cx="7559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36065E"/>
                </a:solidFill>
              </a:rPr>
              <a:t>Масштабирование без потери качества</a:t>
            </a:r>
          </a:p>
        </p:txBody>
      </p:sp>
      <p:pic>
        <p:nvPicPr>
          <p:cNvPr id="61453" name="Picture 13" descr="4049424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222375"/>
            <a:ext cx="3276600" cy="324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54" name="Text Box 14"/>
          <p:cNvSpPr txBox="1">
            <a:spLocks noChangeArrowheads="1"/>
          </p:cNvSpPr>
          <p:nvPr/>
        </p:nvSpPr>
        <p:spPr bwMode="auto">
          <a:xfrm>
            <a:off x="323850" y="5229225"/>
            <a:ext cx="669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36065E"/>
                </a:solidFill>
              </a:rPr>
              <a:t>Трудоемкость  создания мелких деталей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25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300"/>
                            </p:stCondLst>
                            <p:childTnLst>
                              <p:par>
                                <p:cTn id="17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1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1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3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375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autoUpdateAnimBg="0"/>
      <p:bldP spid="61444" grpId="0" autoUpdateAnimBg="0"/>
      <p:bldP spid="61445" grpId="0" autoUpdateAnimBg="0"/>
      <p:bldP spid="61446" grpId="0" autoUpdateAnimBg="0"/>
      <p:bldP spid="61449" grpId="0" autoUpdateAnimBg="0"/>
      <p:bldP spid="61450" grpId="0" autoUpdateAnimBg="0"/>
      <p:bldP spid="61454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6"/>
          <p:cNvSpPr txBox="1">
            <a:spLocks noChangeArrowheads="1"/>
          </p:cNvSpPr>
          <p:nvPr/>
        </p:nvSpPr>
        <p:spPr bwMode="auto">
          <a:xfrm>
            <a:off x="428596" y="1928802"/>
            <a:ext cx="511175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4400" dirty="0"/>
              <a:t>Corel Draw</a:t>
            </a:r>
          </a:p>
          <a:p>
            <a:pPr>
              <a:buFontTx/>
              <a:buChar char="•"/>
            </a:pPr>
            <a:r>
              <a:rPr lang="ru-RU" sz="4400" dirty="0" err="1"/>
              <a:t>AutoCAD</a:t>
            </a:r>
            <a:endParaRPr lang="en-US" sz="4400" dirty="0"/>
          </a:p>
          <a:p>
            <a:pPr>
              <a:buFontTx/>
              <a:buChar char="•"/>
            </a:pPr>
            <a:r>
              <a:rPr lang="en-US" sz="4400" dirty="0" err="1"/>
              <a:t>Inkscape</a:t>
            </a:r>
            <a:r>
              <a:rPr lang="ru-RU" sz="4400" dirty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sz="3200" dirty="0" smtClean="0"/>
              <a:t/>
            </a:r>
            <a:br>
              <a:rPr lang="kk-KZ" sz="3200" dirty="0" smtClean="0"/>
            </a:br>
            <a:r>
              <a:rPr lang="kk-KZ" sz="3200" dirty="0" smtClean="0"/>
              <a:t/>
            </a:r>
            <a:br>
              <a:rPr lang="kk-KZ" sz="3200" dirty="0" smtClean="0"/>
            </a:br>
            <a:r>
              <a:rPr lang="ru-RU" sz="3200" b="1" dirty="0" smtClean="0"/>
              <a:t>Программы для работы с векторными изображениями: </a:t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endParaRPr lang="ru-RU" sz="32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1187450" y="5995988"/>
            <a:ext cx="2125663" cy="528637"/>
          </a:xfrm>
          <a:prstGeom prst="rect">
            <a:avLst/>
          </a:prstGeom>
          <a:gradFill rotWithShape="1">
            <a:gsLst>
              <a:gs pos="0">
                <a:srgbClr val="8FF596"/>
              </a:gs>
              <a:gs pos="100000">
                <a:srgbClr val="CBE5C9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33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55368E"/>
                </a:solidFill>
              </a:rPr>
              <a:t>Растровое</a:t>
            </a:r>
          </a:p>
        </p:txBody>
      </p:sp>
      <p:pic>
        <p:nvPicPr>
          <p:cNvPr id="62468" name="Picture 4" descr="art_1_11_0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28775"/>
            <a:ext cx="4343400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9" name="Picture 5" descr="vectorlea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2763" y="1704975"/>
            <a:ext cx="2808287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5334000" y="5995988"/>
            <a:ext cx="2125663" cy="528637"/>
          </a:xfrm>
          <a:prstGeom prst="rect">
            <a:avLst/>
          </a:prstGeom>
          <a:gradFill rotWithShape="1">
            <a:gsLst>
              <a:gs pos="0">
                <a:srgbClr val="8FF596"/>
              </a:gs>
              <a:gs pos="100000">
                <a:srgbClr val="CBE5C9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33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55368E"/>
                </a:solidFill>
              </a:rPr>
              <a:t>Векторное</a:t>
            </a:r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755650" y="620713"/>
            <a:ext cx="79930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solidFill>
                  <a:srgbClr val="000099"/>
                </a:solidFill>
                <a:latin typeface="Times New Roman" pitchFamily="18" charset="0"/>
              </a:rPr>
              <a:t>Определите способ представления изображения: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animBg="1" autoUpdateAnimBg="0"/>
      <p:bldP spid="62470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2"/>
          <p:cNvSpPr txBox="1">
            <a:spLocks noChangeArrowheads="1"/>
          </p:cNvSpPr>
          <p:nvPr/>
        </p:nvSpPr>
        <p:spPr bwMode="auto">
          <a:xfrm>
            <a:off x="1219200" y="533400"/>
            <a:ext cx="71278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>
                <a:solidFill>
                  <a:srgbClr val="000099"/>
                </a:solidFill>
              </a:rPr>
              <a:t>Трехмерная графика</a:t>
            </a: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498475" y="1484313"/>
            <a:ext cx="3352800" cy="47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solidFill>
                  <a:srgbClr val="36065E"/>
                </a:solidFill>
              </a:rPr>
              <a:t>Построение объемных моделей в пространстве. Как правило, в ней сочетаются</a:t>
            </a:r>
            <a:r>
              <a:rPr lang="ru-RU" sz="2800">
                <a:solidFill>
                  <a:srgbClr val="36065E"/>
                </a:solidFill>
                <a:cs typeface="Times New Roman" pitchFamily="18" charset="0"/>
              </a:rPr>
              <a:t> </a:t>
            </a:r>
            <a:r>
              <a:rPr lang="ru-RU" sz="2800">
                <a:solidFill>
                  <a:srgbClr val="36065E"/>
                </a:solidFill>
              </a:rPr>
              <a:t>растровый и</a:t>
            </a:r>
            <a:r>
              <a:rPr lang="ru-RU" sz="2800">
                <a:solidFill>
                  <a:srgbClr val="36065E"/>
                </a:solidFill>
                <a:cs typeface="Times New Roman" pitchFamily="18" charset="0"/>
              </a:rPr>
              <a:t> </a:t>
            </a:r>
            <a:r>
              <a:rPr lang="ru-RU" sz="2800">
                <a:solidFill>
                  <a:srgbClr val="36065E"/>
                </a:solidFill>
              </a:rPr>
              <a:t>векторный способы формирования изображений.</a:t>
            </a:r>
            <a:endParaRPr lang="ru-RU" sz="2800">
              <a:solidFill>
                <a:srgbClr val="36065E"/>
              </a:solidFill>
              <a:cs typeface="Times New Roman" pitchFamily="18" charset="0"/>
            </a:endParaRPr>
          </a:p>
        </p:txBody>
      </p:sp>
      <p:graphicFrame>
        <p:nvGraphicFramePr>
          <p:cNvPr id="63493" name="Object 5"/>
          <p:cNvGraphicFramePr>
            <a:graphicFrameLocks noChangeAspect="1"/>
          </p:cNvGraphicFramePr>
          <p:nvPr/>
        </p:nvGraphicFramePr>
        <p:xfrm>
          <a:off x="4932363" y="1395413"/>
          <a:ext cx="3455987" cy="2801937"/>
        </p:xfrm>
        <a:graphic>
          <a:graphicData uri="http://schemas.openxmlformats.org/presentationml/2006/ole">
            <p:oleObj spid="_x0000_s25602" name="Точечный рисунок" r:id="rId3" imgW="2866667" imgH="2324424" progId="PBrush">
              <p:embed/>
            </p:oleObj>
          </a:graphicData>
        </a:graphic>
      </p:graphicFrame>
      <p:graphicFrame>
        <p:nvGraphicFramePr>
          <p:cNvPr id="63492" name="Object 4"/>
          <p:cNvGraphicFramePr>
            <a:graphicFrameLocks noChangeAspect="1"/>
          </p:cNvGraphicFramePr>
          <p:nvPr/>
        </p:nvGraphicFramePr>
        <p:xfrm>
          <a:off x="4787900" y="4064000"/>
          <a:ext cx="3671888" cy="2576513"/>
        </p:xfrm>
        <a:graphic>
          <a:graphicData uri="http://schemas.openxmlformats.org/presentationml/2006/ole">
            <p:oleObj spid="_x0000_s25603" name="Точечный рисунок" r:id="rId4" imgW="4590476" imgH="3219899" progId="PBrush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214290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b="1" dirty="0" smtClean="0"/>
              <a:t>3</a:t>
            </a:r>
            <a:r>
              <a:rPr lang="en-US" b="1" dirty="0" smtClean="0"/>
              <a:t>D</a:t>
            </a:r>
            <a:r>
              <a:rPr lang="ru-RU" b="1" dirty="0" smtClean="0"/>
              <a:t> графика</a:t>
            </a:r>
          </a:p>
        </p:txBody>
      </p:sp>
      <p:pic>
        <p:nvPicPr>
          <p:cNvPr id="25603" name="Picture 4" descr="Фрактальная 30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96975"/>
            <a:ext cx="4427538" cy="3268663"/>
          </a:xfrm>
          <a:noFill/>
        </p:spPr>
      </p:pic>
      <p:pic>
        <p:nvPicPr>
          <p:cNvPr id="25604" name="Picture 5" descr="Фрактальная 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1196975"/>
            <a:ext cx="43211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6" descr="Трёхмерная графика (3D)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9975" y="4159250"/>
            <a:ext cx="3816350" cy="269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404813"/>
            <a:ext cx="8229600" cy="1757362"/>
          </a:xfrm>
        </p:spPr>
        <p:txBody>
          <a:bodyPr/>
          <a:lstStyle/>
          <a:p>
            <a:r>
              <a:rPr lang="ru-RU"/>
              <a:t>Аналогами трехмерной графики является графические объекты и графика в компьютерных играх</a:t>
            </a:r>
          </a:p>
        </p:txBody>
      </p:sp>
      <p:pic>
        <p:nvPicPr>
          <p:cNvPr id="47107" name="Picture 3" descr="codex_of_war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636838"/>
            <a:ext cx="4032250" cy="3027362"/>
          </a:xfrm>
          <a:prstGeom prst="rect">
            <a:avLst/>
          </a:prstGeom>
          <a:noFill/>
        </p:spPr>
      </p:pic>
      <p:pic>
        <p:nvPicPr>
          <p:cNvPr id="47108" name="Picture 4" descr="lv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636838"/>
            <a:ext cx="4032250" cy="3027362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23850" y="333375"/>
            <a:ext cx="7891488" cy="5310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Tx/>
              <a:buNone/>
              <a:tabLst/>
              <a:defRPr/>
            </a:pPr>
            <a:r>
              <a:rPr kumimoji="0" lang="ru-RU" sz="32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Программы для работы с трехмерной графикой:</a:t>
            </a: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Tx/>
              <a:buNone/>
              <a:tabLst/>
              <a:defRPr/>
            </a:pPr>
            <a:endParaRPr kumimoji="0" lang="en-US" sz="3200" b="1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3D Studio MAX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AutoCAD</a:t>
            </a:r>
            <a:endParaRPr kumimoji="0" lang="ru-RU" sz="3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kumimoji="0" lang="ru-RU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Компас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14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971550" y="0"/>
            <a:ext cx="6877050" cy="6858000"/>
          </a:xfrm>
          <a:prstGeom prst="rect">
            <a:avLst/>
          </a:prstGeom>
          <a:noFill/>
        </p:spPr>
      </p:pic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ru-RU" sz="4000" b="1"/>
              <a:t>Фрактальная графика</a:t>
            </a:r>
            <a:br>
              <a:rPr lang="ru-RU" sz="4000" b="1"/>
            </a:br>
            <a:endParaRPr lang="ru-RU" sz="4000" b="1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8642350" cy="201930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6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Фрактал</a:t>
            </a:r>
            <a:r>
              <a:rPr lang="ru-RU" sz="2600" b="1" dirty="0"/>
              <a:t> – графическое изображение, которое состоит из подобных между собой элементов.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600" b="1" dirty="0"/>
          </a:p>
          <a:p>
            <a:pPr>
              <a:lnSpc>
                <a:spcPct val="80000"/>
              </a:lnSpc>
            </a:pPr>
            <a:r>
              <a:rPr lang="ru-RU" sz="2600" b="1" dirty="0"/>
              <a:t>Фрактальная графика основана на математических вычислениях. </a:t>
            </a:r>
            <a:endParaRPr lang="ru-RU" sz="2600" b="1" dirty="0" smtClean="0"/>
          </a:p>
          <a:p>
            <a:pPr>
              <a:lnSpc>
                <a:spcPct val="80000"/>
              </a:lnSpc>
            </a:pPr>
            <a:endParaRPr lang="ru-RU" sz="2600" b="1" dirty="0" smtClean="0"/>
          </a:p>
          <a:p>
            <a:pPr>
              <a:lnSpc>
                <a:spcPct val="80000"/>
              </a:lnSpc>
              <a:buNone/>
            </a:pPr>
            <a:r>
              <a:rPr lang="ru-RU" sz="2600" b="1" dirty="0" smtClean="0"/>
              <a:t>Используется при создании фонов для рабочего стола.  </a:t>
            </a:r>
            <a:endParaRPr lang="ru-RU" sz="2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autoUpdateAnimBg="0"/>
      <p:bldP spid="49156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476250"/>
            <a:ext cx="8229600" cy="1252538"/>
          </a:xfrm>
        </p:spPr>
        <p:txBody>
          <a:bodyPr/>
          <a:lstStyle/>
          <a:p>
            <a:r>
              <a:rPr lang="ru-RU"/>
              <a:t>Абстрактные композиции можно сравнить со снежинкой, с кристаллом.</a:t>
            </a:r>
          </a:p>
        </p:txBody>
      </p:sp>
      <p:pic>
        <p:nvPicPr>
          <p:cNvPr id="50179" name="Picture 3" descr="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3171825" cy="2447925"/>
          </a:xfrm>
          <a:prstGeom prst="rect">
            <a:avLst/>
          </a:prstGeom>
          <a:noFill/>
        </p:spPr>
      </p:pic>
      <p:pic>
        <p:nvPicPr>
          <p:cNvPr id="50182" name="Picture 6" descr="Снежин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071942"/>
            <a:ext cx="3500462" cy="261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f_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1500174"/>
            <a:ext cx="2928926" cy="2431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8436" name="Picture 4" descr="fatu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2" name="Picture 4" descr="swir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214422"/>
            <a:ext cx="8229600" cy="1371600"/>
          </a:xfrm>
        </p:spPr>
        <p:txBody>
          <a:bodyPr/>
          <a:lstStyle/>
          <a:p>
            <a:pPr algn="ctr"/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</a:rPr>
              <a:t>Самостоятельная работа </a:t>
            </a:r>
            <a:endParaRPr lang="ru-RU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85786" y="57148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Заполни</a:t>
            </a:r>
            <a:r>
              <a:rPr kumimoji="0" lang="ru-RU" sz="35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5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таблицу </a:t>
            </a:r>
            <a:endParaRPr kumimoji="0" lang="ru-RU" sz="35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Group 94"/>
          <p:cNvGraphicFramePr>
            <a:graphicFrameLocks noGrp="1"/>
          </p:cNvGraphicFramePr>
          <p:nvPr>
            <p:ph idx="1"/>
          </p:nvPr>
        </p:nvGraphicFramePr>
        <p:xfrm>
          <a:off x="428596" y="1357298"/>
          <a:ext cx="8286808" cy="4175488"/>
        </p:xfrm>
        <a:graphic>
          <a:graphicData uri="http://schemas.openxmlformats.org/drawingml/2006/table">
            <a:tbl>
              <a:tblPr/>
              <a:tblGrid>
                <a:gridCol w="3156879"/>
                <a:gridCol w="2619224"/>
                <a:gridCol w="2510705"/>
              </a:tblGrid>
              <a:tr h="1001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Растровое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изображение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Векторное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изображение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8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Основной элемент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Область применения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1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Достоинства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39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Недостатки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971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Программы для работы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229600" cy="13716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Выполни тест 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bo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1889125"/>
            <a:ext cx="6011862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Rectangle 4"/>
          <p:cNvSpPr>
            <a:spLocks noChangeArrowheads="1"/>
          </p:cNvSpPr>
          <p:nvPr/>
        </p:nvSpPr>
        <p:spPr bwMode="auto">
          <a:xfrm>
            <a:off x="142844" y="2714620"/>
            <a:ext cx="3851275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Растровое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Векторное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Трехмерное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Фрактальное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endParaRPr lang="ru-RU" sz="3500" b="1" dirty="0"/>
          </a:p>
        </p:txBody>
      </p:sp>
      <p:sp>
        <p:nvSpPr>
          <p:cNvPr id="28676" name="Заголовок 4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828792"/>
          </a:xfrm>
        </p:spPr>
        <p:txBody>
          <a:bodyPr/>
          <a:lstStyle/>
          <a:p>
            <a:r>
              <a:rPr lang="ru-RU" sz="3600" b="1" dirty="0" smtClean="0"/>
              <a:t>1. К какому виду графики относиться данное изображение?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Трехмерная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375" y="1628775"/>
            <a:ext cx="5371854" cy="415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2. К какому виду графики относиться данное изображение?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2214554"/>
            <a:ext cx="3851275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Растровое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Векторное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Трехмерное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Фрактальное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endParaRPr lang="ru-RU" sz="35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3. К какому виду графики относиться данное изображение?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42844" y="2714620"/>
            <a:ext cx="3851275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Растровое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Векторное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Трехмерное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Фрактальное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endParaRPr lang="ru-RU" sz="3500" b="1" dirty="0"/>
          </a:p>
        </p:txBody>
      </p:sp>
      <p:pic>
        <p:nvPicPr>
          <p:cNvPr id="8" name="Picture 7" descr="imag_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2062702"/>
            <a:ext cx="4535489" cy="45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Векторная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98788" y="1628775"/>
            <a:ext cx="6145212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4. К какому виду графики относиться данное изображение?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42844" y="2285992"/>
            <a:ext cx="3851275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Растровое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Векторное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Трехмерное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Фрактальное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endParaRPr lang="ru-RU" sz="35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2 ру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133600"/>
            <a:ext cx="3981450" cy="312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5. К какому виду графики относиться данное изображение?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14282" y="2214554"/>
            <a:ext cx="3851275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Растровое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Векторное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Трехмерное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Фрактальное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endParaRPr lang="ru-RU" sz="35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143000"/>
          </a:xfrm>
        </p:spPr>
        <p:txBody>
          <a:bodyPr/>
          <a:lstStyle/>
          <a:p>
            <a:r>
              <a:rPr lang="kk-KZ" sz="4000" b="1" dirty="0" smtClean="0"/>
              <a:t>6. Состоит из набора точек </a:t>
            </a:r>
            <a:endParaRPr lang="ru-RU" sz="4000" b="1" dirty="0" smtClean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28596" y="2214554"/>
            <a:ext cx="3851275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Растровое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Векторное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Трехмерное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Фрактальное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endParaRPr lang="ru-RU" sz="35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395288" y="692150"/>
            <a:ext cx="8229600" cy="1143000"/>
          </a:xfrm>
        </p:spPr>
        <p:txBody>
          <a:bodyPr/>
          <a:lstStyle/>
          <a:p>
            <a:r>
              <a:rPr lang="kk-KZ" b="1" dirty="0" smtClean="0"/>
              <a:t>7. Основан на программирование </a:t>
            </a:r>
            <a:endParaRPr lang="ru-RU" b="1" dirty="0" smtClean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785786" y="2500306"/>
            <a:ext cx="3851275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Растровое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Векторное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Трехмерное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Фрактальное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endParaRPr lang="ru-RU" sz="35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/>
          <a:lstStyle/>
          <a:p>
            <a:r>
              <a:rPr lang="kk-KZ" sz="4000" b="1" dirty="0" smtClean="0"/>
              <a:t>8. Состоит из геомертических объектов </a:t>
            </a:r>
            <a:endParaRPr lang="ru-RU" sz="4000" b="1" dirty="0" smtClean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28596" y="2428868"/>
            <a:ext cx="3851275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Растровое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Векторное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Трехмерное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Фрактальное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endParaRPr lang="ru-RU" sz="35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1143000"/>
          </a:xfrm>
        </p:spPr>
        <p:txBody>
          <a:bodyPr/>
          <a:lstStyle/>
          <a:p>
            <a:r>
              <a:rPr lang="kk-KZ" b="1" dirty="0" smtClean="0"/>
              <a:t>9. При масштобировании теряет качество </a:t>
            </a:r>
            <a:endParaRPr lang="ru-RU" b="1" dirty="0" smtClean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857224" y="2428868"/>
            <a:ext cx="3851275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Растровое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Векторное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Трехмерное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Фрактальное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endParaRPr lang="ru-RU" sz="35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1143000"/>
          </a:xfrm>
        </p:spPr>
        <p:txBody>
          <a:bodyPr/>
          <a:lstStyle/>
          <a:p>
            <a:r>
              <a:rPr lang="ru-RU" dirty="0" smtClean="0"/>
              <a:t>10.Используется при создании реалистичной модели объекта</a:t>
            </a: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857224" y="2428868"/>
            <a:ext cx="3851275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Растровое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Векторное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Трехмерное 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r>
              <a:rPr lang="ru-RU" sz="3500" b="1" dirty="0" smtClean="0">
                <a:solidFill>
                  <a:srgbClr val="C00000"/>
                </a:solidFill>
              </a:rPr>
              <a:t>Фрактальное</a:t>
            </a:r>
            <a:endParaRPr lang="ru-RU" sz="3500" b="1" dirty="0">
              <a:solidFill>
                <a:srgbClr val="C00000"/>
              </a:solidFill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Tx/>
              <a:buAutoNum type="alphaUcPeriod"/>
            </a:pPr>
            <a:endParaRPr lang="ru-RU" sz="35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50" name="Text Box 4"/>
          <p:cNvSpPr txBox="1">
            <a:spLocks noChangeArrowheads="1"/>
          </p:cNvSpPr>
          <p:nvPr/>
        </p:nvSpPr>
        <p:spPr bwMode="auto">
          <a:xfrm>
            <a:off x="857224" y="1214422"/>
            <a:ext cx="7358114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/>
              <a:t>Критерий оценивания:</a:t>
            </a:r>
            <a:endParaRPr lang="ru-RU" sz="3200" b="1" dirty="0"/>
          </a:p>
          <a:p>
            <a:r>
              <a:rPr lang="ru-RU" sz="3200" b="1" dirty="0"/>
              <a:t>0-1 </a:t>
            </a:r>
            <a:r>
              <a:rPr lang="ru-RU" sz="3200" b="1" dirty="0" smtClean="0"/>
              <a:t>ошибка </a:t>
            </a:r>
            <a:r>
              <a:rPr lang="ru-RU" sz="3200" b="1" dirty="0"/>
              <a:t>– «5»</a:t>
            </a:r>
          </a:p>
          <a:p>
            <a:r>
              <a:rPr lang="ru-RU" sz="3200" b="1" dirty="0"/>
              <a:t>2-3 </a:t>
            </a:r>
            <a:r>
              <a:rPr lang="ru-RU" sz="3200" b="1" dirty="0" smtClean="0"/>
              <a:t>ошибка </a:t>
            </a:r>
            <a:r>
              <a:rPr lang="ru-RU" sz="3200" b="1" dirty="0"/>
              <a:t>– «4»</a:t>
            </a:r>
          </a:p>
          <a:p>
            <a:r>
              <a:rPr lang="ru-RU" sz="3200" b="1" dirty="0"/>
              <a:t>4-5 </a:t>
            </a:r>
            <a:r>
              <a:rPr lang="ru-RU" sz="3200" b="1" dirty="0" smtClean="0"/>
              <a:t>ошибка – </a:t>
            </a:r>
            <a:r>
              <a:rPr lang="ru-RU" sz="3200" b="1" dirty="0"/>
              <a:t>«3»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914400"/>
            <a:ext cx="5627688" cy="1387475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000099"/>
                </a:solidFill>
              </a:rPr>
              <a:t>Домашнее задание:</a:t>
            </a: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533400" y="2667000"/>
            <a:ext cx="79248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dirty="0">
                <a:cs typeface="Arial" charset="0"/>
              </a:rPr>
              <a:t>§</a:t>
            </a:r>
            <a:r>
              <a:rPr lang="ru-RU" sz="2800" dirty="0"/>
              <a:t> </a:t>
            </a:r>
            <a:r>
              <a:rPr lang="ru-RU" sz="2800" dirty="0" smtClean="0"/>
              <a:t>19, </a:t>
            </a:r>
            <a:r>
              <a:rPr lang="ru-RU" sz="2800" dirty="0"/>
              <a:t>выучить определения,</a:t>
            </a:r>
          </a:p>
          <a:p>
            <a:pPr algn="ctr">
              <a:spcBef>
                <a:spcPct val="50000"/>
              </a:spcBef>
            </a:pPr>
            <a:r>
              <a:rPr lang="ru-RU" sz="2800" dirty="0" smtClean="0"/>
              <a:t>тест на стр. 103</a:t>
            </a:r>
            <a:endParaRPr lang="ru-RU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1418</TotalTime>
  <Words>537</Words>
  <Application>Microsoft Office PowerPoint</Application>
  <PresentationFormat>Экран (4:3)</PresentationFormat>
  <Paragraphs>143</Paragraphs>
  <Slides>40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40</vt:i4>
      </vt:variant>
    </vt:vector>
  </HeadingPairs>
  <TitlesOfParts>
    <vt:vector size="44" baseType="lpstr">
      <vt:lpstr>Пиксел</vt:lpstr>
      <vt:lpstr>Диаграмма</vt:lpstr>
      <vt:lpstr>Точечный рисунок</vt:lpstr>
      <vt:lpstr>CorelDRAW</vt:lpstr>
      <vt:lpstr>Компьютерная графика. Виды графики. </vt:lpstr>
      <vt:lpstr>     Компьютерная графика –область информатики,  занимающаяся методами, средствами создания и обработки изображений с помощью программно-аппаратных  средств .</vt:lpstr>
      <vt:lpstr>Области применения:</vt:lpstr>
      <vt:lpstr>2.Деловая графика</vt:lpstr>
      <vt:lpstr>3.Конструкторская графика</vt:lpstr>
      <vt:lpstr>4.Иллюстративная графика</vt:lpstr>
      <vt:lpstr>5.Художественная и рекламная графика</vt:lpstr>
      <vt:lpstr>6.Компьютерная анимация</vt:lpstr>
      <vt:lpstr>7.Мультимедиа</vt:lpstr>
      <vt:lpstr>Виды изображений</vt:lpstr>
      <vt:lpstr>Растровая графика</vt:lpstr>
      <vt:lpstr>Слайд 12</vt:lpstr>
      <vt:lpstr>  Программы для работы с растровыми изображениями    - Paint - Adobe  Photo Shop - Gimp  </vt:lpstr>
      <vt:lpstr>Векторная графика</vt:lpstr>
      <vt:lpstr>Слайд 15</vt:lpstr>
      <vt:lpstr>  Программы для работы с векторными изображениями:   </vt:lpstr>
      <vt:lpstr>Слайд 17</vt:lpstr>
      <vt:lpstr>Слайд 18</vt:lpstr>
      <vt:lpstr>3D графика</vt:lpstr>
      <vt:lpstr>Слайд 20</vt:lpstr>
      <vt:lpstr>Слайд 21</vt:lpstr>
      <vt:lpstr>Фрактальная графика </vt:lpstr>
      <vt:lpstr>Слайд 23</vt:lpstr>
      <vt:lpstr>Слайд 24</vt:lpstr>
      <vt:lpstr>Слайд 25</vt:lpstr>
      <vt:lpstr>Самостоятельная работа </vt:lpstr>
      <vt:lpstr>Слайд 27</vt:lpstr>
      <vt:lpstr>Выполни тест </vt:lpstr>
      <vt:lpstr>1. К какому виду графики относиться данное изображение?</vt:lpstr>
      <vt:lpstr>2. К какому виду графики относиться данное изображение?</vt:lpstr>
      <vt:lpstr>3. К какому виду графики относиться данное изображение?</vt:lpstr>
      <vt:lpstr>4. К какому виду графики относиться данное изображение?</vt:lpstr>
      <vt:lpstr>5. К какому виду графики относиться данное изображение?</vt:lpstr>
      <vt:lpstr>6. Состоит из набора точек </vt:lpstr>
      <vt:lpstr>7. Основан на программирование </vt:lpstr>
      <vt:lpstr>8. Состоит из геомертических объектов </vt:lpstr>
      <vt:lpstr>9. При масштобировании теряет качество </vt:lpstr>
      <vt:lpstr>10.Используется при создании реалистичной модели объекта</vt:lpstr>
      <vt:lpstr>Слайд 39</vt:lpstr>
      <vt:lpstr>Домашнее задание: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Компьютерная графика</dc:title>
  <dc:creator>Ярослав</dc:creator>
  <cp:lastModifiedBy>Админ</cp:lastModifiedBy>
  <cp:revision>40</cp:revision>
  <dcterms:created xsi:type="dcterms:W3CDTF">2006-11-13T13:24:12Z</dcterms:created>
  <dcterms:modified xsi:type="dcterms:W3CDTF">2017-01-23T11:03:26Z</dcterms:modified>
</cp:coreProperties>
</file>