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8" r:id="rId3"/>
    <p:sldId id="279" r:id="rId4"/>
    <p:sldId id="257" r:id="rId5"/>
    <p:sldId id="258" r:id="rId6"/>
    <p:sldId id="277" r:id="rId7"/>
    <p:sldId id="276"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0"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A39041-DA7A-4F28-AA87-715282130390}" type="datetimeFigureOut">
              <a:rPr lang="ru-RU" smtClean="0"/>
              <a:pPr/>
              <a:t>06.02.2017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C53FEE-79D3-4E9B-8177-FE639983105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1C53FEE-79D3-4E9B-8177-FE639983105D}" type="slidenum">
              <a:rPr lang="ru-RU" smtClean="0"/>
              <a:pPr/>
              <a:t>14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1687970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357817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2046501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2871941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4187892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2295281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3359825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354794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2835046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3768415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1595B72-E297-42F8-A651-5DE105193DD6}" type="datetimeFigureOut">
              <a:rPr lang="ru-RU" smtClean="0"/>
              <a:pPr/>
              <a:t>06.02.2017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140921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95B72-E297-42F8-A651-5DE105193DD6}" type="datetimeFigureOut">
              <a:rPr lang="ru-RU" smtClean="0"/>
              <a:pPr/>
              <a:t>06.02.2017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E678A5-1DC9-4026-9C8C-DC89C38336C9}" type="slidenum">
              <a:rPr lang="ru-RU" smtClean="0"/>
              <a:pPr/>
              <a:t>‹#›</a:t>
            </a:fld>
            <a:endParaRPr lang="ru-RU"/>
          </a:p>
        </p:txBody>
      </p:sp>
    </p:spTree>
    <p:extLst>
      <p:ext uri="{BB962C8B-B14F-4D97-AF65-F5344CB8AC3E}">
        <p14:creationId xmlns="" xmlns:p14="http://schemas.microsoft.com/office/powerpoint/2010/main" val="224264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980729"/>
            <a:ext cx="7774632" cy="2619722"/>
          </a:xfrm>
        </p:spPr>
        <p:txBody>
          <a:bodyPr>
            <a:noAutofit/>
          </a:bodyPr>
          <a:lstStyle/>
          <a:p>
            <a:r>
              <a:rPr lang="ru-RU" sz="4800" b="1" dirty="0" smtClean="0">
                <a:solidFill>
                  <a:srgbClr val="002060"/>
                </a:solidFill>
              </a:rPr>
              <a:t>Изготовление изделий из соленого теста</a:t>
            </a:r>
            <a:endParaRPr lang="ru-RU" sz="4800" b="1" dirty="0">
              <a:solidFill>
                <a:srgbClr val="002060"/>
              </a:solidFill>
            </a:endParaRPr>
          </a:p>
        </p:txBody>
      </p:sp>
      <p:sp>
        <p:nvSpPr>
          <p:cNvPr id="3" name="Подзаголовок 2"/>
          <p:cNvSpPr>
            <a:spLocks noGrp="1"/>
          </p:cNvSpPr>
          <p:nvPr>
            <p:ph type="subTitle" idx="1"/>
          </p:nvPr>
        </p:nvSpPr>
        <p:spPr/>
        <p:txBody>
          <a:bodyPr>
            <a:normAutofit fontScale="92500"/>
          </a:bodyPr>
          <a:lstStyle/>
          <a:p>
            <a:r>
              <a:rPr lang="ru-RU" dirty="0" smtClean="0">
                <a:solidFill>
                  <a:srgbClr val="002060"/>
                </a:solidFill>
              </a:rPr>
              <a:t>Татаринова </a:t>
            </a:r>
            <a:r>
              <a:rPr lang="ru-RU" dirty="0" smtClean="0">
                <a:solidFill>
                  <a:srgbClr val="002060"/>
                </a:solidFill>
              </a:rPr>
              <a:t>Татьяна </a:t>
            </a:r>
            <a:r>
              <a:rPr lang="ru-RU" dirty="0" smtClean="0">
                <a:solidFill>
                  <a:srgbClr val="002060"/>
                </a:solidFill>
              </a:rPr>
              <a:t>Алексеевна</a:t>
            </a:r>
          </a:p>
          <a:p>
            <a:r>
              <a:rPr lang="ru-RU" dirty="0" smtClean="0">
                <a:solidFill>
                  <a:srgbClr val="002060"/>
                </a:solidFill>
              </a:rPr>
              <a:t>МБ ДОУ «Детский сад №65</a:t>
            </a:r>
          </a:p>
          <a:p>
            <a:r>
              <a:rPr lang="ru-RU" dirty="0" smtClean="0">
                <a:solidFill>
                  <a:srgbClr val="002060"/>
                </a:solidFill>
              </a:rPr>
              <a:t>Алапаевск Свердловской области</a:t>
            </a:r>
            <a:endParaRPr lang="ru-RU" dirty="0">
              <a:solidFill>
                <a:srgbClr val="002060"/>
              </a:solidFill>
            </a:endParaRPr>
          </a:p>
        </p:txBody>
      </p:sp>
    </p:spTree>
    <p:extLst>
      <p:ext uri="{BB962C8B-B14F-4D97-AF65-F5344CB8AC3E}">
        <p14:creationId xmlns="" xmlns:p14="http://schemas.microsoft.com/office/powerpoint/2010/main" val="623318711"/>
      </p:ext>
    </p:extLst>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70C0"/>
                </a:solidFill>
                <a:latin typeface="Comic Sans MS" pitchFamily="66" charset="0"/>
              </a:rPr>
              <a:t>Из истории о </a:t>
            </a:r>
            <a:r>
              <a:rPr lang="ru-RU" b="1" dirty="0" err="1" smtClean="0">
                <a:solidFill>
                  <a:srgbClr val="0070C0"/>
                </a:solidFill>
                <a:latin typeface="Comic Sans MS" pitchFamily="66" charset="0"/>
              </a:rPr>
              <a:t>тестопластике</a:t>
            </a:r>
            <a:endParaRPr lang="ru-RU" b="1" dirty="0">
              <a:solidFill>
                <a:srgbClr val="0070C0"/>
              </a:solidFill>
            </a:endParaRPr>
          </a:p>
        </p:txBody>
      </p:sp>
      <p:sp>
        <p:nvSpPr>
          <p:cNvPr id="3" name="Содержимое 2"/>
          <p:cNvSpPr>
            <a:spLocks noGrp="1"/>
          </p:cNvSpPr>
          <p:nvPr>
            <p:ph idx="1"/>
          </p:nvPr>
        </p:nvSpPr>
        <p:spPr>
          <a:xfrm>
            <a:off x="467544" y="1700808"/>
            <a:ext cx="8229600" cy="4525963"/>
          </a:xfrm>
        </p:spPr>
        <p:txBody>
          <a:bodyPr/>
          <a:lstStyle/>
          <a:p>
            <a:r>
              <a:rPr lang="ru-RU" sz="2800" dirty="0" smtClean="0"/>
              <a:t>В Германии было принято изготавливать пасхальные и рождественские сувениры из соленого теста. Различные медальоны, венки, кольца и подковы вывешивались в проеме</a:t>
            </a:r>
          </a:p>
          <a:p>
            <a:pPr>
              <a:buNone/>
            </a:pPr>
            <a:r>
              <a:rPr lang="ru-RU" sz="2800" dirty="0" smtClean="0"/>
              <a:t>    окон и крепились к дверям.</a:t>
            </a:r>
          </a:p>
          <a:p>
            <a:pPr>
              <a:buNone/>
            </a:pPr>
            <a:endParaRPr lang="ru-RU" dirty="0" smtClean="0"/>
          </a:p>
          <a:p>
            <a:pPr>
              <a:buNone/>
            </a:pPr>
            <a:endParaRPr lang="ru-RU" dirty="0"/>
          </a:p>
        </p:txBody>
      </p:sp>
      <p:pic>
        <p:nvPicPr>
          <p:cNvPr id="4" name="Рисунок 3"/>
          <p:cNvPicPr/>
          <p:nvPr/>
        </p:nvPicPr>
        <p:blipFill>
          <a:blip r:embed="rId2" cstate="email"/>
          <a:srcRect/>
          <a:stretch>
            <a:fillRect/>
          </a:stretch>
        </p:blipFill>
        <p:spPr bwMode="auto">
          <a:xfrm>
            <a:off x="755576" y="4509120"/>
            <a:ext cx="2376264" cy="1840607"/>
          </a:xfrm>
          <a:prstGeom prst="rect">
            <a:avLst/>
          </a:prstGeom>
          <a:noFill/>
          <a:ln w="38100">
            <a:solidFill>
              <a:srgbClr val="002060"/>
            </a:solidFill>
            <a:miter lim="800000"/>
            <a:headEnd/>
            <a:tailEnd/>
          </a:ln>
        </p:spPr>
      </p:pic>
      <p:pic>
        <p:nvPicPr>
          <p:cNvPr id="5" name="Рисунок 4"/>
          <p:cNvPicPr/>
          <p:nvPr/>
        </p:nvPicPr>
        <p:blipFill>
          <a:blip r:embed="rId3" cstate="email"/>
          <a:srcRect/>
          <a:stretch>
            <a:fillRect/>
          </a:stretch>
        </p:blipFill>
        <p:spPr bwMode="auto">
          <a:xfrm>
            <a:off x="4067944" y="4509120"/>
            <a:ext cx="2376264" cy="1813715"/>
          </a:xfrm>
          <a:prstGeom prst="rect">
            <a:avLst/>
          </a:prstGeom>
          <a:noFill/>
          <a:ln w="38100">
            <a:solidFill>
              <a:srgbClr val="002060"/>
            </a:solidFill>
            <a:miter lim="800000"/>
            <a:headEnd/>
            <a:tailEnd/>
          </a:ln>
        </p:spPr>
      </p:pic>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70C0"/>
                </a:solidFill>
                <a:latin typeface="Comic Sans MS" pitchFamily="66" charset="0"/>
              </a:rPr>
              <a:t>Из истории о </a:t>
            </a:r>
            <a:r>
              <a:rPr lang="ru-RU" b="1" dirty="0" err="1" smtClean="0">
                <a:solidFill>
                  <a:srgbClr val="0070C0"/>
                </a:solidFill>
                <a:latin typeface="Comic Sans MS" pitchFamily="66" charset="0"/>
              </a:rPr>
              <a:t>тестопластике</a:t>
            </a:r>
            <a:endParaRPr lang="ru-RU" b="1" dirty="0">
              <a:solidFill>
                <a:srgbClr val="0070C0"/>
              </a:solidFill>
            </a:endParaRPr>
          </a:p>
        </p:txBody>
      </p:sp>
      <p:sp>
        <p:nvSpPr>
          <p:cNvPr id="3" name="Содержимое 2"/>
          <p:cNvSpPr>
            <a:spLocks noGrp="1"/>
          </p:cNvSpPr>
          <p:nvPr>
            <p:ph idx="1"/>
          </p:nvPr>
        </p:nvSpPr>
        <p:spPr/>
        <p:txBody>
          <a:bodyPr>
            <a:normAutofit/>
          </a:bodyPr>
          <a:lstStyle/>
          <a:p>
            <a:r>
              <a:rPr lang="ru-RU" sz="2800" dirty="0" smtClean="0"/>
              <a:t>В Китае из соленого теста изготавливались марионетки для кукольных представлений.</a:t>
            </a:r>
          </a:p>
          <a:p>
            <a:r>
              <a:rPr lang="ru-RU" sz="2800" dirty="0" smtClean="0"/>
              <a:t>В странах Восточной Европы популярны большие картины из теста. У славянских народов такие картины не раскрашивались и при выпечке не меняли цвета, считались особенно привлекательными.</a:t>
            </a:r>
          </a:p>
          <a:p>
            <a:endParaRPr lang="ru-RU" dirty="0"/>
          </a:p>
        </p:txBody>
      </p:sp>
      <p:pic>
        <p:nvPicPr>
          <p:cNvPr id="4" name="Рисунок 3"/>
          <p:cNvPicPr/>
          <p:nvPr/>
        </p:nvPicPr>
        <p:blipFill>
          <a:blip r:embed="rId2" cstate="email"/>
          <a:srcRect/>
          <a:stretch>
            <a:fillRect/>
          </a:stretch>
        </p:blipFill>
        <p:spPr bwMode="auto">
          <a:xfrm>
            <a:off x="6084168" y="4581128"/>
            <a:ext cx="2579178" cy="1928811"/>
          </a:xfrm>
          <a:prstGeom prst="rect">
            <a:avLst/>
          </a:prstGeom>
          <a:noFill/>
          <a:ln w="38100">
            <a:solidFill>
              <a:srgbClr val="002060"/>
            </a:solidFill>
            <a:miter lim="800000"/>
            <a:headEnd/>
            <a:tailEnd/>
          </a:ln>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08720"/>
            <a:ext cx="8229600" cy="5217443"/>
          </a:xfrm>
        </p:spPr>
        <p:txBody>
          <a:bodyPr>
            <a:normAutofit/>
          </a:bodyPr>
          <a:lstStyle/>
          <a:p>
            <a:pPr>
              <a:buNone/>
            </a:pPr>
            <a:r>
              <a:rPr lang="ru-RU" sz="2800" dirty="0" smtClean="0">
                <a:solidFill>
                  <a:srgbClr val="FFFF00"/>
                </a:solidFill>
              </a:rPr>
              <a:t>    </a:t>
            </a:r>
            <a:r>
              <a:rPr lang="ru-RU" sz="2800" dirty="0" smtClean="0">
                <a:solidFill>
                  <a:srgbClr val="002060"/>
                </a:solidFill>
              </a:rPr>
              <a:t>Соленое тесто – это удивительный материал. В современном мире - </a:t>
            </a:r>
            <a:r>
              <a:rPr lang="ru-RU" sz="2800" dirty="0" err="1" smtClean="0">
                <a:solidFill>
                  <a:srgbClr val="002060"/>
                </a:solidFill>
              </a:rPr>
              <a:t>тестопластика</a:t>
            </a:r>
            <a:r>
              <a:rPr lang="ru-RU" sz="2800" dirty="0" smtClean="0">
                <a:solidFill>
                  <a:srgbClr val="002060"/>
                </a:solidFill>
              </a:rPr>
              <a:t> стала очень популярной техникой в прикладном творчестве. Слепленное вручную  из   теста изделие – это рукотворное произведение, которое  будет единственно и уникально.</a:t>
            </a:r>
          </a:p>
          <a:p>
            <a:pPr>
              <a:buNone/>
            </a:pPr>
            <a:r>
              <a:rPr lang="ru-RU" sz="2800" dirty="0" smtClean="0">
                <a:solidFill>
                  <a:srgbClr val="002060"/>
                </a:solidFill>
              </a:rPr>
              <a:t>    Любая работа с соленым тестом  – не только увлекательна, но и познавательна. Тесто  дает возможность проявить свою индивидуальность, воплотить замысел, ощутить радость творчества  </a:t>
            </a:r>
          </a:p>
          <a:p>
            <a:endParaRPr lang="ru-RU" dirty="0">
              <a:solidFill>
                <a:srgbClr val="002060"/>
              </a:solidFill>
            </a:endParaRPr>
          </a:p>
        </p:txBody>
      </p:sp>
    </p:spTree>
    <p:extLst>
      <p:ext uri="{BB962C8B-B14F-4D97-AF65-F5344CB8AC3E}">
        <p14:creationId xmlns="" xmlns:p14="http://schemas.microsoft.com/office/powerpoint/2010/main" val="3801063470"/>
      </p:ext>
    </p:extLst>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Денис\Desktop\мама\документы Ира\Мои картины 1\Фото0099.jpg"/>
          <p:cNvPicPr>
            <a:picLocks noGrp="1" noChangeAspect="1" noChangeArrowheads="1"/>
          </p:cNvPicPr>
          <p:nvPr>
            <p:ph idx="1"/>
          </p:nvPr>
        </p:nvPicPr>
        <p:blipFill>
          <a:blip r:embed="rId2" cstate="print"/>
          <a:srcRect/>
          <a:stretch>
            <a:fillRect/>
          </a:stretch>
        </p:blipFill>
        <p:spPr bwMode="auto">
          <a:xfrm>
            <a:off x="683568" y="188640"/>
            <a:ext cx="3384376" cy="2979713"/>
          </a:xfrm>
          <a:prstGeom prst="rect">
            <a:avLst/>
          </a:prstGeom>
          <a:noFill/>
          <a:ln w="38100">
            <a:solidFill>
              <a:srgbClr val="002060"/>
            </a:solidFill>
          </a:ln>
        </p:spPr>
      </p:pic>
      <p:pic>
        <p:nvPicPr>
          <p:cNvPr id="5" name="Picture 2" descr="C:\Users\Денис\Desktop\фото для сайта\мои картины из соленого теста и круп, живопись и графика\SDC10546.JPG"/>
          <p:cNvPicPr>
            <a:picLocks noChangeAspect="1" noChangeArrowheads="1"/>
          </p:cNvPicPr>
          <p:nvPr/>
        </p:nvPicPr>
        <p:blipFill>
          <a:blip r:embed="rId3" cstate="print"/>
          <a:srcRect/>
          <a:stretch>
            <a:fillRect/>
          </a:stretch>
        </p:blipFill>
        <p:spPr bwMode="auto">
          <a:xfrm>
            <a:off x="5172612" y="188640"/>
            <a:ext cx="3359828" cy="2952328"/>
          </a:xfrm>
          <a:prstGeom prst="rect">
            <a:avLst/>
          </a:prstGeom>
          <a:noFill/>
          <a:ln w="38100">
            <a:solidFill>
              <a:srgbClr val="002060"/>
            </a:solidFill>
          </a:ln>
        </p:spPr>
      </p:pic>
      <p:pic>
        <p:nvPicPr>
          <p:cNvPr id="6" name="Picture 2" descr="C:\Users\Денис\Desktop\мама\документы Ира\Мои картины 1\DSC04795.JPG"/>
          <p:cNvPicPr>
            <a:picLocks noChangeAspect="1" noChangeArrowheads="1"/>
          </p:cNvPicPr>
          <p:nvPr/>
        </p:nvPicPr>
        <p:blipFill>
          <a:blip r:embed="rId4" cstate="print"/>
          <a:srcRect/>
          <a:stretch>
            <a:fillRect/>
          </a:stretch>
        </p:blipFill>
        <p:spPr bwMode="auto">
          <a:xfrm>
            <a:off x="5220072" y="3429000"/>
            <a:ext cx="3312368" cy="3168352"/>
          </a:xfrm>
          <a:prstGeom prst="rect">
            <a:avLst/>
          </a:prstGeom>
          <a:noFill/>
          <a:ln w="38100">
            <a:solidFill>
              <a:srgbClr val="002060"/>
            </a:solidFill>
          </a:ln>
        </p:spPr>
      </p:pic>
      <p:pic>
        <p:nvPicPr>
          <p:cNvPr id="7" name="Picture 2" descr="C:\Users\Денис\Desktop\фото для сайта\мои поделки\DSC06437.JPG"/>
          <p:cNvPicPr>
            <a:picLocks noChangeAspect="1" noChangeArrowheads="1"/>
          </p:cNvPicPr>
          <p:nvPr/>
        </p:nvPicPr>
        <p:blipFill>
          <a:blip r:embed="rId5" cstate="print"/>
          <a:srcRect/>
          <a:stretch>
            <a:fillRect/>
          </a:stretch>
        </p:blipFill>
        <p:spPr bwMode="auto">
          <a:xfrm>
            <a:off x="611560" y="3429000"/>
            <a:ext cx="3456384" cy="3168352"/>
          </a:xfrm>
          <a:prstGeom prst="rect">
            <a:avLst/>
          </a:prstGeom>
          <a:noFill/>
          <a:ln w="38100">
            <a:solidFill>
              <a:srgbClr val="002060"/>
            </a:solidFill>
          </a:ln>
        </p:spPr>
      </p:pic>
    </p:spTree>
  </p:cSld>
  <p:clrMapOvr>
    <a:masterClrMapping/>
  </p:clrMapOvr>
  <p:transition>
    <p:pull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b="1" dirty="0" smtClean="0">
                <a:solidFill>
                  <a:srgbClr val="0070C0"/>
                </a:solidFill>
              </a:rPr>
              <a:t> </a:t>
            </a:r>
            <a:r>
              <a:rPr lang="ru-RU" sz="4900" b="1" dirty="0" smtClean="0">
                <a:solidFill>
                  <a:srgbClr val="0070C0"/>
                </a:solidFill>
              </a:rPr>
              <a:t>Материалы</a:t>
            </a:r>
            <a:r>
              <a:rPr lang="ru-RU" b="1" dirty="0" smtClean="0">
                <a:solidFill>
                  <a:srgbClr val="0070C0"/>
                </a:solidFill>
              </a:rPr>
              <a:t> и </a:t>
            </a:r>
            <a:r>
              <a:rPr lang="ru-RU" sz="4900" b="1" dirty="0" smtClean="0">
                <a:solidFill>
                  <a:srgbClr val="0070C0"/>
                </a:solidFill>
              </a:rPr>
              <a:t>инструменты</a:t>
            </a:r>
            <a:r>
              <a:rPr lang="ru-RU" b="1" dirty="0" smtClean="0">
                <a:solidFill>
                  <a:srgbClr val="0070C0"/>
                </a:solidFill>
              </a:rPr>
              <a:t> для соленого теста</a:t>
            </a:r>
            <a:endParaRPr lang="ru-RU" b="1" dirty="0">
              <a:solidFill>
                <a:srgbClr val="0070C0"/>
              </a:solidFill>
            </a:endParaRPr>
          </a:p>
        </p:txBody>
      </p:sp>
      <p:sp>
        <p:nvSpPr>
          <p:cNvPr id="5" name="Содержимое 4"/>
          <p:cNvSpPr>
            <a:spLocks noGrp="1"/>
          </p:cNvSpPr>
          <p:nvPr>
            <p:ph sz="half" idx="1"/>
          </p:nvPr>
        </p:nvSpPr>
        <p:spPr/>
        <p:txBody>
          <a:bodyPr>
            <a:normAutofit fontScale="77500" lnSpcReduction="20000"/>
          </a:bodyPr>
          <a:lstStyle/>
          <a:p>
            <a:r>
              <a:rPr lang="ru-RU" dirty="0" smtClean="0">
                <a:solidFill>
                  <a:srgbClr val="002060"/>
                </a:solidFill>
              </a:rPr>
              <a:t>Мука пшеничная и ржаная</a:t>
            </a:r>
          </a:p>
          <a:p>
            <a:r>
              <a:rPr lang="ru-RU" dirty="0" smtClean="0">
                <a:solidFill>
                  <a:srgbClr val="002060"/>
                </a:solidFill>
              </a:rPr>
              <a:t>Соль мелкого помола «Экстра»</a:t>
            </a:r>
          </a:p>
          <a:p>
            <a:r>
              <a:rPr lang="ru-RU" dirty="0" smtClean="0">
                <a:solidFill>
                  <a:srgbClr val="002060"/>
                </a:solidFill>
              </a:rPr>
              <a:t>Краски – гуашь, акрил, акварель, масляные, пищевые</a:t>
            </a:r>
          </a:p>
          <a:p>
            <a:r>
              <a:rPr lang="ru-RU" dirty="0" smtClean="0">
                <a:solidFill>
                  <a:srgbClr val="002060"/>
                </a:solidFill>
              </a:rPr>
              <a:t>Клей ПВА, обойный клей, крахмал</a:t>
            </a:r>
          </a:p>
          <a:p>
            <a:r>
              <a:rPr lang="ru-RU" dirty="0" smtClean="0">
                <a:solidFill>
                  <a:srgbClr val="002060"/>
                </a:solidFill>
              </a:rPr>
              <a:t>Бесцветный лак, лак для ногтей</a:t>
            </a:r>
          </a:p>
          <a:p>
            <a:r>
              <a:rPr lang="ru-RU" dirty="0" smtClean="0">
                <a:solidFill>
                  <a:srgbClr val="002060"/>
                </a:solidFill>
              </a:rPr>
              <a:t>Фольга</a:t>
            </a:r>
          </a:p>
          <a:p>
            <a:r>
              <a:rPr lang="ru-RU" dirty="0" smtClean="0">
                <a:solidFill>
                  <a:srgbClr val="002060"/>
                </a:solidFill>
              </a:rPr>
              <a:t>ДВП, мешковина или любая ткань, обои</a:t>
            </a:r>
          </a:p>
          <a:p>
            <a:endParaRPr lang="ru-RU" dirty="0">
              <a:solidFill>
                <a:srgbClr val="002060"/>
              </a:solidFill>
            </a:endParaRPr>
          </a:p>
        </p:txBody>
      </p:sp>
      <p:sp>
        <p:nvSpPr>
          <p:cNvPr id="6" name="Содержимое 5"/>
          <p:cNvSpPr>
            <a:spLocks noGrp="1"/>
          </p:cNvSpPr>
          <p:nvPr>
            <p:ph sz="half" idx="2"/>
          </p:nvPr>
        </p:nvSpPr>
        <p:spPr/>
        <p:txBody>
          <a:bodyPr>
            <a:normAutofit fontScale="77500" lnSpcReduction="20000"/>
          </a:bodyPr>
          <a:lstStyle/>
          <a:p>
            <a:r>
              <a:rPr lang="ru-RU" dirty="0" smtClean="0">
                <a:solidFill>
                  <a:srgbClr val="002060"/>
                </a:solidFill>
              </a:rPr>
              <a:t>Нож кухонный </a:t>
            </a:r>
          </a:p>
          <a:p>
            <a:r>
              <a:rPr lang="ru-RU" dirty="0" smtClean="0">
                <a:solidFill>
                  <a:srgbClr val="002060"/>
                </a:solidFill>
              </a:rPr>
              <a:t>Нож для пластилина</a:t>
            </a:r>
          </a:p>
          <a:p>
            <a:r>
              <a:rPr lang="ru-RU" dirty="0" smtClean="0">
                <a:solidFill>
                  <a:srgbClr val="002060"/>
                </a:solidFill>
              </a:rPr>
              <a:t>Стеки</a:t>
            </a:r>
          </a:p>
          <a:p>
            <a:r>
              <a:rPr lang="ru-RU" dirty="0" smtClean="0">
                <a:solidFill>
                  <a:srgbClr val="002060"/>
                </a:solidFill>
              </a:rPr>
              <a:t>Зубочистки</a:t>
            </a:r>
          </a:p>
          <a:p>
            <a:r>
              <a:rPr lang="ru-RU" dirty="0" smtClean="0">
                <a:solidFill>
                  <a:srgbClr val="002060"/>
                </a:solidFill>
              </a:rPr>
              <a:t>Ручка</a:t>
            </a:r>
          </a:p>
          <a:p>
            <a:r>
              <a:rPr lang="ru-RU" dirty="0" smtClean="0">
                <a:solidFill>
                  <a:srgbClr val="002060"/>
                </a:solidFill>
              </a:rPr>
              <a:t>Скалка</a:t>
            </a:r>
          </a:p>
          <a:p>
            <a:r>
              <a:rPr lang="ru-RU" dirty="0" smtClean="0">
                <a:solidFill>
                  <a:srgbClr val="002060"/>
                </a:solidFill>
              </a:rPr>
              <a:t>Фигурные ножи для печенья,</a:t>
            </a:r>
          </a:p>
          <a:p>
            <a:r>
              <a:rPr lang="ru-RU" dirty="0" smtClean="0">
                <a:solidFill>
                  <a:srgbClr val="002060"/>
                </a:solidFill>
              </a:rPr>
              <a:t>Расческа</a:t>
            </a:r>
          </a:p>
          <a:p>
            <a:r>
              <a:rPr lang="ru-RU" dirty="0" smtClean="0">
                <a:solidFill>
                  <a:srgbClr val="002060"/>
                </a:solidFill>
              </a:rPr>
              <a:t>Вилка</a:t>
            </a:r>
          </a:p>
          <a:p>
            <a:r>
              <a:rPr lang="ru-RU" dirty="0" smtClean="0">
                <a:solidFill>
                  <a:srgbClr val="002060"/>
                </a:solidFill>
              </a:rPr>
              <a:t>Пуговицы</a:t>
            </a:r>
          </a:p>
          <a:p>
            <a:r>
              <a:rPr lang="ru-RU" dirty="0" smtClean="0">
                <a:solidFill>
                  <a:srgbClr val="002060"/>
                </a:solidFill>
              </a:rPr>
              <a:t>Главный инструмент – умелые руки</a:t>
            </a:r>
          </a:p>
          <a:p>
            <a:endParaRPr lang="ru-RU" dirty="0">
              <a:solidFill>
                <a:srgbClr val="002060"/>
              </a:solidFill>
            </a:endParaRPr>
          </a:p>
        </p:txBody>
      </p:sp>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b="1" dirty="0" smtClean="0"/>
              <a:t> </a:t>
            </a:r>
            <a:r>
              <a:rPr lang="ru-RU" b="1" dirty="0" smtClean="0">
                <a:solidFill>
                  <a:srgbClr val="0070C0"/>
                </a:solidFill>
              </a:rPr>
              <a:t>Замес теста</a:t>
            </a:r>
            <a:endParaRPr lang="ru-RU" b="1" dirty="0">
              <a:solidFill>
                <a:srgbClr val="0070C0"/>
              </a:solidFill>
            </a:endParaRPr>
          </a:p>
        </p:txBody>
      </p:sp>
      <p:pic>
        <p:nvPicPr>
          <p:cNvPr id="7" name="Содержимое 6"/>
          <p:cNvPicPr>
            <a:picLocks noGrp="1"/>
          </p:cNvPicPr>
          <p:nvPr>
            <p:ph sz="half" idx="1"/>
          </p:nvPr>
        </p:nvPicPr>
        <p:blipFill>
          <a:blip r:embed="rId2" cstate="print"/>
          <a:srcRect/>
          <a:stretch>
            <a:fillRect/>
          </a:stretch>
        </p:blipFill>
        <p:spPr bwMode="auto">
          <a:xfrm>
            <a:off x="467544" y="1628800"/>
            <a:ext cx="3997665" cy="4525963"/>
          </a:xfrm>
          <a:prstGeom prst="rect">
            <a:avLst/>
          </a:prstGeom>
          <a:noFill/>
          <a:ln w="38100">
            <a:solidFill>
              <a:srgbClr val="002060"/>
            </a:solidFill>
            <a:miter lim="800000"/>
            <a:headEnd/>
            <a:tailEnd/>
          </a:ln>
        </p:spPr>
      </p:pic>
      <p:pic>
        <p:nvPicPr>
          <p:cNvPr id="8" name="Содержимое 7"/>
          <p:cNvPicPr>
            <a:picLocks noGrp="1"/>
          </p:cNvPicPr>
          <p:nvPr>
            <p:ph sz="half" idx="2"/>
          </p:nvPr>
        </p:nvPicPr>
        <p:blipFill>
          <a:blip r:embed="rId3" cstate="print"/>
          <a:srcRect/>
          <a:stretch>
            <a:fillRect/>
          </a:stretch>
        </p:blipFill>
        <p:spPr bwMode="auto">
          <a:xfrm>
            <a:off x="4932040" y="1628800"/>
            <a:ext cx="3744416" cy="4536504"/>
          </a:xfrm>
          <a:prstGeom prst="rect">
            <a:avLst/>
          </a:prstGeom>
          <a:noFill/>
          <a:ln w="38100">
            <a:solidFill>
              <a:srgbClr val="002060"/>
            </a:solidFill>
            <a:miter lim="800000"/>
            <a:headEnd/>
            <a:tailEnd/>
          </a:ln>
        </p:spPr>
      </p:pic>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70C0"/>
                </a:solidFill>
              </a:rPr>
              <a:t>Цветное тесто </a:t>
            </a:r>
            <a:endParaRPr lang="ru-RU" b="1" dirty="0">
              <a:solidFill>
                <a:srgbClr val="0070C0"/>
              </a:solidFill>
            </a:endParaRPr>
          </a:p>
        </p:txBody>
      </p:sp>
      <p:sp>
        <p:nvSpPr>
          <p:cNvPr id="4" name="Содержимое 3"/>
          <p:cNvSpPr>
            <a:spLocks noGrp="1"/>
          </p:cNvSpPr>
          <p:nvPr>
            <p:ph sz="half" idx="1"/>
          </p:nvPr>
        </p:nvSpPr>
        <p:spPr>
          <a:xfrm>
            <a:off x="457200" y="1340768"/>
            <a:ext cx="4042792" cy="5517232"/>
          </a:xfrm>
        </p:spPr>
        <p:txBody>
          <a:bodyPr>
            <a:noAutofit/>
          </a:bodyPr>
          <a:lstStyle/>
          <a:p>
            <a:r>
              <a:rPr lang="ru-RU" sz="2000" dirty="0" smtClean="0">
                <a:solidFill>
                  <a:srgbClr val="002060"/>
                </a:solidFill>
              </a:rPr>
              <a:t>Чтобы создать цветную поделку  нужно замесить цветное тесто. Подкрашивать соленое тесто можно пищевыми красителями, акварелью, гуашью, акрилом </a:t>
            </a:r>
          </a:p>
          <a:p>
            <a:r>
              <a:rPr lang="ru-RU" sz="2000" dirty="0" smtClean="0">
                <a:solidFill>
                  <a:srgbClr val="002060"/>
                </a:solidFill>
              </a:rPr>
              <a:t>   Окрашивание может производиться на стадии замешивания и вымешивании теста.  </a:t>
            </a:r>
          </a:p>
          <a:p>
            <a:r>
              <a:rPr lang="ru-RU" sz="2000" dirty="0" smtClean="0">
                <a:solidFill>
                  <a:srgbClr val="002060"/>
                </a:solidFill>
              </a:rPr>
              <a:t>Коричневый цвет можно получить добавив какао или  растворимый кофе .  Чем больше оттенков у  изделия, тем интереснее оно будет выглядеть.   </a:t>
            </a:r>
          </a:p>
          <a:p>
            <a:endParaRPr lang="ru-RU" sz="2000" dirty="0">
              <a:solidFill>
                <a:srgbClr val="002060"/>
              </a:solidFill>
            </a:endParaRPr>
          </a:p>
        </p:txBody>
      </p:sp>
      <p:pic>
        <p:nvPicPr>
          <p:cNvPr id="6" name="Picture 2" descr="C:\Users\Денис\Desktop\иссл проекты\0b267a3e153b9c8162f6c8e9f09f1b08.jpeg"/>
          <p:cNvPicPr>
            <a:picLocks noGrp="1" noChangeAspect="1" noChangeArrowheads="1"/>
          </p:cNvPicPr>
          <p:nvPr>
            <p:ph sz="half" idx="2"/>
          </p:nvPr>
        </p:nvPicPr>
        <p:blipFill>
          <a:blip r:embed="rId2" cstate="print"/>
          <a:srcRect/>
          <a:stretch>
            <a:fillRect/>
          </a:stretch>
        </p:blipFill>
        <p:spPr bwMode="auto">
          <a:xfrm>
            <a:off x="4716016" y="1484784"/>
            <a:ext cx="2286000" cy="2514600"/>
          </a:xfrm>
          <a:prstGeom prst="rect">
            <a:avLst/>
          </a:prstGeom>
          <a:noFill/>
          <a:ln w="38100">
            <a:solidFill>
              <a:srgbClr val="002060"/>
            </a:solidFill>
          </a:ln>
        </p:spPr>
      </p:pic>
      <p:pic>
        <p:nvPicPr>
          <p:cNvPr id="7" name="Picture 3" descr="C:\Users\Денис\Desktop\иссл проекты\gerl.jpg"/>
          <p:cNvPicPr>
            <a:picLocks noChangeAspect="1" noChangeArrowheads="1"/>
          </p:cNvPicPr>
          <p:nvPr/>
        </p:nvPicPr>
        <p:blipFill>
          <a:blip r:embed="rId3" cstate="print"/>
          <a:srcRect/>
          <a:stretch>
            <a:fillRect/>
          </a:stretch>
        </p:blipFill>
        <p:spPr bwMode="auto">
          <a:xfrm>
            <a:off x="6084168" y="3645024"/>
            <a:ext cx="2346083" cy="2658616"/>
          </a:xfrm>
          <a:prstGeom prst="rect">
            <a:avLst/>
          </a:prstGeom>
          <a:noFill/>
          <a:ln w="38100">
            <a:solidFill>
              <a:srgbClr val="002060"/>
            </a:solidFill>
          </a:ln>
        </p:spPr>
      </p:pic>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p:txBody>
          <a:bodyPr>
            <a:normAutofit fontScale="77500" lnSpcReduction="20000"/>
          </a:bodyPr>
          <a:lstStyle/>
          <a:p>
            <a:r>
              <a:rPr lang="ru-RU" dirty="0" smtClean="0">
                <a:solidFill>
                  <a:srgbClr val="002060"/>
                </a:solidFill>
              </a:rPr>
              <a:t> Для того чтобы получить тесто различных цветов и оттенков, нужно начать с основных цветов: желтого, красного, синего. Работая с цветным тестом, нужно учитывать, что при высыхании оно немного светлеет. При окрашивании теста необходимо добиться ярких, насыщенных и не очень светлых тонов. Дополнительные цвета можно получить, смешивая основные. </a:t>
            </a:r>
            <a:endParaRPr lang="ru-RU" dirty="0">
              <a:solidFill>
                <a:srgbClr val="002060"/>
              </a:solidFill>
            </a:endParaRPr>
          </a:p>
        </p:txBody>
      </p:sp>
      <p:pic>
        <p:nvPicPr>
          <p:cNvPr id="5" name="Picture 2" descr="C:\Users\Денис\Desktop\фото для сайта\мои картины из соленого теста и круп, живопись и графика\P1000923.JPG"/>
          <p:cNvPicPr>
            <a:picLocks noGrp="1" noChangeAspect="1" noChangeArrowheads="1"/>
          </p:cNvPicPr>
          <p:nvPr>
            <p:ph sz="half" idx="2"/>
          </p:nvPr>
        </p:nvPicPr>
        <p:blipFill>
          <a:blip r:embed="rId2" cstate="print"/>
          <a:srcRect/>
          <a:stretch>
            <a:fillRect/>
          </a:stretch>
        </p:blipFill>
        <p:spPr bwMode="auto">
          <a:xfrm>
            <a:off x="4644008" y="1700808"/>
            <a:ext cx="3960440" cy="4207621"/>
          </a:xfrm>
          <a:prstGeom prst="rect">
            <a:avLst/>
          </a:prstGeom>
          <a:noFill/>
          <a:ln w="38100">
            <a:solidFill>
              <a:srgbClr val="002060"/>
            </a:solidFill>
          </a:ln>
        </p:spPr>
      </p:pic>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0070C0"/>
                </a:solidFill>
              </a:rPr>
              <a:t>Свойства соленого теста</a:t>
            </a:r>
            <a:r>
              <a:rPr lang="ru-RU" dirty="0" smtClean="0">
                <a:solidFill>
                  <a:srgbClr val="FF0000"/>
                </a:solidFill>
              </a:rPr>
              <a:t/>
            </a:r>
            <a:br>
              <a:rPr lang="ru-RU" dirty="0" smtClean="0">
                <a:solidFill>
                  <a:srgbClr val="FF0000"/>
                </a:solidFill>
              </a:rPr>
            </a:br>
            <a:endParaRPr lang="ru-RU" dirty="0"/>
          </a:p>
        </p:txBody>
      </p:sp>
      <p:sp>
        <p:nvSpPr>
          <p:cNvPr id="3" name="Содержимое 2"/>
          <p:cNvSpPr>
            <a:spLocks noGrp="1"/>
          </p:cNvSpPr>
          <p:nvPr>
            <p:ph sz="half" idx="1"/>
          </p:nvPr>
        </p:nvSpPr>
        <p:spPr/>
        <p:txBody>
          <a:bodyPr>
            <a:normAutofit lnSpcReduction="10000"/>
          </a:bodyPr>
          <a:lstStyle/>
          <a:p>
            <a:r>
              <a:rPr lang="ru-RU" dirty="0" smtClean="0">
                <a:solidFill>
                  <a:srgbClr val="002060"/>
                </a:solidFill>
              </a:rPr>
              <a:t>Тесто — удивительно пластичный материал для лепки различных фигур и композиций: нежный, мягкий. При правильном замесе соленое тесто не крошится, не трескается, сохраняется</a:t>
            </a:r>
            <a:endParaRPr lang="ru-RU" dirty="0">
              <a:solidFill>
                <a:srgbClr val="002060"/>
              </a:solidFill>
            </a:endParaRPr>
          </a:p>
        </p:txBody>
      </p:sp>
      <p:pic>
        <p:nvPicPr>
          <p:cNvPr id="5" name="Picture 2" descr="C:\Users\Денис\Desktop\мама\фото с музея\DSC07715.JPG"/>
          <p:cNvPicPr>
            <a:picLocks noGrp="1" noChangeAspect="1" noChangeArrowheads="1"/>
          </p:cNvPicPr>
          <p:nvPr>
            <p:ph sz="half" idx="2"/>
          </p:nvPr>
        </p:nvPicPr>
        <p:blipFill>
          <a:blip r:embed="rId2" cstate="print"/>
          <a:srcRect/>
          <a:stretch>
            <a:fillRect/>
          </a:stretch>
        </p:blipFill>
        <p:spPr bwMode="auto">
          <a:xfrm>
            <a:off x="4648200" y="1700808"/>
            <a:ext cx="4038600" cy="4280272"/>
          </a:xfrm>
          <a:prstGeom prst="rect">
            <a:avLst/>
          </a:prstGeom>
          <a:noFill/>
          <a:ln w="38100">
            <a:solidFill>
              <a:srgbClr val="002060"/>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70C0"/>
                </a:solidFill>
              </a:rPr>
              <a:t>Рецепты соленого теста</a:t>
            </a:r>
            <a:endParaRPr lang="ru-RU" b="1" dirty="0">
              <a:solidFill>
                <a:srgbClr val="0070C0"/>
              </a:solidFill>
            </a:endParaRPr>
          </a:p>
        </p:txBody>
      </p:sp>
      <p:sp>
        <p:nvSpPr>
          <p:cNvPr id="3" name="Содержимое 2"/>
          <p:cNvSpPr>
            <a:spLocks noGrp="1"/>
          </p:cNvSpPr>
          <p:nvPr>
            <p:ph sz="half" idx="1"/>
          </p:nvPr>
        </p:nvSpPr>
        <p:spPr>
          <a:xfrm>
            <a:off x="467544" y="1052737"/>
            <a:ext cx="4038600" cy="5805264"/>
          </a:xfrm>
        </p:spPr>
        <p:txBody>
          <a:bodyPr>
            <a:noAutofit/>
          </a:bodyPr>
          <a:lstStyle/>
          <a:p>
            <a:pPr>
              <a:buNone/>
            </a:pPr>
            <a:r>
              <a:rPr lang="ru-RU" sz="2000" b="1" dirty="0" smtClean="0">
                <a:solidFill>
                  <a:srgbClr val="002060"/>
                </a:solidFill>
              </a:rPr>
              <a:t> Для простых моделей. </a:t>
            </a:r>
          </a:p>
          <a:p>
            <a:r>
              <a:rPr lang="ru-RU" sz="2000" dirty="0" smtClean="0">
                <a:solidFill>
                  <a:srgbClr val="002060"/>
                </a:solidFill>
              </a:rPr>
              <a:t>200 гр. = ( 1  Стакан ) = муки </a:t>
            </a:r>
          </a:p>
          <a:p>
            <a:r>
              <a:rPr lang="ru-RU" sz="2000" dirty="0" smtClean="0">
                <a:solidFill>
                  <a:srgbClr val="002060"/>
                </a:solidFill>
              </a:rPr>
              <a:t>200 гр. = (0,5 Стакана) = соли </a:t>
            </a:r>
          </a:p>
          <a:p>
            <a:r>
              <a:rPr lang="ru-RU" sz="2000" dirty="0" smtClean="0">
                <a:solidFill>
                  <a:srgbClr val="002060"/>
                </a:solidFill>
              </a:rPr>
              <a:t>125 мл. воды </a:t>
            </a:r>
          </a:p>
          <a:p>
            <a:pPr>
              <a:buNone/>
            </a:pPr>
            <a:endParaRPr lang="ru-RU" sz="2000" dirty="0" smtClean="0">
              <a:solidFill>
                <a:srgbClr val="002060"/>
              </a:solidFill>
            </a:endParaRPr>
          </a:p>
          <a:p>
            <a:pPr>
              <a:buNone/>
            </a:pPr>
            <a:r>
              <a:rPr lang="ru-RU" sz="2000" b="1" dirty="0" smtClean="0">
                <a:solidFill>
                  <a:srgbClr val="002060"/>
                </a:solidFill>
              </a:rPr>
              <a:t>     Для тонких рельефных фигурок добавить на выбор: </a:t>
            </a:r>
          </a:p>
          <a:p>
            <a:r>
              <a:rPr lang="ru-RU" sz="2000" dirty="0" smtClean="0">
                <a:solidFill>
                  <a:srgbClr val="002060"/>
                </a:solidFill>
              </a:rPr>
              <a:t>- 15-20 г (столовую ложку) клея ПВА или </a:t>
            </a:r>
          </a:p>
          <a:p>
            <a:r>
              <a:rPr lang="ru-RU" sz="2000" dirty="0" smtClean="0">
                <a:solidFill>
                  <a:srgbClr val="002060"/>
                </a:solidFill>
              </a:rPr>
              <a:t>- крахмала ( столовую ложку) </a:t>
            </a:r>
          </a:p>
          <a:p>
            <a:r>
              <a:rPr lang="ru-RU" sz="2000" dirty="0" smtClean="0">
                <a:solidFill>
                  <a:srgbClr val="002060"/>
                </a:solidFill>
              </a:rPr>
              <a:t>- клей для обоев (предварительно его размешать с небольшим кол-вом воды). </a:t>
            </a:r>
            <a:endParaRPr lang="ru-RU" sz="2000" dirty="0">
              <a:solidFill>
                <a:srgbClr val="002060"/>
              </a:solidFill>
            </a:endParaRPr>
          </a:p>
        </p:txBody>
      </p:sp>
      <p:sp>
        <p:nvSpPr>
          <p:cNvPr id="4" name="Содержимое 3"/>
          <p:cNvSpPr>
            <a:spLocks noGrp="1"/>
          </p:cNvSpPr>
          <p:nvPr>
            <p:ph sz="half" idx="2"/>
          </p:nvPr>
        </p:nvSpPr>
        <p:spPr>
          <a:xfrm>
            <a:off x="4648200" y="1124744"/>
            <a:ext cx="4038600" cy="5733256"/>
          </a:xfrm>
        </p:spPr>
        <p:txBody>
          <a:bodyPr>
            <a:normAutofit fontScale="77500" lnSpcReduction="20000"/>
          </a:bodyPr>
          <a:lstStyle/>
          <a:p>
            <a:pPr>
              <a:buNone/>
            </a:pPr>
            <a:r>
              <a:rPr lang="ru-RU" b="1" dirty="0" smtClean="0">
                <a:solidFill>
                  <a:srgbClr val="FFFF00"/>
                </a:solidFill>
              </a:rPr>
              <a:t> </a:t>
            </a:r>
            <a:r>
              <a:rPr lang="ru-RU" sz="3200" b="1" dirty="0" smtClean="0">
                <a:solidFill>
                  <a:srgbClr val="002060"/>
                </a:solidFill>
              </a:rPr>
              <a:t>Крепкое тесто для крупных изделий: </a:t>
            </a:r>
          </a:p>
          <a:p>
            <a:r>
              <a:rPr lang="ru-RU" sz="3200" dirty="0" smtClean="0">
                <a:solidFill>
                  <a:srgbClr val="002060"/>
                </a:solidFill>
              </a:rPr>
              <a:t>200 гр. муки </a:t>
            </a:r>
          </a:p>
          <a:p>
            <a:r>
              <a:rPr lang="ru-RU" sz="3200" dirty="0" smtClean="0">
                <a:solidFill>
                  <a:srgbClr val="002060"/>
                </a:solidFill>
              </a:rPr>
              <a:t>400 гр. соли </a:t>
            </a:r>
          </a:p>
          <a:p>
            <a:r>
              <a:rPr lang="ru-RU" sz="3200" dirty="0" smtClean="0">
                <a:solidFill>
                  <a:srgbClr val="002060"/>
                </a:solidFill>
              </a:rPr>
              <a:t>125 мл воды </a:t>
            </a:r>
          </a:p>
          <a:p>
            <a:pPr>
              <a:buNone/>
            </a:pPr>
            <a:r>
              <a:rPr lang="ru-RU" sz="3200" b="1" dirty="0" smtClean="0">
                <a:solidFill>
                  <a:srgbClr val="002060"/>
                </a:solidFill>
              </a:rPr>
              <a:t>      Тесто для тонких работ: </a:t>
            </a:r>
          </a:p>
          <a:p>
            <a:r>
              <a:rPr lang="ru-RU" sz="3200" dirty="0" smtClean="0">
                <a:solidFill>
                  <a:srgbClr val="002060"/>
                </a:solidFill>
              </a:rPr>
              <a:t>300 гр. муки </a:t>
            </a:r>
          </a:p>
          <a:p>
            <a:r>
              <a:rPr lang="ru-RU" sz="3200" dirty="0" smtClean="0">
                <a:solidFill>
                  <a:srgbClr val="002060"/>
                </a:solidFill>
              </a:rPr>
              <a:t>200 гр. соли </a:t>
            </a:r>
          </a:p>
          <a:p>
            <a:r>
              <a:rPr lang="ru-RU" sz="3200" dirty="0" smtClean="0">
                <a:solidFill>
                  <a:srgbClr val="002060"/>
                </a:solidFill>
              </a:rPr>
              <a:t>4 ст.л. Глицерина  </a:t>
            </a:r>
          </a:p>
          <a:p>
            <a:r>
              <a:rPr lang="ru-RU" sz="3200" dirty="0" smtClean="0">
                <a:solidFill>
                  <a:srgbClr val="002060"/>
                </a:solidFill>
              </a:rPr>
              <a:t>2 ст.л. клея для простых обоев + 125-150 мл воды предварительно смешать. </a:t>
            </a:r>
          </a:p>
          <a:p>
            <a:pPr>
              <a:buNone/>
            </a:pPr>
            <a:r>
              <a:rPr lang="ru-RU" sz="3200" dirty="0" smtClean="0">
                <a:solidFill>
                  <a:srgbClr val="002060"/>
                </a:solidFill>
              </a:rPr>
              <a:t> </a:t>
            </a:r>
            <a:endParaRPr lang="ru-RU" sz="3200" dirty="0">
              <a:solidFill>
                <a:srgbClr val="002060"/>
              </a:solidFill>
            </a:endParaRPr>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0070C0"/>
                </a:solidFill>
              </a:rPr>
              <a:t>Основные приемы лепки из соленого теста</a:t>
            </a:r>
            <a:endParaRPr lang="ru-RU" dirty="0">
              <a:solidFill>
                <a:srgbClr val="0070C0"/>
              </a:solidFill>
            </a:endParaRPr>
          </a:p>
        </p:txBody>
      </p:sp>
      <p:sp>
        <p:nvSpPr>
          <p:cNvPr id="3" name="Содержимое 2"/>
          <p:cNvSpPr>
            <a:spLocks noGrp="1"/>
          </p:cNvSpPr>
          <p:nvPr>
            <p:ph sz="half" idx="1"/>
          </p:nvPr>
        </p:nvSpPr>
        <p:spPr/>
        <p:txBody>
          <a:bodyPr>
            <a:normAutofit fontScale="77500" lnSpcReduction="20000"/>
          </a:bodyPr>
          <a:lstStyle/>
          <a:p>
            <a:pPr>
              <a:buNone/>
            </a:pPr>
            <a:r>
              <a:rPr lang="ru-RU" dirty="0" smtClean="0">
                <a:solidFill>
                  <a:srgbClr val="FFFF00"/>
                </a:solidFill>
              </a:rPr>
              <a:t> </a:t>
            </a:r>
            <a:r>
              <a:rPr lang="ru-RU" dirty="0" smtClean="0">
                <a:solidFill>
                  <a:srgbClr val="002060"/>
                </a:solidFill>
              </a:rPr>
              <a:t>Существует несколько основных приемов лепки. В основе изготовления практически всех элементов лежат шарик, лепешка, валик  и жгутик.</a:t>
            </a:r>
          </a:p>
          <a:p>
            <a:pPr>
              <a:buNone/>
            </a:pPr>
            <a:r>
              <a:rPr lang="ru-RU" dirty="0" smtClean="0">
                <a:solidFill>
                  <a:srgbClr val="002060"/>
                </a:solidFill>
              </a:rPr>
              <a:t>     Для украшения изделий из соленого теста используется множество различных мелких элементов: цветочки, ленточки, ягодки, листочки, косички и т. д.</a:t>
            </a:r>
            <a:endParaRPr lang="ru-RU" dirty="0">
              <a:solidFill>
                <a:srgbClr val="002060"/>
              </a:solidFill>
            </a:endParaRPr>
          </a:p>
        </p:txBody>
      </p:sp>
      <p:pic>
        <p:nvPicPr>
          <p:cNvPr id="5" name="Picture 2" descr="C:\Users\Денис\Desktop\Новая папка (3)\DSC07690.JPG"/>
          <p:cNvPicPr>
            <a:picLocks noGrp="1" noChangeAspect="1" noChangeArrowheads="1"/>
          </p:cNvPicPr>
          <p:nvPr>
            <p:ph sz="half" idx="2"/>
          </p:nvPr>
        </p:nvPicPr>
        <p:blipFill>
          <a:blip r:embed="rId2" cstate="print"/>
          <a:srcRect/>
          <a:stretch>
            <a:fillRect/>
          </a:stretch>
        </p:blipFill>
        <p:spPr bwMode="auto">
          <a:xfrm>
            <a:off x="4644008" y="1556792"/>
            <a:ext cx="4038600" cy="2414019"/>
          </a:xfrm>
          <a:prstGeom prst="rect">
            <a:avLst/>
          </a:prstGeom>
          <a:noFill/>
          <a:ln w="38100">
            <a:solidFill>
              <a:srgbClr val="002060"/>
            </a:solidFill>
          </a:ln>
        </p:spPr>
      </p:pic>
      <p:pic>
        <p:nvPicPr>
          <p:cNvPr id="6" name="Рисунок 5" descr="C:\Users\Денис\Desktop\Новая папка (3)\DSC07693.JPG"/>
          <p:cNvPicPr/>
          <p:nvPr/>
        </p:nvPicPr>
        <p:blipFill>
          <a:blip r:embed="rId3" cstate="print"/>
          <a:srcRect/>
          <a:stretch>
            <a:fillRect/>
          </a:stretch>
        </p:blipFill>
        <p:spPr bwMode="auto">
          <a:xfrm>
            <a:off x="4572000" y="4293096"/>
            <a:ext cx="4032448" cy="2232248"/>
          </a:xfrm>
          <a:prstGeom prst="rect">
            <a:avLst/>
          </a:prstGeom>
          <a:noFill/>
          <a:ln w="38100">
            <a:solidFill>
              <a:srgbClr val="002060"/>
            </a:solidFill>
          </a:ln>
        </p:spPr>
      </p:pic>
    </p:spTree>
  </p:cSld>
  <p:clrMapOvr>
    <a:masterClrMapping/>
  </p:clrMapOvr>
  <p:transition>
    <p:pull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1143000"/>
          </a:xfrm>
        </p:spPr>
        <p:txBody>
          <a:bodyPr/>
          <a:lstStyle/>
          <a:p>
            <a:r>
              <a:rPr lang="ru-RU" b="1" dirty="0" smtClean="0">
                <a:solidFill>
                  <a:srgbClr val="FF0000"/>
                </a:solidFill>
              </a:rPr>
              <a:t> </a:t>
            </a:r>
            <a:r>
              <a:rPr lang="ru-RU" b="1" dirty="0" smtClean="0">
                <a:solidFill>
                  <a:srgbClr val="0070C0"/>
                </a:solidFill>
              </a:rPr>
              <a:t>Ромашка.</a:t>
            </a:r>
            <a:r>
              <a:rPr lang="ru-RU" dirty="0" smtClean="0">
                <a:solidFill>
                  <a:srgbClr val="0070C0"/>
                </a:solidFill>
              </a:rPr>
              <a:t> </a:t>
            </a:r>
            <a:endParaRPr lang="ru-RU" dirty="0">
              <a:solidFill>
                <a:srgbClr val="0070C0"/>
              </a:solidFill>
            </a:endParaRPr>
          </a:p>
        </p:txBody>
      </p:sp>
      <p:sp>
        <p:nvSpPr>
          <p:cNvPr id="3" name="Содержимое 2"/>
          <p:cNvSpPr>
            <a:spLocks noGrp="1"/>
          </p:cNvSpPr>
          <p:nvPr>
            <p:ph sz="half" idx="1"/>
          </p:nvPr>
        </p:nvSpPr>
        <p:spPr/>
        <p:txBody>
          <a:bodyPr>
            <a:normAutofit fontScale="92500" lnSpcReduction="20000"/>
          </a:bodyPr>
          <a:lstStyle/>
          <a:p>
            <a:r>
              <a:rPr lang="ru-RU" dirty="0" smtClean="0">
                <a:solidFill>
                  <a:srgbClr val="002060"/>
                </a:solidFill>
              </a:rPr>
              <a:t>Ромашку легко изготовить из круглой лепешки, лепестки которой можно продавить с помощью ножа. Концы лепестков также подрезаем ножом, придавая круглую форму лепесткам. Серединку  смочить водой и приклеить круглую </a:t>
            </a:r>
            <a:r>
              <a:rPr lang="ru-RU" dirty="0" err="1" smtClean="0">
                <a:solidFill>
                  <a:srgbClr val="002060"/>
                </a:solidFill>
              </a:rPr>
              <a:t>сердцевинку</a:t>
            </a:r>
            <a:r>
              <a:rPr lang="ru-RU" dirty="0" smtClean="0">
                <a:solidFill>
                  <a:srgbClr val="002060"/>
                </a:solidFill>
              </a:rPr>
              <a:t>. </a:t>
            </a:r>
            <a:endParaRPr lang="ru-RU" dirty="0">
              <a:solidFill>
                <a:srgbClr val="002060"/>
              </a:solidFill>
            </a:endParaRPr>
          </a:p>
        </p:txBody>
      </p:sp>
      <p:pic>
        <p:nvPicPr>
          <p:cNvPr id="5" name="Содержимое 4" descr="C:\Users\Денис\Desktop\Новая папка (3)\DSC07695.JPG"/>
          <p:cNvPicPr>
            <a:picLocks noGrp="1"/>
          </p:cNvPicPr>
          <p:nvPr>
            <p:ph sz="half" idx="2"/>
          </p:nvPr>
        </p:nvPicPr>
        <p:blipFill>
          <a:blip r:embed="rId2" cstate="print"/>
          <a:srcRect/>
          <a:stretch>
            <a:fillRect/>
          </a:stretch>
        </p:blipFill>
        <p:spPr bwMode="auto">
          <a:xfrm>
            <a:off x="4499992" y="1340768"/>
            <a:ext cx="2160240" cy="1944216"/>
          </a:xfrm>
          <a:prstGeom prst="rect">
            <a:avLst/>
          </a:prstGeom>
          <a:noFill/>
          <a:ln w="38100">
            <a:solidFill>
              <a:srgbClr val="002060"/>
            </a:solidFill>
            <a:miter lim="800000"/>
            <a:headEnd/>
            <a:tailEnd/>
          </a:ln>
        </p:spPr>
      </p:pic>
      <p:pic>
        <p:nvPicPr>
          <p:cNvPr id="6" name="Рисунок 5" descr="C:\Users\Денис\Desktop\Новая папка (3)\DSC07696.JPG"/>
          <p:cNvPicPr/>
          <p:nvPr/>
        </p:nvPicPr>
        <p:blipFill>
          <a:blip r:embed="rId3" cstate="print"/>
          <a:srcRect/>
          <a:stretch>
            <a:fillRect/>
          </a:stretch>
        </p:blipFill>
        <p:spPr bwMode="auto">
          <a:xfrm>
            <a:off x="6660232" y="2132856"/>
            <a:ext cx="2232248" cy="1872208"/>
          </a:xfrm>
          <a:prstGeom prst="rect">
            <a:avLst/>
          </a:prstGeom>
          <a:noFill/>
          <a:ln w="38100">
            <a:solidFill>
              <a:srgbClr val="002060"/>
            </a:solidFill>
            <a:miter lim="800000"/>
            <a:headEnd/>
            <a:tailEnd/>
          </a:ln>
        </p:spPr>
      </p:pic>
      <p:pic>
        <p:nvPicPr>
          <p:cNvPr id="7" name="Picture 2" descr="C:\Users\Денис\Desktop\соленое тесто\Новая папка (2)\DSC07422.JPG"/>
          <p:cNvPicPr>
            <a:picLocks noChangeAspect="1" noChangeArrowheads="1"/>
          </p:cNvPicPr>
          <p:nvPr/>
        </p:nvPicPr>
        <p:blipFill>
          <a:blip r:embed="rId4" cstate="print"/>
          <a:srcRect/>
          <a:stretch>
            <a:fillRect/>
          </a:stretch>
        </p:blipFill>
        <p:spPr bwMode="auto">
          <a:xfrm>
            <a:off x="5508104" y="4365104"/>
            <a:ext cx="2362969" cy="2088232"/>
          </a:xfrm>
          <a:prstGeom prst="rect">
            <a:avLst/>
          </a:prstGeom>
          <a:noFill/>
          <a:ln w="38100">
            <a:solidFill>
              <a:srgbClr val="002060"/>
            </a:solidFill>
          </a:ln>
        </p:spPr>
      </p:pic>
    </p:spTree>
  </p:cSld>
  <p:clrMapOvr>
    <a:masterClrMapping/>
  </p:clrMapOvr>
  <p:transition>
    <p:pull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0070C0"/>
                </a:solidFill>
              </a:rPr>
              <a:t>Мак.</a:t>
            </a:r>
            <a:endParaRPr lang="ru-RU" dirty="0">
              <a:solidFill>
                <a:srgbClr val="0070C0"/>
              </a:solidFill>
            </a:endParaRPr>
          </a:p>
        </p:txBody>
      </p:sp>
      <p:sp>
        <p:nvSpPr>
          <p:cNvPr id="3" name="Содержимое 2"/>
          <p:cNvSpPr>
            <a:spLocks noGrp="1"/>
          </p:cNvSpPr>
          <p:nvPr>
            <p:ph sz="half" idx="1"/>
          </p:nvPr>
        </p:nvSpPr>
        <p:spPr>
          <a:xfrm>
            <a:off x="457200" y="1600200"/>
            <a:ext cx="4114800" cy="5069160"/>
          </a:xfrm>
        </p:spPr>
        <p:txBody>
          <a:bodyPr>
            <a:noAutofit/>
          </a:bodyPr>
          <a:lstStyle/>
          <a:p>
            <a:r>
              <a:rPr lang="ru-RU" sz="2000" dirty="0" smtClean="0">
                <a:solidFill>
                  <a:srgbClr val="002060"/>
                </a:solidFill>
              </a:rPr>
              <a:t>Мак легко изготовить из четырех овальных лепешек и шарика для середины, придав лепесткам выпуклую форму с волнообразными изогнутыми краями. Соединить два лепестка, смочить основание лепестков и прикрепить середину. Затем также прикрепить остальные два лепестка. Таким же образом можно слепить множество цветов: фиалки, анютины глазки, анемоны, шиповник и т.п.</a:t>
            </a:r>
            <a:endParaRPr lang="ru-RU" sz="2000" dirty="0">
              <a:solidFill>
                <a:srgbClr val="002060"/>
              </a:solidFill>
            </a:endParaRPr>
          </a:p>
        </p:txBody>
      </p:sp>
      <p:pic>
        <p:nvPicPr>
          <p:cNvPr id="5" name="Содержимое 4" descr="C:\Users\Денис\Desktop\Новая папка (3)\DSC07706.JPG"/>
          <p:cNvPicPr>
            <a:picLocks noGrp="1"/>
          </p:cNvPicPr>
          <p:nvPr>
            <p:ph sz="half" idx="2"/>
          </p:nvPr>
        </p:nvPicPr>
        <p:blipFill>
          <a:blip r:embed="rId3" cstate="print"/>
          <a:srcRect/>
          <a:stretch>
            <a:fillRect/>
          </a:stretch>
        </p:blipFill>
        <p:spPr bwMode="auto">
          <a:xfrm>
            <a:off x="4427984" y="1628800"/>
            <a:ext cx="2232248" cy="2160240"/>
          </a:xfrm>
          <a:prstGeom prst="rect">
            <a:avLst/>
          </a:prstGeom>
          <a:noFill/>
          <a:ln w="38100">
            <a:solidFill>
              <a:srgbClr val="002060"/>
            </a:solidFill>
            <a:miter lim="800000"/>
            <a:headEnd/>
            <a:tailEnd/>
          </a:ln>
        </p:spPr>
      </p:pic>
      <p:pic>
        <p:nvPicPr>
          <p:cNvPr id="6" name="Рисунок 5" descr="C:\Users\Денис\Desktop\Новая папка (3)\DSC07707.JPG"/>
          <p:cNvPicPr/>
          <p:nvPr/>
        </p:nvPicPr>
        <p:blipFill>
          <a:blip r:embed="rId4" cstate="print"/>
          <a:srcRect/>
          <a:stretch>
            <a:fillRect/>
          </a:stretch>
        </p:blipFill>
        <p:spPr bwMode="auto">
          <a:xfrm>
            <a:off x="6876256" y="1628800"/>
            <a:ext cx="2267744" cy="2160240"/>
          </a:xfrm>
          <a:prstGeom prst="rect">
            <a:avLst/>
          </a:prstGeom>
          <a:noFill/>
          <a:ln w="38100">
            <a:solidFill>
              <a:srgbClr val="002060"/>
            </a:solidFill>
            <a:miter lim="800000"/>
            <a:headEnd/>
            <a:tailEnd/>
          </a:ln>
        </p:spPr>
      </p:pic>
      <p:pic>
        <p:nvPicPr>
          <p:cNvPr id="7" name="Рисунок 6" descr="C:\Users\Денис\Desktop\Новая папка (3)\DSC07708.JPG"/>
          <p:cNvPicPr/>
          <p:nvPr/>
        </p:nvPicPr>
        <p:blipFill>
          <a:blip r:embed="rId5" cstate="print"/>
          <a:srcRect/>
          <a:stretch>
            <a:fillRect/>
          </a:stretch>
        </p:blipFill>
        <p:spPr bwMode="auto">
          <a:xfrm>
            <a:off x="4427984" y="4149080"/>
            <a:ext cx="2232248" cy="2232248"/>
          </a:xfrm>
          <a:prstGeom prst="rect">
            <a:avLst/>
          </a:prstGeom>
          <a:noFill/>
          <a:ln w="38100">
            <a:solidFill>
              <a:srgbClr val="002060"/>
            </a:solidFill>
            <a:miter lim="800000"/>
            <a:headEnd/>
            <a:tailEnd/>
          </a:ln>
        </p:spPr>
      </p:pic>
      <p:pic>
        <p:nvPicPr>
          <p:cNvPr id="8" name="Picture 2" descr="C:\Users\Денис\Desktop\соленое тесто\1315752544_6.jpg"/>
          <p:cNvPicPr>
            <a:picLocks noChangeAspect="1" noChangeArrowheads="1"/>
          </p:cNvPicPr>
          <p:nvPr/>
        </p:nvPicPr>
        <p:blipFill>
          <a:blip r:embed="rId6" cstate="print"/>
          <a:srcRect/>
          <a:stretch>
            <a:fillRect/>
          </a:stretch>
        </p:blipFill>
        <p:spPr bwMode="auto">
          <a:xfrm>
            <a:off x="6876256" y="4149080"/>
            <a:ext cx="2267744" cy="2253630"/>
          </a:xfrm>
          <a:prstGeom prst="rect">
            <a:avLst/>
          </a:prstGeom>
          <a:noFill/>
          <a:ln w="38100">
            <a:solidFill>
              <a:srgbClr val="002060"/>
            </a:solidFill>
          </a:ln>
        </p:spPr>
      </p:pic>
    </p:spTree>
  </p:cSld>
  <p:clrMapOvr>
    <a:masterClrMapping/>
  </p:clrMapOvr>
  <p:transition>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p:txBody>
          <a:bodyPr>
            <a:normAutofit fontScale="92500" lnSpcReduction="10000"/>
          </a:bodyPr>
          <a:lstStyle/>
          <a:p>
            <a:r>
              <a:rPr lang="ru-RU" dirty="0" smtClean="0">
                <a:solidFill>
                  <a:srgbClr val="002060"/>
                </a:solidFill>
              </a:rPr>
              <a:t>Технологических приемов очень много, но для каждой работы это индивидуально. Поделки из соленого теста оригинально смотрятся в рамках из дерева, из теста.  Фоном картины может быть однотонная ткань, мешковина, обои.  </a:t>
            </a:r>
          </a:p>
          <a:p>
            <a:endParaRPr lang="ru-RU" dirty="0">
              <a:solidFill>
                <a:srgbClr val="002060"/>
              </a:solidFill>
            </a:endParaRPr>
          </a:p>
        </p:txBody>
      </p:sp>
      <p:pic>
        <p:nvPicPr>
          <p:cNvPr id="5" name="Picture 3"/>
          <p:cNvPicPr>
            <a:picLocks noGrp="1" noChangeAspect="1" noChangeArrowheads="1"/>
          </p:cNvPicPr>
          <p:nvPr>
            <p:ph sz="half" idx="2"/>
          </p:nvPr>
        </p:nvPicPr>
        <p:blipFill>
          <a:blip r:embed="rId2" cstate="print"/>
          <a:srcRect/>
          <a:stretch>
            <a:fillRect/>
          </a:stretch>
        </p:blipFill>
        <p:spPr bwMode="auto">
          <a:xfrm>
            <a:off x="4860032" y="1600200"/>
            <a:ext cx="3528392" cy="4525963"/>
          </a:xfrm>
          <a:prstGeom prst="rect">
            <a:avLst/>
          </a:prstGeom>
          <a:noFill/>
          <a:ln w="38100">
            <a:solidFill>
              <a:srgbClr val="002060"/>
            </a:solidFill>
            <a:miter lim="800000"/>
            <a:headEnd/>
            <a:tailEnd/>
          </a:ln>
          <a:effectLst/>
        </p:spPr>
      </p:pic>
    </p:spTree>
  </p:cSld>
  <p:clrMapOvr>
    <a:masterClrMapping/>
  </p:clrMapOvr>
  <p:transition>
    <p:pull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67544" y="908720"/>
            <a:ext cx="4038600" cy="5390059"/>
          </a:xfrm>
        </p:spPr>
        <p:txBody>
          <a:bodyPr/>
          <a:lstStyle/>
          <a:p>
            <a:r>
              <a:rPr lang="ru-RU" dirty="0" smtClean="0">
                <a:solidFill>
                  <a:srgbClr val="FFFF00"/>
                </a:solidFill>
              </a:rPr>
              <a:t> </a:t>
            </a:r>
            <a:r>
              <a:rPr lang="ru-RU" dirty="0" smtClean="0">
                <a:solidFill>
                  <a:srgbClr val="002060"/>
                </a:solidFill>
              </a:rPr>
              <a:t>Существует еще способ лепки картин, когда  на ДВП наклеиваются еще сырые элементы из соленого теста. Сушка таких работ проходит дольше, но теми же способами.   </a:t>
            </a:r>
            <a:endParaRPr lang="ru-RU" dirty="0">
              <a:solidFill>
                <a:srgbClr val="002060"/>
              </a:solidFill>
            </a:endParaRPr>
          </a:p>
        </p:txBody>
      </p:sp>
      <p:pic>
        <p:nvPicPr>
          <p:cNvPr id="5" name="Содержимое 6" descr="C:\Users\Денис\Desktop\мама\документы Ира\мастер класс по лепке\SDC10531.JPG"/>
          <p:cNvPicPr>
            <a:picLocks noGrp="1"/>
          </p:cNvPicPr>
          <p:nvPr>
            <p:ph sz="half" idx="2"/>
          </p:nvPr>
        </p:nvPicPr>
        <p:blipFill>
          <a:blip r:embed="rId2" cstate="print"/>
          <a:srcRect/>
          <a:stretch>
            <a:fillRect/>
          </a:stretch>
        </p:blipFill>
        <p:spPr bwMode="auto">
          <a:xfrm>
            <a:off x="4932040" y="980728"/>
            <a:ext cx="3528392" cy="2376264"/>
          </a:xfrm>
          <a:prstGeom prst="rect">
            <a:avLst/>
          </a:prstGeom>
          <a:noFill/>
          <a:ln w="38100">
            <a:solidFill>
              <a:srgbClr val="002060"/>
            </a:solidFill>
            <a:miter lim="800000"/>
            <a:headEnd/>
            <a:tailEnd/>
          </a:ln>
        </p:spPr>
      </p:pic>
      <p:pic>
        <p:nvPicPr>
          <p:cNvPr id="6" name="Рисунок 5" descr="C:\Users\Денис\Desktop\мама\документы Ира\мастер класс по лепке\SDC10535.JPG"/>
          <p:cNvPicPr/>
          <p:nvPr/>
        </p:nvPicPr>
        <p:blipFill>
          <a:blip r:embed="rId3" cstate="print"/>
          <a:srcRect/>
          <a:stretch>
            <a:fillRect/>
          </a:stretch>
        </p:blipFill>
        <p:spPr bwMode="auto">
          <a:xfrm>
            <a:off x="5004048" y="3645024"/>
            <a:ext cx="3456384" cy="2304256"/>
          </a:xfrm>
          <a:prstGeom prst="rect">
            <a:avLst/>
          </a:prstGeom>
          <a:noFill/>
          <a:ln w="38100">
            <a:solidFill>
              <a:srgbClr val="002060"/>
            </a:solidFill>
            <a:miter lim="800000"/>
            <a:headEnd/>
            <a:tailEnd/>
          </a:ln>
        </p:spPr>
      </p:pic>
    </p:spTree>
  </p:cSld>
  <p:clrMapOvr>
    <a:masterClrMapping/>
  </p:clrMapOvr>
  <p:transition>
    <p:pull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980728"/>
            <a:ext cx="4038600" cy="5145435"/>
          </a:xfrm>
        </p:spPr>
        <p:txBody>
          <a:bodyPr/>
          <a:lstStyle/>
          <a:p>
            <a:r>
              <a:rPr lang="ru-RU" dirty="0" smtClean="0">
                <a:solidFill>
                  <a:srgbClr val="002060"/>
                </a:solidFill>
              </a:rPr>
              <a:t>Фон и все элементы такой картины красятся одновременно в два слоя: 1-й грунтовка основными цветами, 2-й раскрашивание с светотенью.</a:t>
            </a:r>
          </a:p>
          <a:p>
            <a:endParaRPr lang="ru-RU" dirty="0">
              <a:solidFill>
                <a:srgbClr val="002060"/>
              </a:solidFill>
            </a:endParaRPr>
          </a:p>
        </p:txBody>
      </p:sp>
      <p:pic>
        <p:nvPicPr>
          <p:cNvPr id="5" name="Содержимое 6" descr="C:\Users\Денис\Desktop\мама\документы Ира\мастер класс по лепке\SDC10537.JPG"/>
          <p:cNvPicPr>
            <a:picLocks noGrp="1"/>
          </p:cNvPicPr>
          <p:nvPr>
            <p:ph sz="half" idx="2"/>
          </p:nvPr>
        </p:nvPicPr>
        <p:blipFill>
          <a:blip r:embed="rId2" cstate="print"/>
          <a:srcRect/>
          <a:stretch>
            <a:fillRect/>
          </a:stretch>
        </p:blipFill>
        <p:spPr bwMode="auto">
          <a:xfrm>
            <a:off x="5076056" y="620689"/>
            <a:ext cx="3528392" cy="2448272"/>
          </a:xfrm>
          <a:prstGeom prst="rect">
            <a:avLst/>
          </a:prstGeom>
          <a:noFill/>
          <a:ln w="38100">
            <a:solidFill>
              <a:srgbClr val="002060"/>
            </a:solidFill>
            <a:miter lim="800000"/>
            <a:headEnd/>
            <a:tailEnd/>
          </a:ln>
        </p:spPr>
      </p:pic>
      <p:pic>
        <p:nvPicPr>
          <p:cNvPr id="6" name="Рисунок 5" descr="C:\Users\Денис\Desktop\мама\документы Ира\мастер класс по лепке\SDC10538.JPG"/>
          <p:cNvPicPr/>
          <p:nvPr/>
        </p:nvPicPr>
        <p:blipFill>
          <a:blip r:embed="rId3" cstate="print"/>
          <a:srcRect/>
          <a:stretch>
            <a:fillRect/>
          </a:stretch>
        </p:blipFill>
        <p:spPr bwMode="auto">
          <a:xfrm>
            <a:off x="5076056" y="3789040"/>
            <a:ext cx="3528392" cy="2448272"/>
          </a:xfrm>
          <a:prstGeom prst="rect">
            <a:avLst/>
          </a:prstGeom>
          <a:noFill/>
          <a:ln w="38100">
            <a:solidFill>
              <a:srgbClr val="002060"/>
            </a:solidFill>
            <a:miter lim="800000"/>
            <a:headEnd/>
            <a:tailEnd/>
          </a:ln>
        </p:spPr>
      </p:pic>
    </p:spTree>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fontScale="90000"/>
          </a:bodyPr>
          <a:lstStyle/>
          <a:p>
            <a:r>
              <a:rPr lang="ru-RU" b="1" dirty="0" smtClean="0">
                <a:solidFill>
                  <a:srgbClr val="0070C0"/>
                </a:solidFill>
              </a:rPr>
              <a:t>Сушка изделий из соленого теста</a:t>
            </a:r>
            <a:r>
              <a:rPr lang="ru-RU" dirty="0" smtClean="0">
                <a:solidFill>
                  <a:srgbClr val="0070C0"/>
                </a:solidFill>
              </a:rPr>
              <a:t> </a:t>
            </a:r>
            <a:endParaRPr lang="ru-RU" dirty="0">
              <a:solidFill>
                <a:srgbClr val="0070C0"/>
              </a:solidFill>
            </a:endParaRPr>
          </a:p>
        </p:txBody>
      </p:sp>
      <p:sp>
        <p:nvSpPr>
          <p:cNvPr id="8" name="Содержимое 7"/>
          <p:cNvSpPr>
            <a:spLocks noGrp="1"/>
          </p:cNvSpPr>
          <p:nvPr>
            <p:ph idx="1"/>
          </p:nvPr>
        </p:nvSpPr>
        <p:spPr>
          <a:xfrm>
            <a:off x="457200" y="1268760"/>
            <a:ext cx="8291264" cy="5589240"/>
          </a:xfrm>
        </p:spPr>
        <p:txBody>
          <a:bodyPr>
            <a:noAutofit/>
          </a:bodyPr>
          <a:lstStyle/>
          <a:p>
            <a:r>
              <a:rPr lang="ru-RU" sz="2000" u="sng" dirty="0" smtClean="0">
                <a:solidFill>
                  <a:srgbClr val="002060"/>
                </a:solidFill>
              </a:rPr>
              <a:t>Первый способ </a:t>
            </a:r>
            <a:r>
              <a:rPr lang="ru-RU" sz="2000" dirty="0" smtClean="0">
                <a:solidFill>
                  <a:srgbClr val="002060"/>
                </a:solidFill>
              </a:rPr>
              <a:t>. Сушка воздушная. В среднем тесто сохнет примерно по миллиметру в день. Значительно ускорить этот процесс помогут солнечные лучи или размещение поделки на батарее, или на ровной поверхности около батареи.  Этот способ считается лучшим, так как  именно при медленной сушке деформация изделия минимальна.   Очень важно, чтобы поделка не подвергалась резкому изменению влажности и температуры, то есть нужно избегать сквозняков.</a:t>
            </a:r>
            <a:r>
              <a:rPr lang="ru-RU" sz="2000" u="sng" dirty="0" smtClean="0">
                <a:solidFill>
                  <a:srgbClr val="002060"/>
                </a:solidFill>
              </a:rPr>
              <a:t> Второй способ.</a:t>
            </a:r>
            <a:r>
              <a:rPr lang="ru-RU" sz="2000" dirty="0" smtClean="0">
                <a:solidFill>
                  <a:srgbClr val="002060"/>
                </a:solidFill>
              </a:rPr>
              <a:t> Сушка в духовке ускоряет процесс сушки. Нагревать духовку нужно до восьмидесяти градусов, поместив в нее поделку и внимательно следить за термометром. Особенно на начальном этапе сушки температура не должна повышаться. Для этого можно раз в пятнадцать минут открывать дверцу духовки и выпускать лишний жар.      Для  полного высыхания работы требуется от двух до четырех часов.</a:t>
            </a:r>
          </a:p>
          <a:p>
            <a:r>
              <a:rPr lang="ru-RU" sz="2000" u="sng" dirty="0" smtClean="0">
                <a:solidFill>
                  <a:srgbClr val="002060"/>
                </a:solidFill>
              </a:rPr>
              <a:t>Третий способ.</a:t>
            </a:r>
            <a:r>
              <a:rPr lang="ru-RU" sz="2000" dirty="0" smtClean="0">
                <a:solidFill>
                  <a:srgbClr val="002060"/>
                </a:solidFill>
              </a:rPr>
              <a:t> Комбинирование двух предыдущих. Примерно сутки сушится поделка естественным путем, а потом доводят этот процесс до конца в духовке.</a:t>
            </a:r>
          </a:p>
          <a:p>
            <a:endParaRPr lang="ru-RU" sz="2000" dirty="0"/>
          </a:p>
        </p:txBody>
      </p:sp>
    </p:spTree>
  </p:cSld>
  <p:clrMapOvr>
    <a:masterClrMapping/>
  </p:clrMapOvr>
  <p:transition>
    <p:pull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4638"/>
            <a:ext cx="8291264" cy="2866330"/>
          </a:xfrm>
        </p:spPr>
        <p:txBody>
          <a:bodyPr>
            <a:normAutofit fontScale="90000"/>
          </a:bodyPr>
          <a:lstStyle/>
          <a:p>
            <a:r>
              <a:rPr lang="ru-RU" b="1" dirty="0" smtClean="0">
                <a:solidFill>
                  <a:srgbClr val="FFFF00"/>
                </a:solidFill>
              </a:rPr>
              <a:t> </a:t>
            </a:r>
            <a:r>
              <a:rPr lang="ru-RU" b="1" dirty="0" smtClean="0">
                <a:solidFill>
                  <a:srgbClr val="0070C0"/>
                </a:solidFill>
              </a:rPr>
              <a:t>Раскрашивание</a:t>
            </a:r>
            <a:r>
              <a:rPr lang="ru-RU" sz="1200" dirty="0" smtClean="0">
                <a:solidFill>
                  <a:srgbClr val="0070C0"/>
                </a:solidFill>
              </a:rPr>
              <a:t/>
            </a:r>
            <a:br>
              <a:rPr lang="ru-RU" sz="1200" dirty="0" smtClean="0">
                <a:solidFill>
                  <a:srgbClr val="0070C0"/>
                </a:solidFill>
              </a:rPr>
            </a:br>
            <a:r>
              <a:rPr lang="ru-RU" sz="2200" dirty="0" smtClean="0">
                <a:solidFill>
                  <a:srgbClr val="0070C0"/>
                </a:solidFill>
              </a:rPr>
              <a:t>          Раскрашивают изделия из солёного теста   чаще всего </a:t>
            </a:r>
            <a:r>
              <a:rPr lang="ru-RU" sz="2200" dirty="0" smtClean="0">
                <a:solidFill>
                  <a:srgbClr val="002060"/>
                </a:solidFill>
              </a:rPr>
              <a:t>гуашью – её цвета наиболее яркие и стойкие. Перед тем как раскрашивать изделия, их можно грунтовать белой масляной краской. После того как грунтовка высохнет, приступают к раскрашиванию. Можно изделия не грунтовать, а сразу красить гуашью или акриловыми красками.</a:t>
            </a:r>
            <a:br>
              <a:rPr lang="ru-RU" sz="2200" dirty="0" smtClean="0">
                <a:solidFill>
                  <a:srgbClr val="002060"/>
                </a:solidFill>
              </a:rPr>
            </a:br>
            <a:r>
              <a:rPr lang="ru-RU" sz="2200" dirty="0" smtClean="0">
                <a:solidFill>
                  <a:srgbClr val="002060"/>
                </a:solidFill>
              </a:rPr>
              <a:t>         Краски   наносят не слишком толстым слоем, так как после высыхания изделие может слегка потрескаться.</a:t>
            </a:r>
            <a:endParaRPr lang="ru-RU" sz="2200" dirty="0">
              <a:solidFill>
                <a:srgbClr val="002060"/>
              </a:solidFill>
            </a:endParaRPr>
          </a:p>
        </p:txBody>
      </p:sp>
      <p:pic>
        <p:nvPicPr>
          <p:cNvPr id="4" name="Picture 3" descr="C:\Users\Денис\Desktop\фото для сайта\мои картины из соленого теста и круп, живопись и графика\DSC_0042.JPG"/>
          <p:cNvPicPr>
            <a:picLocks noGrp="1" noChangeAspect="1" noChangeArrowheads="1"/>
          </p:cNvPicPr>
          <p:nvPr>
            <p:ph idx="1"/>
          </p:nvPr>
        </p:nvPicPr>
        <p:blipFill>
          <a:blip r:embed="rId2" cstate="print"/>
          <a:srcRect/>
          <a:stretch>
            <a:fillRect/>
          </a:stretch>
        </p:blipFill>
        <p:spPr bwMode="auto">
          <a:xfrm>
            <a:off x="5004048" y="3501008"/>
            <a:ext cx="3384377" cy="3101085"/>
          </a:xfrm>
          <a:prstGeom prst="rect">
            <a:avLst/>
          </a:prstGeom>
          <a:noFill/>
          <a:ln w="38100">
            <a:solidFill>
              <a:srgbClr val="002060"/>
            </a:solidFill>
          </a:ln>
        </p:spPr>
      </p:pic>
      <p:pic>
        <p:nvPicPr>
          <p:cNvPr id="5" name="Picture 2" descr="C:\Users\Денис\Desktop\фото для сайта\мои картины из соленого теста и круп, живопись и графика\DSC07741.JPG"/>
          <p:cNvPicPr>
            <a:picLocks noChangeAspect="1" noChangeArrowheads="1"/>
          </p:cNvPicPr>
          <p:nvPr/>
        </p:nvPicPr>
        <p:blipFill>
          <a:blip r:embed="rId3" cstate="print"/>
          <a:srcRect/>
          <a:stretch>
            <a:fillRect/>
          </a:stretch>
        </p:blipFill>
        <p:spPr bwMode="auto">
          <a:xfrm>
            <a:off x="827584" y="3501008"/>
            <a:ext cx="3456383" cy="3096343"/>
          </a:xfrm>
          <a:prstGeom prst="rect">
            <a:avLst/>
          </a:prstGeom>
          <a:noFill/>
          <a:ln w="38100">
            <a:solidFill>
              <a:srgbClr val="002060"/>
            </a:solidFill>
          </a:ln>
        </p:spPr>
      </p:pic>
    </p:spTree>
  </p:cSld>
  <p:clrMapOvr>
    <a:masterClrMapping/>
  </p:clrMapOvr>
  <p:transition>
    <p:pull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b="1" dirty="0" smtClean="0">
                <a:solidFill>
                  <a:srgbClr val="0070C0"/>
                </a:solidFill>
              </a:rPr>
              <a:t>Лакирование</a:t>
            </a:r>
            <a:r>
              <a:rPr lang="ru-RU" dirty="0" smtClean="0">
                <a:solidFill>
                  <a:srgbClr val="0070C0"/>
                </a:solidFill>
              </a:rPr>
              <a:t/>
            </a:r>
            <a:br>
              <a:rPr lang="ru-RU" dirty="0" smtClean="0">
                <a:solidFill>
                  <a:srgbClr val="0070C0"/>
                </a:solidFill>
              </a:rPr>
            </a:br>
            <a:endParaRPr lang="ru-RU" dirty="0">
              <a:solidFill>
                <a:srgbClr val="0070C0"/>
              </a:solidFill>
            </a:endParaRPr>
          </a:p>
        </p:txBody>
      </p:sp>
      <p:sp>
        <p:nvSpPr>
          <p:cNvPr id="6" name="Содержимое 5"/>
          <p:cNvSpPr>
            <a:spLocks noGrp="1"/>
          </p:cNvSpPr>
          <p:nvPr>
            <p:ph sz="half" idx="2"/>
          </p:nvPr>
        </p:nvSpPr>
        <p:spPr>
          <a:xfrm>
            <a:off x="3851920" y="980728"/>
            <a:ext cx="4834880" cy="5400600"/>
          </a:xfrm>
        </p:spPr>
        <p:txBody>
          <a:bodyPr>
            <a:noAutofit/>
          </a:bodyPr>
          <a:lstStyle/>
          <a:p>
            <a:pPr>
              <a:buNone/>
            </a:pPr>
            <a:r>
              <a:rPr lang="ru-RU" sz="2000" dirty="0" smtClean="0">
                <a:solidFill>
                  <a:srgbClr val="002060"/>
                </a:solidFill>
              </a:rPr>
              <a:t>      Лак не только придает блеск и законченность поделке - он предохраняет ее от воздействия влаги и постепенного крошения. Для лакирования поделок из соленого теста используют как жидкий, так и густой прозрачный лак.  Жидкий лак придает зеркальный глянец и подчеркивает яркость красок. Но нужно лак   наносить много раз, так как он очень быстро впитывается.  Густой лак придает украшениям матовый блеск, им достаточно покрыть изделие 1 - 2 раза, а от   влаги и крошения он защищает изделие надежнее жидкого.</a:t>
            </a:r>
          </a:p>
          <a:p>
            <a:endParaRPr lang="ru-RU" sz="2000" dirty="0">
              <a:solidFill>
                <a:srgbClr val="002060"/>
              </a:solidFill>
            </a:endParaRPr>
          </a:p>
        </p:txBody>
      </p:sp>
      <p:pic>
        <p:nvPicPr>
          <p:cNvPr id="7" name="Picture 3" descr="SDC10543"/>
          <p:cNvPicPr>
            <a:picLocks noGrp="1" noChangeAspect="1" noChangeArrowheads="1"/>
          </p:cNvPicPr>
          <p:nvPr>
            <p:ph sz="half" idx="1"/>
          </p:nvPr>
        </p:nvPicPr>
        <p:blipFill>
          <a:blip r:embed="rId2" cstate="print"/>
          <a:srcRect/>
          <a:stretch>
            <a:fillRect/>
          </a:stretch>
        </p:blipFill>
        <p:spPr bwMode="auto">
          <a:xfrm>
            <a:off x="683568" y="1124744"/>
            <a:ext cx="3312368" cy="5001419"/>
          </a:xfrm>
          <a:prstGeom prst="rect">
            <a:avLst/>
          </a:prstGeom>
          <a:noFill/>
          <a:ln w="38100">
            <a:solidFill>
              <a:srgbClr val="002060"/>
            </a:solid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63688" y="1268760"/>
            <a:ext cx="5094312" cy="4154984"/>
          </a:xfrm>
          <a:prstGeom prst="rect">
            <a:avLst/>
          </a:prstGeom>
        </p:spPr>
        <p:txBody>
          <a:bodyPr wrap="square">
            <a:spAutoFit/>
          </a:bodyPr>
          <a:lstStyle/>
          <a:p>
            <a:r>
              <a:rPr lang="ru-RU" sz="4400" b="1" dirty="0" smtClean="0">
                <a:solidFill>
                  <a:srgbClr val="0070C0"/>
                </a:solidFill>
                <a:latin typeface="Comic Sans MS" pitchFamily="66" charset="0"/>
                <a:cs typeface="Aharoni" pitchFamily="2" charset="-79"/>
              </a:rPr>
              <a:t>Понравилось, интересно?</a:t>
            </a:r>
            <a:br>
              <a:rPr lang="ru-RU" sz="4400" b="1" dirty="0" smtClean="0">
                <a:solidFill>
                  <a:srgbClr val="0070C0"/>
                </a:solidFill>
                <a:latin typeface="Comic Sans MS" pitchFamily="66" charset="0"/>
                <a:cs typeface="Aharoni" pitchFamily="2" charset="-79"/>
              </a:rPr>
            </a:br>
            <a:r>
              <a:rPr lang="ru-RU" sz="4400" b="1" dirty="0" smtClean="0">
                <a:solidFill>
                  <a:srgbClr val="0070C0"/>
                </a:solidFill>
                <a:latin typeface="Comic Sans MS" pitchFamily="66" charset="0"/>
                <a:cs typeface="Aharoni" pitchFamily="2" charset="-79"/>
              </a:rPr>
              <a:t>Попробуйте свои силы в лепке из солёного теста, Желаю успеха!</a:t>
            </a:r>
            <a:endParaRPr lang="ru-RU" sz="4400" b="1" dirty="0">
              <a:solidFill>
                <a:srgbClr val="0070C0"/>
              </a:solidFill>
              <a:cs typeface="Aharoni" pitchFamily="2" charset="-79"/>
            </a:endParaRPr>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shablon24">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shablon24</Template>
  <TotalTime>118</TotalTime>
  <Words>1000</Words>
  <Application>Microsoft Office PowerPoint</Application>
  <PresentationFormat>Экран (4:3)</PresentationFormat>
  <Paragraphs>77</Paragraphs>
  <Slides>21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shablon24</vt:lpstr>
      <vt:lpstr>Изготовление изделий из соленого теста</vt:lpstr>
      <vt:lpstr>Из истории о тестопластике</vt:lpstr>
      <vt:lpstr>Из истории о тестопластике</vt:lpstr>
      <vt:lpstr>Слайд 4</vt:lpstr>
      <vt:lpstr>Слайд 5</vt:lpstr>
      <vt:lpstr> Материалы и инструменты для соленого теста</vt:lpstr>
      <vt:lpstr> Замес теста</vt:lpstr>
      <vt:lpstr>Цветное тесто </vt:lpstr>
      <vt:lpstr>Слайд 9</vt:lpstr>
      <vt:lpstr>Свойства соленого теста </vt:lpstr>
      <vt:lpstr>Рецепты соленого теста</vt:lpstr>
      <vt:lpstr>Основные приемы лепки из соленого теста</vt:lpstr>
      <vt:lpstr> Ромашка. </vt:lpstr>
      <vt:lpstr>Мак.</vt:lpstr>
      <vt:lpstr>Слайд 15</vt:lpstr>
      <vt:lpstr>Слайд 16</vt:lpstr>
      <vt:lpstr>Слайд 17</vt:lpstr>
      <vt:lpstr>Сушка изделий из соленого теста </vt:lpstr>
      <vt:lpstr> Раскрашивание           Раскрашивают изделия из солёного теста   чаще всего гуашью – её цвета наиболее яркие и стойкие. Перед тем как раскрашивать изделия, их можно грунтовать белой масляной краской. После того как грунтовка высохнет, приступают к раскрашиванию. Можно изделия не грунтовать, а сразу красить гуашью или акриловыми красками.          Краски   наносят не слишком толстым слоем, так как после высыхания изделие может слегка потрескаться.</vt:lpstr>
      <vt:lpstr>Лакирование </vt:lpstr>
      <vt:lpstr>Слайд 21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Изготовление изделий из соленого теста</dc:title>
  <dc:creator>USER</dc:creator>
  <cp:lastModifiedBy>USER</cp:lastModifiedBy>
  <cp:revision>14</cp:revision>
  <dcterms:created xsi:type="dcterms:W3CDTF">2016-04-09T04:42:44Z</dcterms:created>
  <dcterms:modified xsi:type="dcterms:W3CDTF">2017-02-06T03:23:26Z</dcterms:modified>
</cp:coreProperties>
</file>