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81" r:id="rId2"/>
    <p:sldId id="267" r:id="rId3"/>
    <p:sldId id="268" r:id="rId4"/>
    <p:sldId id="270" r:id="rId5"/>
    <p:sldId id="271" r:id="rId6"/>
    <p:sldId id="272" r:id="rId7"/>
    <p:sldId id="273" r:id="rId8"/>
    <p:sldId id="275" r:id="rId9"/>
    <p:sldId id="274" r:id="rId10"/>
    <p:sldId id="256" r:id="rId11"/>
    <p:sldId id="280" r:id="rId12"/>
    <p:sldId id="266" r:id="rId13"/>
    <p:sldId id="258" r:id="rId14"/>
    <p:sldId id="259" r:id="rId15"/>
    <p:sldId id="257" r:id="rId16"/>
    <p:sldId id="260" r:id="rId17"/>
    <p:sldId id="261" r:id="rId18"/>
    <p:sldId id="262" r:id="rId19"/>
    <p:sldId id="263" r:id="rId20"/>
    <p:sldId id="264" r:id="rId21"/>
    <p:sldId id="265" r:id="rId22"/>
    <p:sldId id="276" r:id="rId23"/>
    <p:sldId id="277" r:id="rId24"/>
    <p:sldId id="27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07" y="-8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9E1720-6552-4FBB-8E0A-3D584B8DE97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6C86D-4A80-41A4-BC57-7C5426EE333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1719480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06EF06-DEA8-456B-96F9-73623CF23F13}" type="slidenum">
              <a:rPr lang="ru-RU" smtClean="0"/>
              <a:pPr/>
              <a:t>4</a:t>
            </a:fld>
            <a:endParaRPr lang="ru-RU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Мозаика из камня и стекла (смальты)</a:t>
            </a:r>
          </a:p>
        </p:txBody>
      </p:sp>
    </p:spTree>
    <p:extLst>
      <p:ext uri="{BB962C8B-B14F-4D97-AF65-F5344CB8AC3E}">
        <p14:creationId xmlns:p14="http://schemas.microsoft.com/office/powerpoint/2010/main" xmlns="" val="1610804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BC168D-E046-4782-897E-D5D132F96D21}" type="slidenum">
              <a:rPr lang="ru-RU" smtClean="0"/>
              <a:pPr/>
              <a:t>5</a:t>
            </a:fld>
            <a:endParaRPr lang="ru-RU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dirty="0" smtClean="0"/>
              <a:t>Мозаика из яичной скорлупы</a:t>
            </a:r>
          </a:p>
        </p:txBody>
      </p:sp>
    </p:spTree>
    <p:extLst>
      <p:ext uri="{BB962C8B-B14F-4D97-AF65-F5344CB8AC3E}">
        <p14:creationId xmlns:p14="http://schemas.microsoft.com/office/powerpoint/2010/main" xmlns="" val="8048313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BF6B4E-0B04-4F08-A5C0-81AA7A1DF376}" type="slidenum">
              <a:rPr lang="ru-RU" smtClean="0"/>
              <a:pPr/>
              <a:t>6</a:t>
            </a:fld>
            <a:endParaRPr lang="ru-RU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ru-RU" smtClean="0"/>
              <a:t>Мозаика из бусин</a:t>
            </a:r>
          </a:p>
        </p:txBody>
      </p:sp>
    </p:spTree>
    <p:extLst>
      <p:ext uri="{BB962C8B-B14F-4D97-AF65-F5344CB8AC3E}">
        <p14:creationId xmlns:p14="http://schemas.microsoft.com/office/powerpoint/2010/main" xmlns="" val="3963272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162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9517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 spokes="3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9250"/>
            <a:ext cx="8223250" cy="143351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5425" cy="41084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4035425" cy="41084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89250" cy="469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27250" cy="4699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52DC1-ED78-4D91-9A69-29EC141CC3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3020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32237-0F56-48EF-9DBC-981D3D0CB569}" type="datetime1">
              <a:rPr lang="ru-RU"/>
              <a:pPr>
                <a:defRPr/>
              </a:pPr>
              <a:t>06.02.2017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Образова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C152C-B7A1-4D53-B1EE-BDE4A75CC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9D3B5BA-3654-4816-9704-1AABCF4E0182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B471764-B65A-4246-B804-3E32ECB16A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ппликация из бумажных салфеток своими руками для детей 3-5 лет. Мастер-класс «Петушок»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214290"/>
            <a:ext cx="5429288" cy="41668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7158" y="4429132"/>
            <a:ext cx="85011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Bookman Old Style" pitchFamily="18" charset="0"/>
              </a:rPr>
              <a:t>Аппликация в технике мозаика «Петушок»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744538"/>
          </a:xfrm>
        </p:spPr>
        <p:txBody>
          <a:bodyPr>
            <a:normAutofit/>
          </a:bodyPr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ookman Old Style" pitchFamily="18" charset="0"/>
              </a:rPr>
              <a:t>Кроссворд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14388" y="1341438"/>
            <a:ext cx="7445375" cy="4554537"/>
          </a:xfrm>
          <a:prstGeom prst="rect">
            <a:avLst/>
          </a:prstGeom>
          <a:solidFill>
            <a:srgbClr val="CCFFCC"/>
          </a:solidFill>
          <a:ln w="57240">
            <a:solidFill>
              <a:srgbClr val="242492"/>
            </a:solidFill>
            <a:miter lim="800000"/>
            <a:headEnd/>
            <a:tailEnd/>
          </a:ln>
          <a:effectLst/>
        </p:spPr>
        <p:txBody>
          <a:bodyPr/>
          <a:lstStyle/>
          <a:p>
            <a:pPr marL="342900" indent="-336550">
              <a:spcBef>
                <a:spcPts val="700"/>
              </a:spcBef>
              <a:buSzPct val="6500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/>
            </a:pPr>
            <a:r>
              <a:rPr lang="ru-RU" sz="2800">
                <a:solidFill>
                  <a:srgbClr val="24249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2" charset="0"/>
              </a:rPr>
              <a:t> </a:t>
            </a: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635375" y="37893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5651500" y="3284538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Rectangle 5"/>
          <p:cNvSpPr>
            <a:spLocks noChangeArrowheads="1"/>
          </p:cNvSpPr>
          <p:nvPr/>
        </p:nvSpPr>
        <p:spPr bwMode="auto">
          <a:xfrm>
            <a:off x="5148263" y="3284538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Rectangle 6"/>
          <p:cNvSpPr>
            <a:spLocks noChangeArrowheads="1"/>
          </p:cNvSpPr>
          <p:nvPr/>
        </p:nvSpPr>
        <p:spPr bwMode="auto">
          <a:xfrm>
            <a:off x="3635375" y="2781300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7"/>
          <p:cNvSpPr>
            <a:spLocks noChangeArrowheads="1"/>
          </p:cNvSpPr>
          <p:nvPr/>
        </p:nvSpPr>
        <p:spPr bwMode="auto">
          <a:xfrm>
            <a:off x="4643438" y="3284538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Rectangle 8"/>
          <p:cNvSpPr>
            <a:spLocks noChangeArrowheads="1"/>
          </p:cNvSpPr>
          <p:nvPr/>
        </p:nvSpPr>
        <p:spPr bwMode="auto">
          <a:xfrm>
            <a:off x="3132138" y="2276475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4643438" y="277971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Rectangle 10"/>
          <p:cNvSpPr>
            <a:spLocks noChangeArrowheads="1"/>
          </p:cNvSpPr>
          <p:nvPr/>
        </p:nvSpPr>
        <p:spPr bwMode="auto">
          <a:xfrm>
            <a:off x="6659563" y="2781300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8" name="Rectangle 11"/>
          <p:cNvSpPr>
            <a:spLocks noChangeArrowheads="1"/>
          </p:cNvSpPr>
          <p:nvPr/>
        </p:nvSpPr>
        <p:spPr bwMode="auto">
          <a:xfrm>
            <a:off x="6156325" y="37893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9" name="Rectangle 12"/>
          <p:cNvSpPr>
            <a:spLocks noChangeArrowheads="1"/>
          </p:cNvSpPr>
          <p:nvPr/>
        </p:nvSpPr>
        <p:spPr bwMode="auto">
          <a:xfrm>
            <a:off x="4140200" y="2781300"/>
            <a:ext cx="503238" cy="503238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0" name="Rectangle 13"/>
          <p:cNvSpPr>
            <a:spLocks noChangeArrowheads="1"/>
          </p:cNvSpPr>
          <p:nvPr/>
        </p:nvSpPr>
        <p:spPr bwMode="auto">
          <a:xfrm>
            <a:off x="3132138" y="37893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1" name="Rectangle 14"/>
          <p:cNvSpPr>
            <a:spLocks noChangeArrowheads="1"/>
          </p:cNvSpPr>
          <p:nvPr/>
        </p:nvSpPr>
        <p:spPr bwMode="auto">
          <a:xfrm>
            <a:off x="2124075" y="53006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2" name="Rectangle 15"/>
          <p:cNvSpPr>
            <a:spLocks noChangeArrowheads="1"/>
          </p:cNvSpPr>
          <p:nvPr/>
        </p:nvSpPr>
        <p:spPr bwMode="auto">
          <a:xfrm>
            <a:off x="5651500" y="4797425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Rectangle 16"/>
          <p:cNvSpPr>
            <a:spLocks noChangeArrowheads="1"/>
          </p:cNvSpPr>
          <p:nvPr/>
        </p:nvSpPr>
        <p:spPr bwMode="auto">
          <a:xfrm>
            <a:off x="3635375" y="4292600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4" name="Rectangle 17"/>
          <p:cNvSpPr>
            <a:spLocks noChangeArrowheads="1"/>
          </p:cNvSpPr>
          <p:nvPr/>
        </p:nvSpPr>
        <p:spPr bwMode="auto">
          <a:xfrm>
            <a:off x="3132138" y="4292600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5" name="Rectangle 18"/>
          <p:cNvSpPr>
            <a:spLocks noChangeArrowheads="1"/>
          </p:cNvSpPr>
          <p:nvPr/>
        </p:nvSpPr>
        <p:spPr bwMode="auto">
          <a:xfrm>
            <a:off x="2627313" y="37893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6" name="Text Box 19"/>
          <p:cNvSpPr txBox="1">
            <a:spLocks noChangeArrowheads="1"/>
          </p:cNvSpPr>
          <p:nvPr/>
        </p:nvSpPr>
        <p:spPr bwMode="auto">
          <a:xfrm>
            <a:off x="2555875" y="2349500"/>
            <a:ext cx="504825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>
                <a:solidFill>
                  <a:srgbClr val="000000"/>
                </a:solidFill>
                <a:latin typeface="Tahoma" pitchFamily="32" charset="0"/>
              </a:rPr>
              <a:t> </a:t>
            </a: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 </a:t>
            </a: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1</a:t>
            </a:r>
          </a:p>
        </p:txBody>
      </p:sp>
      <p:sp>
        <p:nvSpPr>
          <p:cNvPr id="9237" name="Text Box 20"/>
          <p:cNvSpPr txBox="1">
            <a:spLocks noChangeArrowheads="1"/>
          </p:cNvSpPr>
          <p:nvPr/>
        </p:nvSpPr>
        <p:spPr bwMode="auto">
          <a:xfrm>
            <a:off x="3059113" y="2852738"/>
            <a:ext cx="576262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2</a:t>
            </a:r>
          </a:p>
        </p:txBody>
      </p:sp>
      <p:sp>
        <p:nvSpPr>
          <p:cNvPr id="9238" name="Text Box 21"/>
          <p:cNvSpPr txBox="1">
            <a:spLocks noChangeArrowheads="1"/>
          </p:cNvSpPr>
          <p:nvPr/>
        </p:nvSpPr>
        <p:spPr bwMode="auto">
          <a:xfrm>
            <a:off x="3563938" y="3357563"/>
            <a:ext cx="503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3</a:t>
            </a:r>
          </a:p>
        </p:txBody>
      </p:sp>
      <p:sp>
        <p:nvSpPr>
          <p:cNvPr id="9239" name="Text Box 22"/>
          <p:cNvSpPr txBox="1">
            <a:spLocks noChangeArrowheads="1"/>
          </p:cNvSpPr>
          <p:nvPr/>
        </p:nvSpPr>
        <p:spPr bwMode="auto">
          <a:xfrm>
            <a:off x="2051050" y="3860800"/>
            <a:ext cx="503238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4</a:t>
            </a:r>
          </a:p>
        </p:txBody>
      </p:sp>
      <p:sp>
        <p:nvSpPr>
          <p:cNvPr id="9240" name="Text Box 23"/>
          <p:cNvSpPr txBox="1">
            <a:spLocks noChangeArrowheads="1"/>
          </p:cNvSpPr>
          <p:nvPr/>
        </p:nvSpPr>
        <p:spPr bwMode="auto">
          <a:xfrm>
            <a:off x="2051050" y="4292600"/>
            <a:ext cx="503238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5</a:t>
            </a:r>
          </a:p>
        </p:txBody>
      </p:sp>
      <p:sp>
        <p:nvSpPr>
          <p:cNvPr id="9241" name="Text Box 24"/>
          <p:cNvSpPr txBox="1">
            <a:spLocks noChangeArrowheads="1"/>
          </p:cNvSpPr>
          <p:nvPr/>
        </p:nvSpPr>
        <p:spPr bwMode="auto">
          <a:xfrm>
            <a:off x="3563938" y="4797425"/>
            <a:ext cx="503237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6</a:t>
            </a:r>
          </a:p>
        </p:txBody>
      </p:sp>
      <p:sp>
        <p:nvSpPr>
          <p:cNvPr id="9242" name="Rectangle 25"/>
          <p:cNvSpPr>
            <a:spLocks noChangeArrowheads="1"/>
          </p:cNvSpPr>
          <p:nvPr/>
        </p:nvSpPr>
        <p:spPr bwMode="auto">
          <a:xfrm>
            <a:off x="4643438" y="4797425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3" name="Rectangle 26"/>
          <p:cNvSpPr>
            <a:spLocks noChangeArrowheads="1"/>
          </p:cNvSpPr>
          <p:nvPr/>
        </p:nvSpPr>
        <p:spPr bwMode="auto">
          <a:xfrm>
            <a:off x="2627313" y="4292600"/>
            <a:ext cx="501650" cy="504825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4" name="Rectangle 27"/>
          <p:cNvSpPr>
            <a:spLocks noChangeArrowheads="1"/>
          </p:cNvSpPr>
          <p:nvPr/>
        </p:nvSpPr>
        <p:spPr bwMode="auto">
          <a:xfrm>
            <a:off x="4643438" y="37893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5" name="Rectangle 28"/>
          <p:cNvSpPr>
            <a:spLocks noChangeArrowheads="1"/>
          </p:cNvSpPr>
          <p:nvPr/>
        </p:nvSpPr>
        <p:spPr bwMode="auto">
          <a:xfrm>
            <a:off x="3635375" y="53006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6" name="Rectangle 29"/>
          <p:cNvSpPr>
            <a:spLocks noChangeArrowheads="1"/>
          </p:cNvSpPr>
          <p:nvPr/>
        </p:nvSpPr>
        <p:spPr bwMode="auto">
          <a:xfrm>
            <a:off x="2627313" y="53006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7" name="Rectangle 30"/>
          <p:cNvSpPr>
            <a:spLocks noChangeArrowheads="1"/>
          </p:cNvSpPr>
          <p:nvPr/>
        </p:nvSpPr>
        <p:spPr bwMode="auto">
          <a:xfrm>
            <a:off x="5146675" y="37893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8" name="Rectangle 31"/>
          <p:cNvSpPr>
            <a:spLocks noChangeArrowheads="1"/>
          </p:cNvSpPr>
          <p:nvPr/>
        </p:nvSpPr>
        <p:spPr bwMode="auto">
          <a:xfrm>
            <a:off x="5651500" y="37893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49" name="Rectangle 32"/>
          <p:cNvSpPr>
            <a:spLocks noChangeArrowheads="1"/>
          </p:cNvSpPr>
          <p:nvPr/>
        </p:nvSpPr>
        <p:spPr bwMode="auto">
          <a:xfrm>
            <a:off x="3132138" y="53006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0" name="Rectangle 33"/>
          <p:cNvSpPr>
            <a:spLocks noChangeArrowheads="1"/>
          </p:cNvSpPr>
          <p:nvPr/>
        </p:nvSpPr>
        <p:spPr bwMode="auto">
          <a:xfrm>
            <a:off x="6156325" y="3284538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1" name="Rectangle 34"/>
          <p:cNvSpPr>
            <a:spLocks noChangeArrowheads="1"/>
          </p:cNvSpPr>
          <p:nvPr/>
        </p:nvSpPr>
        <p:spPr bwMode="auto">
          <a:xfrm>
            <a:off x="3635375" y="2276475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2" name="Rectangle 35"/>
          <p:cNvSpPr>
            <a:spLocks noChangeArrowheads="1"/>
          </p:cNvSpPr>
          <p:nvPr/>
        </p:nvSpPr>
        <p:spPr bwMode="auto">
          <a:xfrm>
            <a:off x="5148263" y="2781300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3" name="Rectangle 36"/>
          <p:cNvSpPr>
            <a:spLocks noChangeArrowheads="1"/>
          </p:cNvSpPr>
          <p:nvPr/>
        </p:nvSpPr>
        <p:spPr bwMode="auto">
          <a:xfrm>
            <a:off x="6659563" y="3284538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4" name="Rectangle 37"/>
          <p:cNvSpPr>
            <a:spLocks noChangeArrowheads="1"/>
          </p:cNvSpPr>
          <p:nvPr/>
        </p:nvSpPr>
        <p:spPr bwMode="auto">
          <a:xfrm>
            <a:off x="5148263" y="4797425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5" name="Text Box 38"/>
          <p:cNvSpPr txBox="1">
            <a:spLocks noChangeArrowheads="1"/>
          </p:cNvSpPr>
          <p:nvPr/>
        </p:nvSpPr>
        <p:spPr bwMode="auto">
          <a:xfrm>
            <a:off x="611188" y="5373688"/>
            <a:ext cx="50323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242492"/>
                </a:solidFill>
                <a:latin typeface="Times New Roman" pitchFamily="16" charset="0"/>
              </a:rPr>
              <a:t>7</a:t>
            </a:r>
          </a:p>
        </p:txBody>
      </p:sp>
      <p:sp>
        <p:nvSpPr>
          <p:cNvPr id="9256" name="Rectangle 39"/>
          <p:cNvSpPr>
            <a:spLocks noChangeArrowheads="1"/>
          </p:cNvSpPr>
          <p:nvPr/>
        </p:nvSpPr>
        <p:spPr bwMode="auto">
          <a:xfrm>
            <a:off x="4643438" y="2276475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7" name="Rectangle 40"/>
          <p:cNvSpPr>
            <a:spLocks noChangeArrowheads="1"/>
          </p:cNvSpPr>
          <p:nvPr/>
        </p:nvSpPr>
        <p:spPr bwMode="auto">
          <a:xfrm>
            <a:off x="5651500" y="2781300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8" name="Rectangle 41"/>
          <p:cNvSpPr>
            <a:spLocks noChangeArrowheads="1"/>
          </p:cNvSpPr>
          <p:nvPr/>
        </p:nvSpPr>
        <p:spPr bwMode="auto">
          <a:xfrm>
            <a:off x="5651500" y="2276475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59" name="Rectangle 42"/>
          <p:cNvSpPr>
            <a:spLocks noChangeArrowheads="1"/>
          </p:cNvSpPr>
          <p:nvPr/>
        </p:nvSpPr>
        <p:spPr bwMode="auto">
          <a:xfrm>
            <a:off x="5148263" y="2276475"/>
            <a:ext cx="503237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0" name="Rectangle 43"/>
          <p:cNvSpPr>
            <a:spLocks noChangeArrowheads="1"/>
          </p:cNvSpPr>
          <p:nvPr/>
        </p:nvSpPr>
        <p:spPr bwMode="auto">
          <a:xfrm>
            <a:off x="6156325" y="2781300"/>
            <a:ext cx="503238" cy="503238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1" name="Rectangle 44"/>
          <p:cNvSpPr>
            <a:spLocks noChangeArrowheads="1"/>
          </p:cNvSpPr>
          <p:nvPr/>
        </p:nvSpPr>
        <p:spPr bwMode="auto">
          <a:xfrm>
            <a:off x="4140200" y="2276475"/>
            <a:ext cx="503238" cy="503238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2" name="Rectangle 45"/>
          <p:cNvSpPr>
            <a:spLocks noChangeArrowheads="1"/>
          </p:cNvSpPr>
          <p:nvPr/>
        </p:nvSpPr>
        <p:spPr bwMode="auto">
          <a:xfrm>
            <a:off x="4140200" y="5300663"/>
            <a:ext cx="503238" cy="503237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3" name="Rectangle 46"/>
          <p:cNvSpPr>
            <a:spLocks noChangeArrowheads="1"/>
          </p:cNvSpPr>
          <p:nvPr/>
        </p:nvSpPr>
        <p:spPr bwMode="auto">
          <a:xfrm>
            <a:off x="4140200" y="3284538"/>
            <a:ext cx="503238" cy="503237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4" name="Rectangle 47"/>
          <p:cNvSpPr>
            <a:spLocks noChangeArrowheads="1"/>
          </p:cNvSpPr>
          <p:nvPr/>
        </p:nvSpPr>
        <p:spPr bwMode="auto">
          <a:xfrm>
            <a:off x="4140200" y="3789363"/>
            <a:ext cx="503238" cy="503237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5" name="Rectangle 48"/>
          <p:cNvSpPr>
            <a:spLocks noChangeArrowheads="1"/>
          </p:cNvSpPr>
          <p:nvPr/>
        </p:nvSpPr>
        <p:spPr bwMode="auto">
          <a:xfrm>
            <a:off x="4140200" y="4292600"/>
            <a:ext cx="503238" cy="503238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6" name="Rectangle 49"/>
          <p:cNvSpPr>
            <a:spLocks noChangeArrowheads="1"/>
          </p:cNvSpPr>
          <p:nvPr/>
        </p:nvSpPr>
        <p:spPr bwMode="auto">
          <a:xfrm>
            <a:off x="4140200" y="4797425"/>
            <a:ext cx="503238" cy="503238"/>
          </a:xfrm>
          <a:prstGeom prst="rect">
            <a:avLst/>
          </a:prstGeom>
          <a:solidFill>
            <a:srgbClr val="CCFFFF"/>
          </a:solidFill>
          <a:ln w="5724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7" name="Rectangle 50"/>
          <p:cNvSpPr>
            <a:spLocks noChangeArrowheads="1"/>
          </p:cNvSpPr>
          <p:nvPr/>
        </p:nvSpPr>
        <p:spPr bwMode="auto">
          <a:xfrm>
            <a:off x="1619250" y="5300663"/>
            <a:ext cx="503238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68" name="Rectangle 51"/>
          <p:cNvSpPr>
            <a:spLocks noChangeArrowheads="1"/>
          </p:cNvSpPr>
          <p:nvPr/>
        </p:nvSpPr>
        <p:spPr bwMode="auto">
          <a:xfrm>
            <a:off x="1116013" y="5300663"/>
            <a:ext cx="503237" cy="503237"/>
          </a:xfrm>
          <a:prstGeom prst="rect">
            <a:avLst/>
          </a:prstGeom>
          <a:solidFill>
            <a:srgbClr val="CC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72" name="Text Box 52"/>
          <p:cNvSpPr txBox="1">
            <a:spLocks noChangeArrowheads="1"/>
          </p:cNvSpPr>
          <p:nvPr/>
        </p:nvSpPr>
        <p:spPr bwMode="auto">
          <a:xfrm>
            <a:off x="3132138" y="2349500"/>
            <a:ext cx="3024187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Б      У     М     А    Г     А</a:t>
            </a:r>
          </a:p>
        </p:txBody>
      </p:sp>
      <p:sp>
        <p:nvSpPr>
          <p:cNvPr id="5173" name="Text Box 53"/>
          <p:cNvSpPr txBox="1">
            <a:spLocks noChangeArrowheads="1"/>
          </p:cNvSpPr>
          <p:nvPr/>
        </p:nvSpPr>
        <p:spPr bwMode="auto">
          <a:xfrm>
            <a:off x="3708400" y="2781300"/>
            <a:ext cx="3529013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Н     О    Ж    Н     И     Ц    Ы</a:t>
            </a:r>
          </a:p>
        </p:txBody>
      </p:sp>
      <p:sp>
        <p:nvSpPr>
          <p:cNvPr id="5174" name="Text Box 54"/>
          <p:cNvSpPr txBox="1">
            <a:spLocks noChangeArrowheads="1"/>
          </p:cNvSpPr>
          <p:nvPr/>
        </p:nvSpPr>
        <p:spPr bwMode="auto">
          <a:xfrm>
            <a:off x="4211638" y="3357563"/>
            <a:ext cx="302418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З      Н     А     Н    И     Я</a:t>
            </a:r>
          </a:p>
        </p:txBody>
      </p:sp>
      <p:sp>
        <p:nvSpPr>
          <p:cNvPr id="5175" name="Text Box 55"/>
          <p:cNvSpPr txBox="1">
            <a:spLocks noChangeArrowheads="1"/>
          </p:cNvSpPr>
          <p:nvPr/>
        </p:nvSpPr>
        <p:spPr bwMode="auto">
          <a:xfrm>
            <a:off x="2700338" y="3860800"/>
            <a:ext cx="4140200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К      А     Р    А     Н     Д      А   Ш</a:t>
            </a:r>
          </a:p>
        </p:txBody>
      </p:sp>
      <p:sp>
        <p:nvSpPr>
          <p:cNvPr id="5176" name="Text Box 56"/>
          <p:cNvSpPr txBox="1">
            <a:spLocks noChangeArrowheads="1"/>
          </p:cNvSpPr>
          <p:nvPr/>
        </p:nvSpPr>
        <p:spPr bwMode="auto">
          <a:xfrm>
            <a:off x="2627313" y="4365625"/>
            <a:ext cx="2160587" cy="398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Р      У     К     И    </a:t>
            </a:r>
          </a:p>
        </p:txBody>
      </p:sp>
      <p:sp>
        <p:nvSpPr>
          <p:cNvPr id="5177" name="Text Box 57"/>
          <p:cNvSpPr txBox="1">
            <a:spLocks noChangeArrowheads="1"/>
          </p:cNvSpPr>
          <p:nvPr/>
        </p:nvSpPr>
        <p:spPr bwMode="auto">
          <a:xfrm>
            <a:off x="4211638" y="4868863"/>
            <a:ext cx="2160587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К     Л     Е     Й</a:t>
            </a:r>
          </a:p>
        </p:txBody>
      </p:sp>
      <p:sp>
        <p:nvSpPr>
          <p:cNvPr id="5178" name="Text Box 58"/>
          <p:cNvSpPr txBox="1">
            <a:spLocks noChangeArrowheads="1"/>
          </p:cNvSpPr>
          <p:nvPr/>
        </p:nvSpPr>
        <p:spPr bwMode="auto">
          <a:xfrm>
            <a:off x="1187450" y="5373688"/>
            <a:ext cx="3529013" cy="3984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ts val="125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000" b="1">
                <a:solidFill>
                  <a:srgbClr val="000000"/>
                </a:solidFill>
                <a:latin typeface="Times New Roman" pitchFamily="16" charset="0"/>
              </a:rPr>
              <a:t>Л      И     Н     Е    Й     К    А</a:t>
            </a:r>
          </a:p>
        </p:txBody>
      </p:sp>
      <p:sp>
        <p:nvSpPr>
          <p:cNvPr id="9276" name="AutoShape 59"/>
          <p:cNvSpPr>
            <a:spLocks noChangeArrowheads="1"/>
          </p:cNvSpPr>
          <p:nvPr/>
        </p:nvSpPr>
        <p:spPr bwMode="auto">
          <a:xfrm>
            <a:off x="323850" y="476250"/>
            <a:ext cx="8496300" cy="590550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24249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h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" dur="500" fill="hold"/>
                                        <p:tgtEl>
                                          <p:spTgt spid="5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50000">
                                          <p:val>
                                            <p:strVal val="#ppt_w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1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 additive="repl"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500" fill="hold"/>
                                        <p:tgtEl>
                                          <p:spTgt spid="5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5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5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5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7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2060"/>
                </a:solidFill>
                <a:effectLst>
                  <a:innerShdw blurRad="114300">
                    <a:prstClr val="black"/>
                  </a:innerShdw>
                </a:effectLst>
                <a:latin typeface="Times New Roman" pitchFamily="18" charset="0"/>
                <a:cs typeface="Times New Roman" pitchFamily="18" charset="0"/>
              </a:rPr>
              <a:t>Словарная работа</a:t>
            </a:r>
            <a:endParaRPr lang="ru-RU" sz="4400" b="1" dirty="0">
              <a:solidFill>
                <a:srgbClr val="002060"/>
              </a:solidFill>
              <a:effectLst>
                <a:innerShdw blurRad="114300">
                  <a:prstClr val="black"/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054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5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Мозаика</a:t>
            </a:r>
            <a:r>
              <a:rPr lang="ru-RU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58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 искусство создания изображений, выложенных из разных материалов : камня, керамики, стекла, яичной скорлупы, бумаги и др.</a:t>
            </a:r>
            <a:endParaRPr lang="ru-RU" sz="3200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None/>
            </a:pP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моз бож ко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71612"/>
            <a:ext cx="3895268" cy="500066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103" name="Picture 7" descr="моз стекл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571612"/>
            <a:ext cx="3757123" cy="50113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101" name="Rectangle 8"/>
          <p:cNvSpPr>
            <a:spLocks noChangeArrowheads="1"/>
          </p:cNvSpPr>
          <p:nvPr/>
        </p:nvSpPr>
        <p:spPr bwMode="auto">
          <a:xfrm>
            <a:off x="1785918" y="214290"/>
            <a:ext cx="55451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Мозаика </a:t>
            </a:r>
            <a:r>
              <a:rPr lang="ru-RU" sz="36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из стекла (смальты)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1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моз лото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00108"/>
            <a:ext cx="32861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14"/>
          <p:cNvSpPr>
            <a:spLocks noChangeArrowheads="1"/>
          </p:cNvSpPr>
          <p:nvPr/>
        </p:nvSpPr>
        <p:spPr bwMode="auto">
          <a:xfrm>
            <a:off x="785786" y="142852"/>
            <a:ext cx="768672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Мозаика из яичной скорлупы</a:t>
            </a:r>
          </a:p>
        </p:txBody>
      </p:sp>
      <p:pic>
        <p:nvPicPr>
          <p:cNvPr id="9" name="Picture 10" descr="моз ма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928670"/>
            <a:ext cx="3214710" cy="4356741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133" name="Picture 13" descr="мозаик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4071942"/>
            <a:ext cx="3571900" cy="2556153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7" name="Picture 9" descr="моз драко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367" y="928670"/>
            <a:ext cx="4114665" cy="5449909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179" name="Picture 11" descr="моз кошк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928670"/>
            <a:ext cx="3915388" cy="5500726"/>
          </a:xfrm>
          <a:prstGeom prst="roundRect">
            <a:avLst>
              <a:gd name="adj" fmla="val 8594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149" name="Rectangle 13"/>
          <p:cNvSpPr>
            <a:spLocks noChangeArrowheads="1"/>
          </p:cNvSpPr>
          <p:nvPr/>
        </p:nvSpPr>
        <p:spPr bwMode="auto">
          <a:xfrm>
            <a:off x="2357422" y="142852"/>
            <a:ext cx="46923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Мозаика из бусин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моз кафель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487939"/>
            <a:ext cx="3357586" cy="2370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8" descr="рукой моз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1285860"/>
            <a:ext cx="5187950" cy="49292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9" descr="моз кувши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857232"/>
            <a:ext cx="2703326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42910" y="142852"/>
            <a:ext cx="79255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Мозаика из кафельной плитки</a:t>
            </a:r>
            <a:endParaRPr lang="ru-RU" sz="3600" b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286124"/>
            <a:ext cx="3060314" cy="3162306"/>
          </a:xfrm>
          <a:prstGeom prst="rect">
            <a:avLst/>
          </a:prstGeom>
          <a:noFill/>
          <a:ln w="2556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85728"/>
            <a:ext cx="4095255" cy="2500330"/>
          </a:xfrm>
          <a:prstGeom prst="rect">
            <a:avLst/>
          </a:prstGeom>
          <a:noFill/>
          <a:ln w="25527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000372"/>
            <a:ext cx="2320492" cy="3500462"/>
          </a:xfrm>
          <a:prstGeom prst="rect">
            <a:avLst/>
          </a:prstGeom>
          <a:noFill/>
          <a:ln w="2556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3500438"/>
            <a:ext cx="2543178" cy="2596638"/>
          </a:xfrm>
          <a:prstGeom prst="rect">
            <a:avLst/>
          </a:prstGeom>
          <a:noFill/>
          <a:ln w="25527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285728"/>
            <a:ext cx="3592051" cy="2500330"/>
          </a:xfrm>
          <a:prstGeom prst="rect">
            <a:avLst/>
          </a:prstGeom>
          <a:noFill/>
          <a:ln w="2556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  <a:effectLst/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М. В. Ломоносов</a:t>
            </a:r>
            <a:endParaRPr lang="ru-RU" b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3786190"/>
            <a:ext cx="4643470" cy="233997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В России мозаику  возродил в середине </a:t>
            </a:r>
          </a:p>
          <a:p>
            <a:pPr algn="ctr"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18 века </a:t>
            </a:r>
          </a:p>
          <a:p>
            <a:pPr algn="ctr">
              <a:buNone/>
            </a:pPr>
            <a:r>
              <a:rPr lang="ru-RU" sz="2800" b="1" i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Михаил Васильевич Ломоносов. </a:t>
            </a:r>
          </a:p>
        </p:txBody>
      </p:sp>
      <p:pic>
        <p:nvPicPr>
          <p:cNvPr id="5" name="Picture 12" descr="Рисунок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1756292" cy="23042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5" descr="Усть-Рудицкая фабри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789040"/>
            <a:ext cx="3286148" cy="26070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Picture 6" descr="фабрика Ломоносо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1268760"/>
            <a:ext cx="4001935" cy="22955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ппликация из бумажных салфеток своими руками для детей 3-5 лет. Мастер-класс «Петушок»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794" y="214290"/>
            <a:ext cx="5429288" cy="416682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57158" y="4429132"/>
            <a:ext cx="85011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Bookman Old Style" pitchFamily="18" charset="0"/>
              </a:rPr>
              <a:t>Аппликация в технике мозаика «Петушок»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bukhpraktika.ru/tlotuwaki/56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603673" cy="6286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214290"/>
            <a:ext cx="942978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Для выполнения аппликации </a:t>
            </a:r>
          </a:p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необходимо приготовить: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шаблон для выполнения основы;</a:t>
            </a:r>
          </a:p>
          <a:p>
            <a:pPr marL="0" marR="0" lvl="0" indent="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cs typeface="Arial" pitchFamily="34" charset="0"/>
              </a:rPr>
              <a:t>- цветные карандаши;</a:t>
            </a:r>
          </a:p>
          <a:p>
            <a:pPr marL="0" marR="0" lvl="0" indent="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- ножницы;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- клей;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  <a:p>
            <a:pPr marL="0" marR="0" lvl="0" indent="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- бумажные салфетки пяти цветов.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 descr="http://www.alegri.ru/images/1(146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4000504"/>
            <a:ext cx="2959574" cy="214314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4" y="3857628"/>
            <a:ext cx="2000264" cy="272223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23555" name="AutoShape 3" descr="http://bongbee.ru/img/58009db28af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3557" name="AutoShape 5" descr="http://bongbee.ru/img/58009db28afda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7" name="Рисунок 6" descr="C:\Users\1\Desktop\58009db28afda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4071942"/>
            <a:ext cx="2643206" cy="19535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000100" y="0"/>
            <a:ext cx="7143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Готовим шаблон для</a:t>
            </a:r>
            <a:r>
              <a:rPr kumimoji="0" lang="ru-RU" sz="36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3600" b="1" dirty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выполнения аппликации. Раскрашиваем петушка, не задевая хвост.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500306"/>
            <a:ext cx="2946079" cy="401006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714620"/>
            <a:ext cx="422591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571472" y="0"/>
            <a:ext cx="785818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2.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Из салфеток вырезаем                 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небольшие квадратики  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(размером примерно 3-4 см)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 descr="http://www.alegri.ru/images/1(146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910942"/>
            <a:ext cx="3643338" cy="273250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4" name="Рисунок 3" descr="http://www.alegri.ru/images/2(137).jpg"/>
          <p:cNvPicPr/>
          <p:nvPr/>
        </p:nvPicPr>
        <p:blipFill>
          <a:blip r:embed="rId3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48" y="2857496"/>
            <a:ext cx="4429156" cy="353465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357290" y="142852"/>
            <a:ext cx="626165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3. Формируем из этих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квадратиков шарики.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4" name="Рисунок 3" descr="http://www.alegri.ru/images/3(136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3241824" cy="289687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5" name="Рисунок 4" descr="http://www.alegri.ru/images/4(146).jpg"/>
          <p:cNvPicPr/>
          <p:nvPr/>
        </p:nvPicPr>
        <p:blipFill>
          <a:blip r:embed="rId3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0" y="2928934"/>
            <a:ext cx="4922466" cy="324263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928662" y="0"/>
            <a:ext cx="745268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8575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4. </a:t>
            </a:r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Промазываем клеем.</a:t>
            </a:r>
            <a:endParaRPr lang="ru-RU" sz="3600" b="1" dirty="0" smtClean="0">
              <a:solidFill>
                <a:srgbClr val="002060"/>
              </a:solidFill>
              <a:latin typeface="Bookman Old Style" pitchFamily="18" charset="0"/>
              <a:cs typeface="Arial" pitchFamily="34" charset="0"/>
            </a:endParaRP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  Начинаем приклеивать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шарики на хвост петушка.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928802"/>
            <a:ext cx="4429156" cy="2607821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00496" y="3500438"/>
            <a:ext cx="4552950" cy="28860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0"/>
            <a:ext cx="75724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 Приклеиваем поэтапно, 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Bookman Old Style" pitchFamily="18" charset="0"/>
              </a:rPr>
              <a:t>не торопимся.  Заполняем </a:t>
            </a:r>
            <a:r>
              <a:rPr lang="ru-RU" sz="3600" b="1" dirty="0">
                <a:solidFill>
                  <a:srgbClr val="002060"/>
                </a:solidFill>
                <a:latin typeface="Bookman Old Style" pitchFamily="18" charset="0"/>
              </a:rPr>
              <a:t>все пустые места.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2143116"/>
            <a:ext cx="7150476" cy="4214842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" y="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5. Переходим ко второму пёрышку. Также промазываем небольшие участки клеем и укладываем шарики красного цвета.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857496"/>
            <a:ext cx="5589002" cy="371477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500034" y="0"/>
            <a:ext cx="8247771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6. Аналогично продолжаем на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третьем пере, выкладываем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его </a:t>
            </a:r>
            <a:r>
              <a:rPr kumimoji="0" lang="ru-RU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розовыми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шариками.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 descr="http://www.alegri.ru/images/13(73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290" y="1928802"/>
            <a:ext cx="6552746" cy="409956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785786" y="0"/>
            <a:ext cx="749115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7. Далее, по той же схеме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приклеиваем жёлтыми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шариками четвёртое перо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и белыми шариками </a:t>
            </a:r>
          </a:p>
          <a:p>
            <a:pPr marL="0" marR="0" lvl="0" indent="2857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последнее перо.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 descr="http://www.alegri.ru/images/14(61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3000372"/>
            <a:ext cx="5143536" cy="35719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857224" y="142852"/>
            <a:ext cx="70326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Наша аппликация готова!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Bookman Old Style" pitchFamily="18" charset="0"/>
              <a:cs typeface="Arial" pitchFamily="34" charset="0"/>
            </a:endParaRPr>
          </a:p>
        </p:txBody>
      </p:sp>
      <p:pic>
        <p:nvPicPr>
          <p:cNvPr id="3" name="Рисунок 2" descr="http://www.alegri.ru/images/16(58).jpg"/>
          <p:cNvPicPr/>
          <p:nvPr/>
        </p:nvPicPr>
        <p:blipFill>
          <a:blip r:embed="rId2">
            <a:extLst>
              <a:ext uri="{28A0092B-C50C-407E-A947-70E740481C1C}">
                <a14:useLocalDpi xmlns="" xmlns:lc="http://schemas.openxmlformats.org/drawingml/2006/lockedCanvas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1142984"/>
            <a:ext cx="7106602" cy="512859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ransition spd="med">
    <p:wheel spokes="3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sz="quarter" idx="2"/>
          </p:nvPr>
        </p:nvSpPr>
        <p:spPr>
          <a:xfrm>
            <a:off x="142844" y="4672013"/>
            <a:ext cx="8858312" cy="2185987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Bookman Old Style" pitchFamily="18" charset="0"/>
                <a:cs typeface="Times New Roman" pitchFamily="18" charset="0"/>
              </a:rPr>
              <a:t>-  </a:t>
            </a: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Передавая ножницы, держи их за сомкнутые лезвия.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-  Не клади ножницы на край стола  с открытыми лезвиями.</a:t>
            </a:r>
          </a:p>
        </p:txBody>
      </p:sp>
      <p:pic>
        <p:nvPicPr>
          <p:cNvPr id="20483" name="Picture 10" descr="IMAGE002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8" y="928684"/>
            <a:ext cx="3455988" cy="1727200"/>
          </a:xfrm>
          <a:noFill/>
          <a:ln w="57150">
            <a:solidFill>
              <a:schemeClr val="accent2"/>
            </a:solidFill>
          </a:ln>
        </p:spPr>
      </p:pic>
      <p:pic>
        <p:nvPicPr>
          <p:cNvPr id="20484" name="Picture 15" descr="IMAGE00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8" y="928684"/>
            <a:ext cx="3455988" cy="1655763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0485" name="Picture 16" descr="IMAGE003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78" y="2928934"/>
            <a:ext cx="2952750" cy="1616075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20486" name="Picture 17" descr="IMAGE003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00628" y="2928934"/>
            <a:ext cx="2879725" cy="1595438"/>
          </a:xfrm>
          <a:prstGeom prst="rect">
            <a:avLst/>
          </a:prstGeom>
          <a:noFill/>
          <a:ln w="5715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20487" name="TextBox 8"/>
          <p:cNvSpPr txBox="1">
            <a:spLocks noChangeArrowheads="1"/>
          </p:cNvSpPr>
          <p:nvPr/>
        </p:nvSpPr>
        <p:spPr bwMode="auto">
          <a:xfrm>
            <a:off x="142844" y="0"/>
            <a:ext cx="885831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Правила безопасной работы</a:t>
            </a:r>
          </a:p>
        </p:txBody>
      </p:sp>
    </p:spTree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MAGE0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428736"/>
            <a:ext cx="3313112" cy="21971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451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0" y="188640"/>
            <a:ext cx="8686800" cy="100811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008000"/>
                </a:solidFill>
              </a:rPr>
              <a:t/>
            </a:r>
            <a:br>
              <a:rPr lang="ru-RU" sz="3600" b="1" dirty="0">
                <a:solidFill>
                  <a:srgbClr val="008000"/>
                </a:solidFill>
              </a:rPr>
            </a:br>
            <a:endParaRPr lang="ru-RU" sz="3600" b="1" dirty="0">
              <a:solidFill>
                <a:srgbClr val="008000"/>
              </a:solidFill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14282" y="3857628"/>
            <a:ext cx="4465638" cy="2187575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Клей наноси </a:t>
            </a:r>
          </a:p>
          <a:p>
            <a:pPr algn="ctr">
              <a:buFontTx/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равномерно.</a:t>
            </a:r>
            <a:endParaRPr lang="ru-RU" sz="2800" b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  <p:pic>
        <p:nvPicPr>
          <p:cNvPr id="64518" name="Picture 6" descr="IMAGE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357298"/>
            <a:ext cx="3600450" cy="2274886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4714876" y="3929066"/>
            <a:ext cx="4104580" cy="996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Не оставляй клей открытым.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2844" y="285728"/>
            <a:ext cx="88583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  <a:latin typeface="Bookman Old Style" pitchFamily="18" charset="0"/>
                <a:cs typeface="Times New Roman" pitchFamily="18" charset="0"/>
              </a:rPr>
              <a:t>Правила безопасной работы</a:t>
            </a:r>
            <a:endParaRPr lang="ru-RU" sz="4400" b="1" dirty="0">
              <a:solidFill>
                <a:srgbClr val="002060"/>
              </a:solidFill>
              <a:latin typeface="Bookman Old Style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4" descr="e59e94ae2b1d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0"/>
            <a:ext cx="5286375" cy="528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Box 5"/>
          <p:cNvSpPr txBox="1">
            <a:spLocks noChangeArrowheads="1"/>
          </p:cNvSpPr>
          <p:nvPr/>
        </p:nvSpPr>
        <p:spPr bwMode="auto">
          <a:xfrm>
            <a:off x="2214563" y="5286375"/>
            <a:ext cx="450056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5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МОЛОДЦЫ!</a:t>
            </a: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238</TotalTime>
  <Words>306</Words>
  <Application>Microsoft Office PowerPoint</Application>
  <PresentationFormat>Экран (4:3)</PresentationFormat>
  <Paragraphs>73</Paragraphs>
  <Slides>24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Трек</vt:lpstr>
      <vt:lpstr>Слайд 1</vt:lpstr>
      <vt:lpstr>Кроссворд</vt:lpstr>
      <vt:lpstr>Словарная работа</vt:lpstr>
      <vt:lpstr>Слайд 4</vt:lpstr>
      <vt:lpstr>Слайд 5</vt:lpstr>
      <vt:lpstr>Слайд 6</vt:lpstr>
      <vt:lpstr>Слайд 7</vt:lpstr>
      <vt:lpstr>Слайд 8</vt:lpstr>
      <vt:lpstr>М. В. Ломоносов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 </vt:lpstr>
      <vt:lpstr>Слайд 24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28</cp:revision>
  <dcterms:created xsi:type="dcterms:W3CDTF">2017-01-09T14:50:24Z</dcterms:created>
  <dcterms:modified xsi:type="dcterms:W3CDTF">2017-02-06T04:04:17Z</dcterms:modified>
</cp:coreProperties>
</file>