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5011FB-CF0D-4967-B808-B7C628B19F17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4E5AA8-83CC-4C6A-9D6D-87E4E73FB96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617613-8F60-4F5D-85D9-36560CD3774F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5DDCE3-E75A-4D59-8433-4D6744BC5DB5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/>
              <a:t> К . Д. Ушинский отдал много времени составлению книг для чтения и первоначального обучения: "Детский Мир" и "Родное Слово".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FCE5AC-F0B8-40FA-B3C4-4C91ADCCDFB1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C21AE6-F74F-4055-AC1A-016D56ED2B1B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С помощью русских народных сказок, пословиц, поговорок, загадок, отрывков из произведений отечественных писателей К.Д.Ушинский ввёл детей в великий мир русского слова. Для многих поколений русских детей именно с учебником «Родное слово» была связана радость открытия красоты и силы родного языка.</a:t>
            </a:r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4AF6D71-1CE4-4069-821E-1FB03565C40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1. Почему дети расселись по разным углам?</a:t>
            </a:r>
            <a:br>
              <a:rPr lang="ru-RU" smtClean="0"/>
            </a:br>
            <a:r>
              <a:rPr lang="ru-RU" smtClean="0"/>
              <a:t>2. Отчего им стало скучно?</a:t>
            </a:r>
            <a:br>
              <a:rPr lang="ru-RU" smtClean="0"/>
            </a:br>
            <a:r>
              <a:rPr lang="ru-RU" smtClean="0"/>
              <a:t>3. Прочти ещё раз заголовок. Попробуй объяснить, как ты его понимаешь.</a:t>
            </a:r>
            <a:br>
              <a:rPr lang="ru-RU" smtClean="0"/>
            </a:br>
            <a:r>
              <a:rPr lang="ru-RU" smtClean="0"/>
              <a:t>4. </a:t>
            </a:r>
            <a:r>
              <a:rPr lang="ru-RU" i="1" smtClean="0"/>
              <a:t>ЗАПОМНИ</a:t>
            </a:r>
            <a:r>
              <a:rPr lang="ru-RU" smtClean="0"/>
              <a:t>: эти слова стали пословицей, и ты тоже можешь употреблять её в своей речи.</a:t>
            </a:r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D89AED-622F-4BBD-A136-91428EEE77F8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/>
              <a:t>Четыре желания </a:t>
            </a:r>
          </a:p>
          <a:p>
            <a:pPr eaLnBrk="1" hangingPunct="1"/>
            <a:r>
              <a:rPr lang="ru-RU" smtClean="0"/>
              <a:t>Митя накатался на саночках с ледяной горы и на коньках по замёрзшей реке, прибежал домой румяный, весёлый и говорит отцу: </a:t>
            </a:r>
          </a:p>
          <a:p>
            <a:pPr eaLnBrk="1" hangingPunct="1"/>
            <a:r>
              <a:rPr lang="ru-RU" smtClean="0"/>
              <a:t>- Уж как весело зимой! Я бы хотел, чтобы всё зима была. </a:t>
            </a:r>
          </a:p>
          <a:p>
            <a:pPr eaLnBrk="1" hangingPunct="1"/>
            <a:r>
              <a:rPr lang="ru-RU" smtClean="0"/>
              <a:t>- Запиши твоё желание в мою карманную книжку, - сказал отец. Митя записал.</a:t>
            </a:r>
          </a:p>
          <a:p>
            <a:pPr eaLnBrk="1" hangingPunct="1"/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81DCAE3-3A6D-4C18-BEEE-18CE0CB170C2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/>
              <a:t>Пришла весна. Митя вволю набегался за пёстрыми бабочками по зелёному лугу, нарвал цветов, прибежал к отцу и говорит: </a:t>
            </a:r>
          </a:p>
          <a:p>
            <a:pPr eaLnBrk="1" hangingPunct="1"/>
            <a:r>
              <a:rPr lang="ru-RU" smtClean="0"/>
              <a:t>- Что за прелесть эта весна! Я бы желал, чтобы всё весна была. </a:t>
            </a:r>
          </a:p>
          <a:p>
            <a:pPr eaLnBrk="1" hangingPunct="1"/>
            <a:r>
              <a:rPr lang="ru-RU" smtClean="0"/>
              <a:t>Отец опять вынул книжку и приказал Мите записать своё желание. </a:t>
            </a:r>
          </a:p>
          <a:p>
            <a:pPr eaLnBrk="1" hangingPunct="1"/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87F5AB-3968-4075-9C56-40F36D92A20C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/>
              <a:t>Настало лето. Митя с отцом отправились на сенокос. Весь длинный день веселился мальчик: ловил рыбу, набрал ягод, кувыркался в душистом сене, а вечером сказал отцу: </a:t>
            </a:r>
          </a:p>
          <a:p>
            <a:pPr eaLnBrk="1" hangingPunct="1"/>
            <a:r>
              <a:rPr lang="ru-RU" smtClean="0"/>
              <a:t>- Вот уж сегодня я повеселился вволю! Я бы желал, чтобы лету конца не было. </a:t>
            </a:r>
          </a:p>
          <a:p>
            <a:pPr eaLnBrk="1" hangingPunct="1"/>
            <a:r>
              <a:rPr lang="ru-RU" smtClean="0"/>
              <a:t>И это желание Мити было записано в ту же книжку. </a:t>
            </a:r>
          </a:p>
          <a:p>
            <a:pPr eaLnBrk="1" hangingPunct="1"/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17837C-0913-4577-ACC6-4C0FA0A47386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/>
              <a:t>Наступила осень. В саду собирали плоды - румяные яблоки и жёлтые груши. Митя был в восторге и говорил отцу: </a:t>
            </a:r>
          </a:p>
          <a:p>
            <a:pPr eaLnBrk="1" hangingPunct="1"/>
            <a:r>
              <a:rPr lang="ru-RU" smtClean="0"/>
              <a:t>- Осень лучше всех времён года! </a:t>
            </a:r>
          </a:p>
          <a:p>
            <a:pPr eaLnBrk="1" hangingPunct="1"/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E9197D-D19F-4B2B-A582-23370F126AE2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/>
              <a:t>Тогда отец вынул свою записную книжку и показал мальчику, что он то же самое говорил и о весне, и о зиме, и о лете.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556AF5-78CE-404E-8F57-5F0B1604C774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13782B-A2D3-43E9-82A9-3C0A16B3AC28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/>
              <a:t>Выплыло на небо красное солнышко и стало рассылать повсюду свои золотые лучи - будить землю. </a:t>
            </a:r>
          </a:p>
          <a:p>
            <a:pPr eaLnBrk="1" hangingPunct="1"/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33B38D-DCD8-476F-A58C-E0B2E02A4100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/>
              <a:t>Первый луч полетел и попал на жаворонка. Встрепенулся жаворонок, выпорхнул из гнёздышка, поднялся высоко-высоко и запел свою серебряную песенку: "Ах, как хорошо в свежем утреннем воздухе! Как хорошо! Как привольно!"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137E8E-A9B1-47FF-B498-9A0B0E9F82AA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/>
              <a:t>Второй луч попал на зайчика. Передёрнул ушами зайчик и весело запрыгал по росистому лугу: побежал он добывать себе сочной травки на завтрак.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EC7569-FCEA-4BAB-9A2C-17C7B2130A03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/>
              <a:t>Третий луч попал в курятник. Петух захлопал крыльями и запел: "Ку-ка-ре-ку!" Куры слетели с нашестей, закудахтали, стали разгребать сор и червяков искать.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C7ADA1-6899-43DF-9C03-AFD0937E1521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/>
              <a:t>Четвёртый луч попал в улей. Выползла пчёлка из восковой кельи, села на окошечко, расправила крылья и "зум-зум-зум!" - полетела собирать медок с душистых цветов.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F1887E-2059-4255-932F-6FCCD4C07C62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/>
              <a:t>Пятый луч попал в детскую на постельку к маленькому лентяю: режет ему прямо в глаза, а он повернулся на другой бок и опять заснул.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797CCA-9B1A-4E83-A08E-155F78B38088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A3A7764-0F1C-46CE-AD14-F8D642902541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7CB7B85-2320-49F2-A928-7E88A96945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3A7764-0F1C-46CE-AD14-F8D642902541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CB7B85-2320-49F2-A928-7E88A96945D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3A7764-0F1C-46CE-AD14-F8D642902541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CB7B85-2320-49F2-A928-7E88A96945D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3A7764-0F1C-46CE-AD14-F8D642902541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CB7B85-2320-49F2-A928-7E88A96945D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3A7764-0F1C-46CE-AD14-F8D642902541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CB7B85-2320-49F2-A928-7E88A96945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3A7764-0F1C-46CE-AD14-F8D642902541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CB7B85-2320-49F2-A928-7E88A96945D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3A7764-0F1C-46CE-AD14-F8D642902541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CB7B85-2320-49F2-A928-7E88A96945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A3A7764-0F1C-46CE-AD14-F8D642902541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CB7B85-2320-49F2-A928-7E88A96945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A3A7764-0F1C-46CE-AD14-F8D642902541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7CB7B85-2320-49F2-A928-7E88A96945D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3A7764-0F1C-46CE-AD14-F8D642902541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CB7B85-2320-49F2-A928-7E88A96945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A3A7764-0F1C-46CE-AD14-F8D642902541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CB7B85-2320-49F2-A928-7E88A96945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A3A7764-0F1C-46CE-AD14-F8D642902541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7CB7B85-2320-49F2-A928-7E88A96945D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15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5" Type="http://schemas.openxmlformats.org/officeDocument/2006/relationships/image" Target="../media/image20.pn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5" Type="http://schemas.openxmlformats.org/officeDocument/2006/relationships/image" Target="../media/image20.pn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6" Type="http://schemas.openxmlformats.org/officeDocument/2006/relationships/image" Target="../media/image20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5" Type="http://schemas.openxmlformats.org/officeDocument/2006/relationships/image" Target="../media/image20.pn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6" Type="http://schemas.openxmlformats.org/officeDocument/2006/relationships/image" Target="../media/image2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5" Type="http://schemas.openxmlformats.org/officeDocument/2006/relationships/image" Target="../media/image20.pn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.wav"/><Relationship Id="rId5" Type="http://schemas.openxmlformats.org/officeDocument/2006/relationships/image" Target="../media/image20.png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5" Type="http://schemas.openxmlformats.org/officeDocument/2006/relationships/image" Target="../media/image20.pn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5" Type="http://schemas.openxmlformats.org/officeDocument/2006/relationships/image" Target="../media/image20.png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.wav"/><Relationship Id="rId5" Type="http://schemas.openxmlformats.org/officeDocument/2006/relationships/image" Target="../media/image20.png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.wav"/><Relationship Id="rId5" Type="http://schemas.openxmlformats.org/officeDocument/2006/relationships/image" Target="../media/image20.png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.wav"/><Relationship Id="rId5" Type="http://schemas.openxmlformats.org/officeDocument/2006/relationships/image" Target="../media/image20.png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.wav"/><Relationship Id="rId5" Type="http://schemas.openxmlformats.org/officeDocument/2006/relationships/image" Target="../media/image20.png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agogic.ru/books/item/f00/s00/z0000016/pic/0000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412776"/>
            <a:ext cx="3424776" cy="4251683"/>
          </a:xfrm>
          <a:prstGeom prst="rect">
            <a:avLst/>
          </a:prstGeom>
          <a:ln w="228600" cap="sq" cmpd="thickThin">
            <a:solidFill>
              <a:srgbClr val="FF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51520" y="332656"/>
            <a:ext cx="8634094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К. Д. Ушинский – великий педагог и писатель.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К.Д.Ушинский о детях</a:t>
            </a:r>
          </a:p>
        </p:txBody>
      </p:sp>
      <p:pic>
        <p:nvPicPr>
          <p:cNvPr id="6148" name="Picture 2" descr="http://www.r-rech.ru/images/stories/ras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060575"/>
            <a:ext cx="3929063" cy="265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3"/>
          <p:cNvSpPr txBox="1">
            <a:spLocks/>
          </p:cNvSpPr>
          <p:nvPr/>
        </p:nvSpPr>
        <p:spPr bwMode="auto">
          <a:xfrm>
            <a:off x="5003800" y="6021388"/>
            <a:ext cx="4140200" cy="83661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1600" b="1" kern="0" dirty="0" smtClean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r>
              <a:rPr lang="ru-RU" sz="1200" kern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1200" kern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</a:br>
            <a:endParaRPr lang="ru-RU" sz="1200" i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ru-RU" b="1" i="1" dirty="0" smtClean="0">
                <a:solidFill>
                  <a:srgbClr val="7030A0"/>
                </a:solidFill>
              </a:rPr>
              <a:t>Прозвенел и смолк звонок</a:t>
            </a:r>
            <a:br>
              <a:rPr lang="ru-RU" b="1" i="1" dirty="0" smtClean="0">
                <a:solidFill>
                  <a:srgbClr val="7030A0"/>
                </a:solidFill>
              </a:rPr>
            </a:br>
            <a:r>
              <a:rPr lang="ru-RU" b="1" i="1" dirty="0" smtClean="0">
                <a:solidFill>
                  <a:srgbClr val="7030A0"/>
                </a:solidFill>
              </a:rPr>
              <a:t>Всех собрал нас на урок.</a:t>
            </a:r>
            <a:endParaRPr lang="ru-RU" b="1" i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>
              <a:buFont typeface="Wingdings 2" pitchFamily="18" charset="2"/>
              <a:buNone/>
              <a:defRPr/>
            </a:pP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Ровно встали,                                  </a:t>
            </a:r>
          </a:p>
          <a:p>
            <a:pPr>
              <a:buFont typeface="Wingdings 2" pitchFamily="18" charset="2"/>
              <a:buNone/>
              <a:defRPr/>
            </a:pP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Тихо сели,</a:t>
            </a:r>
          </a:p>
          <a:p>
            <a:pPr>
              <a:buFont typeface="Wingdings 2" pitchFamily="18" charset="2"/>
              <a:buNone/>
              <a:defRPr/>
            </a:pP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На меня все посмотрели.</a:t>
            </a:r>
          </a:p>
          <a:p>
            <a:pPr>
              <a:buFont typeface="Wingdings 2" pitchFamily="18" charset="2"/>
              <a:buNone/>
              <a:defRPr/>
            </a:pP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На уроке не зевать, </a:t>
            </a:r>
          </a:p>
          <a:p>
            <a:pPr>
              <a:buFont typeface="Wingdings 2" pitchFamily="18" charset="2"/>
              <a:buNone/>
              <a:defRPr/>
            </a:pP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А работать и читать.</a:t>
            </a:r>
          </a:p>
          <a:p>
            <a:pPr>
              <a:buFont typeface="Wingdings 2" pitchFamily="18" charset="2"/>
              <a:buNone/>
              <a:defRPr/>
            </a:pP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7171" name="Picture 3" descr="newy68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51465">
            <a:off x="6410325" y="969963"/>
            <a:ext cx="2206625" cy="216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548680"/>
            <a:ext cx="6464014" cy="646331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Организация начала урока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02080" y="548680"/>
            <a:ext cx="3794950" cy="646331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Игра «Лесенка»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412776"/>
            <a:ext cx="5399295" cy="25853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Calibri" pitchFamily="34" charset="0"/>
                <a:cs typeface="Arial" pitchFamily="34" charset="0"/>
              </a:rPr>
              <a:t>Р _ _</a:t>
            </a:r>
            <a:endParaRPr lang="ru-RU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" pitchFamily="34" charset="0"/>
              <a:cs typeface="Arial" pitchFamily="34" charset="0"/>
            </a:endParaRPr>
          </a:p>
          <a:p>
            <a:pPr eaLnBrk="0" hangingPunct="0">
              <a:defRPr/>
            </a:pPr>
            <a: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Calibri" pitchFamily="34" charset="0"/>
                <a:cs typeface="Arial" pitchFamily="34" charset="0"/>
              </a:rPr>
              <a:t>Р _ _ _ </a:t>
            </a:r>
          </a:p>
          <a:p>
            <a:pPr eaLnBrk="0" hangingPunct="0">
              <a:defRPr/>
            </a:pPr>
            <a: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Calibri" pitchFamily="34" charset="0"/>
                <a:cs typeface="Arial" pitchFamily="34" charset="0"/>
              </a:rPr>
              <a:t>Р _ _ _ _</a:t>
            </a:r>
            <a: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  <a:t> </a:t>
            </a:r>
            <a:endParaRPr lang="ru-RU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9" y="4005063"/>
            <a:ext cx="5846660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Calibri" pitchFamily="34" charset="0"/>
                <a:cs typeface="Arial" pitchFamily="34" charset="0"/>
              </a:rPr>
              <a:t>Р _ _ _ _ _</a:t>
            </a:r>
          </a:p>
          <a:p>
            <a:pPr eaLnBrk="0" hangingPunct="0">
              <a:defRPr/>
            </a:pPr>
            <a: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Calibri" pitchFamily="34" charset="0"/>
                <a:cs typeface="Arial" pitchFamily="34" charset="0"/>
              </a:rPr>
              <a:t>Р _ _ _ _ _ _</a:t>
            </a:r>
            <a: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  <a:t> </a:t>
            </a:r>
            <a:endParaRPr lang="ru-RU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27346" y="1484784"/>
            <a:ext cx="36163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рог,  </a:t>
            </a: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рок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987824" y="2348880"/>
            <a:ext cx="468052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рысь</a:t>
            </a: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рыба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635896" y="3140968"/>
            <a:ext cx="2358338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рыбак</a:t>
            </a:r>
          </a:p>
        </p:txBody>
      </p:sp>
      <p:sp>
        <p:nvSpPr>
          <p:cNvPr id="8200" name="Прямоугольник 12"/>
          <p:cNvSpPr>
            <a:spLocks noChangeArrowheads="1"/>
          </p:cNvSpPr>
          <p:nvPr/>
        </p:nvSpPr>
        <p:spPr bwMode="auto">
          <a:xfrm>
            <a:off x="4094163" y="32448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139952" y="4077072"/>
            <a:ext cx="316835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родина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572000" y="4941168"/>
            <a:ext cx="2996847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радость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3275" y="548680"/>
            <a:ext cx="5392566" cy="646331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Игра «Слоговое лото»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850" y="1268413"/>
            <a:ext cx="7704138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Составьте как можно больше слов со слогами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47665" y="1916833"/>
            <a:ext cx="5374754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8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      РО</a:t>
            </a:r>
          </a:p>
        </p:txBody>
      </p:sp>
      <p:sp>
        <p:nvSpPr>
          <p:cNvPr id="9221" name="Rectangle 2"/>
          <p:cNvSpPr>
            <a:spLocks noChangeArrowheads="1"/>
          </p:cNvSpPr>
          <p:nvPr/>
        </p:nvSpPr>
        <p:spPr bwMode="auto">
          <a:xfrm>
            <a:off x="0" y="44450"/>
            <a:ext cx="2238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8100" eaLnBrk="0" hangingPunct="0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4077072"/>
            <a:ext cx="7488832" cy="23083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indent="38100" algn="ctr" eaLnBrk="0" hangingPunct="0">
              <a:defRPr/>
            </a:pP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Arial" pitchFamily="34" charset="0"/>
              </a:rPr>
              <a:t>Радуга, рама, гора, бараны, нора, барабан; </a:t>
            </a:r>
            <a:endParaRPr lang="ru-RU" sz="36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indent="38100" algn="ctr" eaLnBrk="0" hangingPunct="0">
              <a:defRPr/>
            </a:pP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Arial" pitchFamily="34" charset="0"/>
              </a:rPr>
              <a:t>рота, дорога, ворота, перо, розы, ведро.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4212" y="1557338"/>
            <a:ext cx="810262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предметы в классе, в названиях которых </a:t>
            </a:r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есть 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звуки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572000" y="2636912"/>
            <a:ext cx="3024336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[т], [</a:t>
            </a:r>
            <a:r>
              <a:rPr lang="ru-RU" sz="5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</a:t>
            </a: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′]</a:t>
            </a:r>
          </a:p>
        </p:txBody>
      </p:sp>
      <p:sp>
        <p:nvSpPr>
          <p:cNvPr id="9225" name="Прямоугольник 9"/>
          <p:cNvSpPr>
            <a:spLocks noChangeArrowheads="1"/>
          </p:cNvSpPr>
          <p:nvPr/>
        </p:nvSpPr>
        <p:spPr bwMode="auto">
          <a:xfrm>
            <a:off x="2644775" y="32448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67544" y="4725144"/>
            <a:ext cx="7344816" cy="17543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Стол, стул, цветок, картина, парта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portret.ru/modules/GalleryMuseum/album/coeval/Ushinskii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04664"/>
            <a:ext cx="4457700" cy="5981701"/>
          </a:xfrm>
          <a:prstGeom prst="ellipse">
            <a:avLst/>
          </a:prstGeom>
          <a:ln w="190500" cap="rnd">
            <a:solidFill>
              <a:srgbClr val="FFFF0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Прямоугольник 3"/>
          <p:cNvSpPr/>
          <p:nvPr/>
        </p:nvSpPr>
        <p:spPr>
          <a:xfrm>
            <a:off x="5436096" y="3573017"/>
            <a:ext cx="2592288" cy="2585323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/>
              <a:t>К . Д. Ушинский отдал много времени составлению книг для чтения и первоначального обучения: "Детский Мир" и "Родное Слово".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bouquiniste.appee.ru/media/cardim1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8" y="3000375"/>
            <a:ext cx="2541587" cy="3594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6" name="Picture 6" descr="http://knigosklad.narod.ru/det/bd662.jpg"/>
          <p:cNvPicPr>
            <a:picLocks noChangeAspect="1" noChangeArrowheads="1"/>
          </p:cNvPicPr>
          <p:nvPr/>
        </p:nvPicPr>
        <p:blipFill>
          <a:blip r:embed="rId4" cstate="print"/>
          <a:srcRect l="2044" t="3000" r="3950" b="2499"/>
          <a:stretch>
            <a:fillRect/>
          </a:stretch>
        </p:blipFill>
        <p:spPr bwMode="auto">
          <a:xfrm>
            <a:off x="3143250" y="3071813"/>
            <a:ext cx="2555875" cy="3500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8" name="Picture 8" descr="http://raremarket.ru/sites/default/files/imagecache/product_full/59/detskie_knigi_-01.jpg"/>
          <p:cNvPicPr>
            <a:picLocks noChangeAspect="1" noChangeArrowheads="1"/>
          </p:cNvPicPr>
          <p:nvPr/>
        </p:nvPicPr>
        <p:blipFill>
          <a:blip r:embed="rId5" cstate="print"/>
          <a:srcRect l="8404" b="5977"/>
          <a:stretch>
            <a:fillRect/>
          </a:stretch>
        </p:blipFill>
        <p:spPr bwMode="auto">
          <a:xfrm>
            <a:off x="6176963" y="3101975"/>
            <a:ext cx="2690812" cy="3470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23528" y="357166"/>
            <a:ext cx="5328592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Книги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К.Д. Ушинского для детей</a:t>
            </a:r>
          </a:p>
        </p:txBody>
      </p:sp>
      <p:pic>
        <p:nvPicPr>
          <p:cNvPr id="7" name="Picture 2" descr="http://hobbitaniya.ru/img/ushinskiy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29322" y="214290"/>
            <a:ext cx="2403475" cy="2643188"/>
          </a:xfrm>
          <a:prstGeom prst="roundRect">
            <a:avLst>
              <a:gd name="adj" fmla="val 11111"/>
            </a:avLst>
          </a:prstGeom>
          <a:ln w="190500" cap="rnd">
            <a:solidFill>
              <a:srgbClr val="FFFF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orthgymn.ru/publish/rodnoeslovo/pics/ush-rodnoe-slov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88913"/>
            <a:ext cx="3810000" cy="5000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08" name="Picture 4" descr="http://www.orthgymn.ru/publish/rodnoeslovo/pics/detmi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538" y="188913"/>
            <a:ext cx="4040187" cy="5000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51520" y="5157192"/>
            <a:ext cx="8463884" cy="1477328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/>
              <a:t>С помощью русских народных сказок, пословиц, поговорок, загадок, отрывков из произведений отечественных писателей К.Д.Ушинский ввёл детей в великий мир русского слова. Для многих поколений русских детей именно с учебником «Родное слово» была связана радость открытия красоты и силы родного языка.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1" descr="C:\Users\Helen\Desktop\схемы\шаблоны мои\азбука\2011-10-14_181747.jpg"/>
          <p:cNvPicPr>
            <a:picLocks noChangeAspect="1" noChangeArrowheads="1"/>
          </p:cNvPicPr>
          <p:nvPr/>
        </p:nvPicPr>
        <p:blipFill>
          <a:blip r:embed="rId2" cstate="print"/>
          <a:srcRect r="1382" b="1216"/>
          <a:stretch>
            <a:fillRect/>
          </a:stretch>
        </p:blipFill>
        <p:spPr bwMode="auto">
          <a:xfrm>
            <a:off x="539750" y="620713"/>
            <a:ext cx="7715250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263" y="2205038"/>
            <a:ext cx="2874962" cy="395446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8436" name="Прямоугольник 3"/>
          <p:cNvSpPr>
            <a:spLocks noChangeArrowheads="1"/>
          </p:cNvSpPr>
          <p:nvPr/>
        </p:nvSpPr>
        <p:spPr bwMode="auto">
          <a:xfrm>
            <a:off x="971550" y="1628775"/>
            <a:ext cx="7200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/>
              <a:t>с.95–</a:t>
            </a:r>
            <a:r>
              <a:rPr lang="ru-RU" sz="2000"/>
              <a:t> Работа с рассказом</a:t>
            </a:r>
            <a:endParaRPr lang="ru-RU" sz="2000" b="1"/>
          </a:p>
        </p:txBody>
      </p:sp>
      <p:pic>
        <p:nvPicPr>
          <p:cNvPr id="13318" name="Picture 6" descr="http://dg52.mycdn.me/getImage?photoId=529045663138&amp;photoType=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484313"/>
            <a:ext cx="7056438" cy="345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8" descr="http://proshkoly.ucoz.ru/_ph/1/2/8712745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34250" y="0"/>
            <a:ext cx="1558925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7776864" cy="863600"/>
          </a:xfr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6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Выразительное чтение по ролям</a:t>
            </a: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в группах</a:t>
            </a:r>
            <a:endParaRPr lang="ru-RU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4716463" y="1600200"/>
            <a:ext cx="3311525" cy="2620963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mtClean="0"/>
              <a:t>Приготовьте выразительное чтение рассказа по ролям.</a:t>
            </a:r>
          </a:p>
        </p:txBody>
      </p:sp>
      <p:pic>
        <p:nvPicPr>
          <p:cNvPr id="14340" name="Рисунок 9" descr="D:\клипарты\школа\ebc3de9ca39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166106">
            <a:off x="663575" y="2085975"/>
            <a:ext cx="2246313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Рисунок 9" descr="D:\клипарты\школа\ebc3de9ca39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94230">
            <a:off x="3005138" y="1922463"/>
            <a:ext cx="2081212" cy="167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39552" y="4000504"/>
            <a:ext cx="742126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9525" eaLnBrk="0" hangingPunct="0"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/>
                <a:ea typeface="Calibri" pitchFamily="34" charset="0"/>
                <a:cs typeface="Arial" pitchFamily="34" charset="0"/>
              </a:rPr>
              <a:t>–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Arial" pitchFamily="34" charset="0"/>
              </a:rPr>
              <a:t> Что попросили у Гриши?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  <a:p>
            <a:pPr indent="9525" eaLnBrk="0" hangingPunct="0"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/>
                <a:ea typeface="Calibri" pitchFamily="34" charset="0"/>
                <a:cs typeface="Arial" pitchFamily="34" charset="0"/>
              </a:rPr>
              <a:t>–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Arial" pitchFamily="34" charset="0"/>
              </a:rPr>
              <a:t> Что он ответил?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  <a:p>
            <a:pPr indent="9525" eaLnBrk="0" hangingPunct="0"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/>
                <a:ea typeface="Calibri" pitchFamily="34" charset="0"/>
                <a:cs typeface="Arial" pitchFamily="34" charset="0"/>
              </a:rPr>
              <a:t>–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Arial" pitchFamily="34" charset="0"/>
              </a:rPr>
              <a:t> О какой помощи попросили  Гришу?</a:t>
            </a:r>
          </a:p>
          <a:p>
            <a:pPr indent="9525" eaLnBrk="0" hangingPunct="0"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/>
                <a:ea typeface="Calibri" pitchFamily="34" charset="0"/>
                <a:cs typeface="Arial" pitchFamily="34" charset="0"/>
              </a:rPr>
              <a:t>–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Arial" pitchFamily="34" charset="0"/>
              </a:rPr>
              <a:t> Что он ответил?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 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267743" y="274638"/>
            <a:ext cx="5472609" cy="777875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Физминутка</a:t>
            </a: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457200" y="1268413"/>
            <a:ext cx="7570788" cy="54006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Быстро все ребята встали,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Руки быстро вверх подняли,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Быстро хлопнули 5 раз.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А теперь морганье глаз: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Быстро –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быстро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поморгали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И … ногами постучали.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Быстро влево наклонились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И сейчас же распрямились!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Вправо – влево 10 раз –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Отдохнул уставший класс.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Как пингвины полетели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И за парты тихо сели.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6" name="Picture 6" descr="cliparts0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0"/>
            <a:ext cx="1116013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4" descr="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9800" y="3644900"/>
            <a:ext cx="1854200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0"/>
                            </p:stCondLst>
                            <p:childTnLst>
                              <p:par>
                                <p:cTn id="4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3000"/>
                            </p:stCondLst>
                            <p:childTnLst>
                              <p:par>
                                <p:cTn id="5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6000"/>
                            </p:stCondLst>
                            <p:childTnLst>
                              <p:par>
                                <p:cTn id="5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7000"/>
                            </p:stCondLst>
                            <p:childTnLst>
                              <p:par>
                                <p:cTn id="6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8000"/>
                            </p:stCondLst>
                            <p:childTnLst>
                              <p:par>
                                <p:cTn id="7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ольник 1"/>
          <p:cNvSpPr>
            <a:spLocks noChangeArrowheads="1"/>
          </p:cNvSpPr>
          <p:nvPr/>
        </p:nvSpPr>
        <p:spPr bwMode="auto">
          <a:xfrm>
            <a:off x="357188" y="2214562"/>
            <a:ext cx="6143625" cy="31432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/>
              <a:t>  Говорит брат сестре: «Не тронь моего волчка!» Отвечает сестра брату: «А ты не тронь моих кукол!»</a:t>
            </a:r>
          </a:p>
          <a:p>
            <a:pPr>
              <a:defRPr/>
            </a:pPr>
            <a:r>
              <a:rPr lang="ru-RU" sz="2800" b="1" dirty="0"/>
              <a:t>Дети расселись по разным углам, но скоро им обоим стало скучно.</a:t>
            </a:r>
          </a:p>
        </p:txBody>
      </p:sp>
      <p:pic>
        <p:nvPicPr>
          <p:cNvPr id="16387" name="Picture 2" descr="http://nsc.1september.ru/2004/42/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1925" y="2714625"/>
            <a:ext cx="2632075" cy="385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Прямоугольник 3"/>
          <p:cNvSpPr>
            <a:spLocks noChangeArrowheads="1"/>
          </p:cNvSpPr>
          <p:nvPr/>
        </p:nvSpPr>
        <p:spPr bwMode="auto">
          <a:xfrm>
            <a:off x="4143375" y="6072188"/>
            <a:ext cx="24161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latin typeface="Trebuchet MS" pitchFamily="34" charset="0"/>
              </a:rPr>
              <a:t>К. Д.Ушинский</a:t>
            </a:r>
            <a:endParaRPr lang="ru-RU" sz="2400" b="1">
              <a:latin typeface="Trebuchet MS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214290"/>
            <a:ext cx="7072362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Вместе тесно, </a:t>
            </a:r>
          </a:p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а врозь скучно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E5637AA2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18363" y="19685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http://proshkoly.ucoz.ru/_ph/1/2/8712745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56550" y="0"/>
            <a:ext cx="118745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8" descr="http://proshkoly.ucoz.ru/_ph/1/2/8712745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550" y="0"/>
            <a:ext cx="118745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2" name="Picture 4" descr="http://nsc.1september.ru/2004/42/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60648"/>
            <a:ext cx="3858019" cy="5646736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9" name="Прямоугольник 8"/>
          <p:cNvSpPr/>
          <p:nvPr/>
        </p:nvSpPr>
        <p:spPr>
          <a:xfrm>
            <a:off x="323528" y="6211669"/>
            <a:ext cx="7869527" cy="64633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indent="9525" eaLnBrk="0" hangingPunct="0">
              <a:defRPr/>
            </a:pP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Calibri" pitchFamily="34" charset="0"/>
                <a:cs typeface="Arial" pitchFamily="34" charset="0"/>
              </a:rPr>
              <a:t> </a:t>
            </a: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Calibri" pitchFamily="34" charset="0"/>
                <a:cs typeface="Arial" pitchFamily="34" charset="0"/>
              </a:rPr>
              <a:t>Что  бы ты мог посоветовать детям?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71999" y="332656"/>
            <a:ext cx="3384377" cy="532453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>
              <a:buAutoNum type="arabicPeriod"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Почему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дети расселись по разным углам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?</a:t>
            </a:r>
          </a:p>
          <a:p>
            <a:pPr marL="457200" indent="-457200">
              <a:defRPr/>
            </a:pPr>
            <a:endParaRPr lang="ru-RU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  <a:p>
            <a:pPr marL="457200" indent="-457200"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2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. Отчего им стало скучно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?</a:t>
            </a:r>
          </a:p>
          <a:p>
            <a:pPr marL="457200" indent="-457200">
              <a:defRPr/>
            </a:pPr>
            <a:endParaRPr lang="ru-RU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  <a:p>
            <a:pPr marL="457200" indent="-457200"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3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. Прочти ещё раз заголовок. Попробуй объяснить, как ты его понимаешь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.</a:t>
            </a:r>
          </a:p>
          <a:p>
            <a:pPr marL="457200" indent="-457200">
              <a:defRPr/>
            </a:pPr>
            <a:endParaRPr lang="ru-RU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  <a:p>
            <a:pPr marL="457200" indent="-457200"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4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. </a:t>
            </a:r>
            <a:r>
              <a:rPr lang="ru-RU" sz="20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ЗАПОМНИ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: эти слова стали пословицей, и ты тоже можешь употреблять её в своей речи.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404813"/>
            <a:ext cx="5184576" cy="863600"/>
          </a:xfr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в паре</a:t>
            </a:r>
            <a:endParaRPr lang="ru-RU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>
          <a:xfrm>
            <a:off x="4716463" y="1600200"/>
            <a:ext cx="3311525" cy="2620963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endParaRPr lang="ru-RU" smtClean="0"/>
          </a:p>
        </p:txBody>
      </p:sp>
      <p:pic>
        <p:nvPicPr>
          <p:cNvPr id="18436" name="Рисунок 9" descr="D:\клипарты\школа\ebc3de9ca39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4600" y="2003425"/>
            <a:ext cx="3016250" cy="242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572000" y="1628800"/>
            <a:ext cx="369085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Перескажите рассказ </a:t>
            </a:r>
          </a:p>
          <a:p>
            <a:pPr algn="ctr"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паре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http://www.r-rech.ru/images/stories/ras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5" y="2428875"/>
            <a:ext cx="4318000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6" descr="http://vuzer.info/_ld/17/885748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5" y="357188"/>
            <a:ext cx="3652838" cy="4719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786314" y="285728"/>
            <a:ext cx="3367140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Четыре </a:t>
            </a:r>
          </a:p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желания</a:t>
            </a: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2BB27F3D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7475" y="1176338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" descr="C:\Users\Helen\Desktop\ель\ушин\2012-01-30_211615.jpg"/>
          <p:cNvPicPr>
            <a:picLocks noChangeAspect="1" noChangeArrowheads="1"/>
          </p:cNvPicPr>
          <p:nvPr/>
        </p:nvPicPr>
        <p:blipFill>
          <a:blip r:embed="rId4" cstate="print"/>
          <a:srcRect l="27422" t="6699" r="11940"/>
          <a:stretch>
            <a:fillRect/>
          </a:stretch>
        </p:blipFill>
        <p:spPr bwMode="auto">
          <a:xfrm>
            <a:off x="1785938" y="0"/>
            <a:ext cx="5222875" cy="661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9FCB78A5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4013" y="765175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1" descr="C:\Users\Helen\Desktop\ель\ушин\2012-01-30_2117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28604"/>
            <a:ext cx="4162425" cy="5448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507" name="Picture 2" descr="C:\Users\Helen\Desktop\ель\ушин\2012-01-30_211757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EF8"/>
              </a:clrFrom>
              <a:clrTo>
                <a:srgbClr val="FDFE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03763" y="2357438"/>
            <a:ext cx="4224337" cy="415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AC8C8129.wav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19925" y="522288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1" descr="C:\Users\Helen\Desktop\ель\ушин\2012-01-30_2118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214290"/>
            <a:ext cx="6444858" cy="64006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6991286F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59563" y="47625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" descr="C:\Users\Helen\Desktop\ель\ушин\2012-01-30_2118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285728"/>
            <a:ext cx="4124325" cy="53244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4034" name="Picture 2" descr="C:\Users\Helen\Desktop\ель\ушин\2012-01-30_211922.jpg"/>
          <p:cNvPicPr>
            <a:picLocks noChangeAspect="1" noChangeArrowheads="1"/>
          </p:cNvPicPr>
          <p:nvPr/>
        </p:nvPicPr>
        <p:blipFill>
          <a:blip r:embed="rId5" cstate="print"/>
          <a:srcRect l="4776" r="6051"/>
          <a:stretch>
            <a:fillRect/>
          </a:stretch>
        </p:blipFill>
        <p:spPr bwMode="auto">
          <a:xfrm>
            <a:off x="285720" y="2500306"/>
            <a:ext cx="4000528" cy="4000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683F51CB.wav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3213" y="549275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 descr="C:\Users\Helen\Desktop\ель\ушин\2012-01-30_2119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38" y="-14288"/>
            <a:ext cx="5970587" cy="6692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842A54E5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80225" y="69215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Users\Helen\Desktop\ель\ушин\2012-01-30_2121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1357298"/>
            <a:ext cx="4503706" cy="5276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072066" y="285728"/>
            <a:ext cx="3661580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Утренние </a:t>
            </a:r>
          </a:p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лучи</a:t>
            </a: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262DCDB0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5463" y="25146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Users\Helen\Desktop\ель\ушин\2012-01-30_212214.jpg"/>
          <p:cNvPicPr>
            <a:picLocks noChangeAspect="1" noChangeArrowheads="1"/>
          </p:cNvPicPr>
          <p:nvPr/>
        </p:nvPicPr>
        <p:blipFill>
          <a:blip r:embed="rId4" cstate="print"/>
          <a:srcRect r="1754"/>
          <a:stretch>
            <a:fillRect/>
          </a:stretch>
        </p:blipFill>
        <p:spPr bwMode="auto">
          <a:xfrm>
            <a:off x="571472" y="357166"/>
            <a:ext cx="8001056" cy="60576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339597BE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488" y="1125538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Helen\Desktop\ель\ушин\2012-01-30_2121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7290" y="214290"/>
            <a:ext cx="4857784" cy="63105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6E554990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5463" y="69215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:\Users\Helen\Desktop\ель\ушин\2012-01-30_2122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428604"/>
            <a:ext cx="6520575" cy="60381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728309D4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65938" y="765175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C:\Users\Helen\Desktop\ель\ушин\2012-01-30_2123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7" y="214290"/>
            <a:ext cx="6300443" cy="6357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3A772781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67550" y="549275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:\Users\Helen\Desktop\ель\ушин\2012-01-30_2123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214290"/>
            <a:ext cx="6493417" cy="63608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44EF9C37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888" y="1341438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:\Users\Helen\Desktop\ель\ушин\2012-01-30_2123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357166"/>
            <a:ext cx="6196042" cy="62822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6C98ED9D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67575" y="69215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547664" y="476672"/>
            <a:ext cx="6336704" cy="490066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Творческая работа. 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Сочинение рассказа</a:t>
            </a:r>
          </a:p>
        </p:txBody>
      </p:sp>
      <p:sp>
        <p:nvSpPr>
          <p:cNvPr id="32773" name="AutoShape 4" descr="http://buy-club.ru/photohost/img/599/2013-06/12/1qmy7p59m8h3vmy8zyx9lk76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6" name="Рисунок 9" descr="D:\клипарты\школа\ebc3de9ca39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6938" y="1844675"/>
            <a:ext cx="2146300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3635375" y="1916113"/>
            <a:ext cx="3744913" cy="120015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– Придумайте свои рассказы на основе жизненных ситуаций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8800" dirty="0" smtClean="0">
                <a:solidFill>
                  <a:schemeClr val="accent2">
                    <a:lumMod val="50000"/>
                  </a:schemeClr>
                </a:solidFill>
              </a:rPr>
              <a:t>Итог урока</a:t>
            </a:r>
            <a:endParaRPr lang="ru-RU" sz="8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1609725"/>
            <a:ext cx="7632700" cy="4846638"/>
          </a:xfrm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С какими рассказами познакомились?</a:t>
            </a:r>
          </a:p>
          <a:p>
            <a:pPr>
              <a:buNone/>
              <a:defRPr/>
            </a:pP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Кто их автор?</a:t>
            </a:r>
          </a:p>
          <a:p>
            <a:pPr>
              <a:defRPr/>
            </a:pP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Какой урок вы получили из этих рассказов?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ъект 2"/>
          <p:cNvSpPr>
            <a:spLocks noGrp="1"/>
          </p:cNvSpPr>
          <p:nvPr>
            <p:ph idx="4294967295"/>
          </p:nvPr>
        </p:nvSpPr>
        <p:spPr>
          <a:xfrm>
            <a:off x="0" y="1609725"/>
            <a:ext cx="8243888" cy="4846638"/>
          </a:xfrm>
        </p:spPr>
        <p:txBody>
          <a:bodyPr/>
          <a:lstStyle/>
          <a:p>
            <a:pPr marL="136525" indent="0">
              <a:buFontTx/>
              <a:buNone/>
            </a:pPr>
            <a:r>
              <a:rPr lang="ru-RU" sz="2200" b="1" dirty="0" smtClean="0"/>
              <a:t>	</a:t>
            </a:r>
            <a:r>
              <a:rPr lang="ru-RU" sz="2400" b="1" dirty="0" smtClean="0"/>
              <a:t>Учащимся дается индивидуальная карточка, в</a:t>
            </a:r>
          </a:p>
          <a:p>
            <a:pPr marL="136525" indent="0">
              <a:buFontTx/>
              <a:buNone/>
            </a:pPr>
            <a:endParaRPr lang="ru-RU" sz="2400" b="1" dirty="0" smtClean="0"/>
          </a:p>
          <a:p>
            <a:pPr marL="136525" indent="0"/>
            <a:endParaRPr lang="ru-RU" sz="2400" b="1" dirty="0" smtClean="0"/>
          </a:p>
          <a:p>
            <a:pPr marL="136525" indent="0">
              <a:buFontTx/>
              <a:buNone/>
            </a:pPr>
            <a:r>
              <a:rPr lang="ru-RU" sz="2000" b="1" u="sng" dirty="0" smtClean="0"/>
              <a:t>Урок	</a:t>
            </a:r>
            <a:r>
              <a:rPr lang="ru-RU" sz="1800" b="1" dirty="0" smtClean="0"/>
              <a:t>                       </a:t>
            </a:r>
            <a:r>
              <a:rPr lang="ru-RU" sz="2000" b="1" u="sng" dirty="0" smtClean="0"/>
              <a:t>Я на уроке</a:t>
            </a:r>
            <a:r>
              <a:rPr lang="ru-RU" sz="1800" b="1" dirty="0" smtClean="0"/>
              <a:t>	                    </a:t>
            </a:r>
            <a:r>
              <a:rPr lang="ru-RU" sz="2000" b="1" u="sng" dirty="0" smtClean="0"/>
              <a:t>Итог</a:t>
            </a:r>
          </a:p>
          <a:p>
            <a:pPr marL="136525" indent="0">
              <a:buFontTx/>
              <a:buNone/>
            </a:pPr>
            <a:r>
              <a:rPr lang="ru-RU" sz="1800" b="1" dirty="0" smtClean="0"/>
              <a:t>1. интересно	     1. работал	                  1. понял материал</a:t>
            </a:r>
          </a:p>
          <a:p>
            <a:pPr marL="136525" indent="0">
              <a:buFontTx/>
              <a:buNone/>
            </a:pPr>
            <a:r>
              <a:rPr lang="ru-RU" sz="1800" b="1" dirty="0" smtClean="0"/>
              <a:t>2. скучно	     2. отдыхал                     2. узнал больше, чем знал                            </a:t>
            </a:r>
          </a:p>
          <a:p>
            <a:pPr marL="136525" indent="0">
              <a:buFontTx/>
              <a:buNone/>
            </a:pPr>
            <a:r>
              <a:rPr lang="ru-RU" sz="1800" b="1" dirty="0" smtClean="0"/>
              <a:t>3.безразлично	     3.помогал </a:t>
            </a:r>
            <a:r>
              <a:rPr lang="ru-RU" sz="1800" b="1" smtClean="0"/>
              <a:t>другим         </a:t>
            </a:r>
            <a:r>
              <a:rPr lang="ru-RU" sz="1800" b="1" dirty="0" smtClean="0"/>
              <a:t>3. не понял</a:t>
            </a:r>
            <a:endParaRPr lang="ru-RU" sz="2200" b="1" dirty="0" smtClean="0"/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251520" y="620688"/>
            <a:ext cx="7416824" cy="1785104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400" b="1" dirty="0">
                <a:solidFill>
                  <a:srgbClr val="000099"/>
                </a:solidFill>
              </a:rPr>
              <a:t>Прием рефлексии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4400" b="1" dirty="0">
                <a:solidFill>
                  <a:srgbClr val="000099"/>
                </a:solidFill>
              </a:rPr>
              <a:t> «Оцени себя на уроке»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857232"/>
            <a:ext cx="8388424" cy="1015663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0000" endA="300" endPos="55500" dist="50800" dir="5400000" sy="-100000" algn="bl" rotWithShape="0"/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Спасибо за работу!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46</TotalTime>
  <Words>947</Words>
  <Application>Microsoft Office PowerPoint</Application>
  <PresentationFormat>Экран (4:3)</PresentationFormat>
  <Paragraphs>138</Paragraphs>
  <Slides>30</Slides>
  <Notes>18</Notes>
  <HiddenSlides>0</HiddenSlides>
  <MMClips>14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Выразительное чтение по ролям Работа в группах</vt:lpstr>
      <vt:lpstr>Слайд 10</vt:lpstr>
      <vt:lpstr>Слайд 11</vt:lpstr>
      <vt:lpstr>Слайд 12</vt:lpstr>
      <vt:lpstr>Работа в паре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Итог урока</vt:lpstr>
      <vt:lpstr>Слайд 29</vt:lpstr>
      <vt:lpstr>Слайд 30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</dc:creator>
  <cp:lastModifiedBy>пользователь</cp:lastModifiedBy>
  <cp:revision>9</cp:revision>
  <dcterms:created xsi:type="dcterms:W3CDTF">2016-03-04T10:16:20Z</dcterms:created>
  <dcterms:modified xsi:type="dcterms:W3CDTF">2017-01-24T05:51:25Z</dcterms:modified>
</cp:coreProperties>
</file>