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3" r:id="rId3"/>
    <p:sldId id="258" r:id="rId4"/>
    <p:sldId id="259" r:id="rId5"/>
    <p:sldId id="297" r:id="rId6"/>
    <p:sldId id="298" r:id="rId7"/>
    <p:sldId id="299" r:id="rId8"/>
    <p:sldId id="263" r:id="rId9"/>
    <p:sldId id="300" r:id="rId10"/>
    <p:sldId id="301" r:id="rId11"/>
    <p:sldId id="302" r:id="rId12"/>
    <p:sldId id="264" r:id="rId13"/>
    <p:sldId id="265" r:id="rId14"/>
    <p:sldId id="266" r:id="rId15"/>
    <p:sldId id="267" r:id="rId16"/>
    <p:sldId id="276" r:id="rId17"/>
    <p:sldId id="268" r:id="rId18"/>
    <p:sldId id="269" r:id="rId19"/>
    <p:sldId id="277" r:id="rId20"/>
    <p:sldId id="270" r:id="rId21"/>
    <p:sldId id="271" r:id="rId22"/>
    <p:sldId id="272" r:id="rId23"/>
    <p:sldId id="273" r:id="rId24"/>
    <p:sldId id="274" r:id="rId25"/>
    <p:sldId id="275" r:id="rId26"/>
    <p:sldId id="278" r:id="rId27"/>
    <p:sldId id="279" r:id="rId28"/>
    <p:sldId id="280" r:id="rId29"/>
    <p:sldId id="281" r:id="rId30"/>
    <p:sldId id="289" r:id="rId31"/>
    <p:sldId id="290" r:id="rId32"/>
    <p:sldId id="285" r:id="rId33"/>
    <p:sldId id="286" r:id="rId34"/>
    <p:sldId id="287" r:id="rId35"/>
    <p:sldId id="282" r:id="rId36"/>
    <p:sldId id="288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7F9A194-B6C7-417B-8461-5D99E3D7599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7C99518-561A-476D-A469-E6D1EBF40966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22946AB-F7A0-4846-8E27-3EC0ED616A3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6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2FA582B-427A-47F7-AB21-925F86C4E03F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D8C6490-AAB5-4D5D-B863-D5DD82F843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09.%20&#1051;.%20&#1053;.%20&#1058;&#1086;&#1083;&#1089;&#1090;&#1086;&#1081;.avi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dirty="0" smtClean="0"/>
              <a:t>Этапы биографии и творчества Льва Николаевича Толстого</a:t>
            </a:r>
            <a:br>
              <a:rPr lang="ru-RU" sz="3600" dirty="0" smtClean="0"/>
            </a:br>
            <a:r>
              <a:rPr lang="ru-RU" sz="3600" dirty="0" smtClean="0"/>
              <a:t>(1828-1910)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4429132"/>
            <a:ext cx="5357850" cy="2286016"/>
          </a:xfrm>
        </p:spPr>
        <p:txBody>
          <a:bodyPr>
            <a:normAutofit/>
          </a:bodyPr>
          <a:lstStyle/>
          <a:p>
            <a:r>
              <a:rPr lang="ru-RU" dirty="0" smtClean="0"/>
              <a:t>Чтобы жить честно, надо путаться, ошибаться, начинать и бросать, и опять начинать, и опять бросать, и вечно бороться и лишаться. А спокойствие – душевная подлость.</a:t>
            </a:r>
            <a:endParaRPr lang="ru-RU" dirty="0"/>
          </a:p>
        </p:txBody>
      </p:sp>
      <p:pic>
        <p:nvPicPr>
          <p:cNvPr id="4" name="Picture 48" descr="tolsto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3429000"/>
            <a:ext cx="2714612" cy="3429000"/>
          </a:xfrm>
          <a:prstGeom prst="rect">
            <a:avLst/>
          </a:prstGeom>
          <a:noFill/>
          <a:ln/>
        </p:spPr>
      </p:pic>
      <p:pic>
        <p:nvPicPr>
          <p:cNvPr id="5" name="Picture 4" descr="Единственный цветной фотопортрет толстого в ЯП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700337" cy="3455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/>
          </p:nvPr>
        </p:nvSpPr>
        <p:spPr>
          <a:xfrm>
            <a:off x="3851920" y="12901"/>
            <a:ext cx="4320480" cy="6728467"/>
          </a:xfrm>
        </p:spPr>
        <p:txBody>
          <a:bodyPr>
            <a:noAutofit/>
          </a:bodyPr>
          <a:lstStyle/>
          <a:p>
            <a:r>
              <a:rPr lang="ru-RU" sz="2000" dirty="0"/>
              <a:t>Лев Николаевич оставил нам 165 000 листов рукописей, полное сочинение произведений в 90 томах, написал 10 тысяч писем. </a:t>
            </a:r>
            <a:endParaRPr lang="ru-RU" sz="2000" dirty="0" smtClean="0"/>
          </a:p>
          <a:p>
            <a:r>
              <a:rPr lang="ru-RU" sz="2000" dirty="0" smtClean="0"/>
              <a:t>На </a:t>
            </a:r>
            <a:r>
              <a:rPr lang="ru-RU" sz="2000" dirty="0"/>
              <a:t>протяжении </a:t>
            </a:r>
            <a:r>
              <a:rPr lang="ru-RU" sz="2000" dirty="0" smtClean="0"/>
              <a:t>долгих лет он </a:t>
            </a:r>
            <a:r>
              <a:rPr lang="ru-RU" sz="2000" dirty="0"/>
              <a:t>искал смысл жизни и всеобщего счастья, которые нашел в простом слове — </a:t>
            </a:r>
            <a:r>
              <a:rPr lang="ru-RU" sz="2000" b="1" dirty="0"/>
              <a:t>добро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Он был первым, кто отказался от авторского </a:t>
            </a:r>
            <a:r>
              <a:rPr lang="ru-RU" sz="2000" dirty="0" smtClean="0"/>
              <a:t>права.</a:t>
            </a:r>
          </a:p>
          <a:p>
            <a:r>
              <a:rPr lang="ru-RU" sz="2000" dirty="0" smtClean="0"/>
              <a:t>Был </a:t>
            </a:r>
            <a:r>
              <a:rPr lang="ru-RU" sz="2000" dirty="0"/>
              <a:t>противником государственной системы, а за отклонение религиозных авторитетов отлучен от </a:t>
            </a:r>
            <a:r>
              <a:rPr lang="ru-RU" sz="2000" dirty="0" smtClean="0"/>
              <a:t>церкви.</a:t>
            </a:r>
          </a:p>
          <a:p>
            <a:r>
              <a:rPr lang="ru-RU" sz="2000" dirty="0" smtClean="0"/>
              <a:t>Он </a:t>
            </a:r>
            <a:r>
              <a:rPr lang="ru-RU" sz="2000" dirty="0"/>
              <a:t>отказался от Нобелевской премии, ненавидел деньги и выступал на стороне крестьян.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10466" y="4941168"/>
            <a:ext cx="3913462" cy="1152128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tx1"/>
                </a:solidFill>
              </a:rPr>
              <a:t>Его </a:t>
            </a:r>
            <a:r>
              <a:rPr lang="ru-RU" sz="1800" dirty="0">
                <a:solidFill>
                  <a:schemeClr val="tx1"/>
                </a:solidFill>
              </a:rPr>
              <a:t>имя — Лев Толстой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dirty="0"/>
          </a:p>
        </p:txBody>
      </p:sp>
      <p:pic>
        <p:nvPicPr>
          <p:cNvPr id="1026" name="Picture 2" descr="C:\Users\ШевцоваЕВ\Desktop\540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" y="12901"/>
            <a:ext cx="3841454" cy="492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25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Л.Н.Толстой</a:t>
            </a:r>
            <a:br>
              <a:rPr lang="ru-RU" sz="4000" smtClean="0">
                <a:solidFill>
                  <a:srgbClr val="FFFF00"/>
                </a:solidFill>
              </a:rPr>
            </a:br>
            <a:r>
              <a:rPr lang="ru-RU" sz="4000" smtClean="0">
                <a:solidFill>
                  <a:srgbClr val="FFFF00"/>
                </a:solidFill>
              </a:rPr>
              <a:t>1828 - 1910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9416"/>
            <a:ext cx="8072462" cy="5248584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/>
              <a:t>1837 – год смерти А.С. Пушкина</a:t>
            </a:r>
          </a:p>
          <a:p>
            <a:pPr eaLnBrk="1" hangingPunct="1">
              <a:defRPr/>
            </a:pPr>
            <a:r>
              <a:rPr lang="ru-RU" sz="3200" dirty="0" smtClean="0"/>
              <a:t>1841 – год смерти М.Ю. Лермонтова</a:t>
            </a:r>
          </a:p>
          <a:p>
            <a:pPr eaLnBrk="1" hangingPunct="1">
              <a:defRPr/>
            </a:pPr>
            <a:r>
              <a:rPr lang="ru-RU" sz="3200" dirty="0" smtClean="0"/>
              <a:t>1852 – год смерти Н.В. Гоголя</a:t>
            </a:r>
          </a:p>
          <a:p>
            <a:pPr eaLnBrk="1" hangingPunct="1">
              <a:defRPr/>
            </a:pPr>
            <a:r>
              <a:rPr lang="ru-RU" sz="3200" dirty="0" smtClean="0"/>
              <a:t>1853-1856 – Крымская война</a:t>
            </a:r>
          </a:p>
          <a:p>
            <a:pPr eaLnBrk="1" hangingPunct="1">
              <a:defRPr/>
            </a:pPr>
            <a:r>
              <a:rPr lang="ru-RU" sz="3200" dirty="0" smtClean="0"/>
              <a:t>1855 – смерть Николая Первого</a:t>
            </a:r>
          </a:p>
          <a:p>
            <a:pPr eaLnBrk="1" hangingPunct="1">
              <a:defRPr/>
            </a:pPr>
            <a:r>
              <a:rPr lang="ru-RU" sz="3200" dirty="0" smtClean="0"/>
              <a:t>1861 – отмена крепостного права</a:t>
            </a:r>
          </a:p>
          <a:p>
            <a:pPr eaLnBrk="1" hangingPunct="1">
              <a:defRPr/>
            </a:pPr>
            <a:r>
              <a:rPr lang="ru-RU" sz="3200" dirty="0" smtClean="0"/>
              <a:t>1866 – покушение на Александра Второго</a:t>
            </a:r>
          </a:p>
          <a:p>
            <a:pPr eaLnBrk="1" hangingPunct="1">
              <a:buFontTx/>
              <a:buNone/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smtClean="0">
                <a:solidFill>
                  <a:srgbClr val="FFFF00"/>
                </a:solidFill>
              </a:rPr>
              <a:t>Л.Н. Толстой</a:t>
            </a:r>
            <a:br>
              <a:rPr lang="ru-RU" sz="4000" smtClean="0">
                <a:solidFill>
                  <a:srgbClr val="FFFF00"/>
                </a:solidFill>
              </a:rPr>
            </a:br>
            <a:r>
              <a:rPr lang="ru-RU" sz="4000" smtClean="0">
                <a:solidFill>
                  <a:srgbClr val="FFFF00"/>
                </a:solidFill>
              </a:rPr>
              <a:t>1828 - 1910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ru-RU" dirty="0" smtClean="0"/>
          </a:p>
          <a:p>
            <a:pPr eaLnBrk="1" hangingPunct="1">
              <a:buFontTx/>
              <a:buNone/>
              <a:defRPr/>
            </a:pPr>
            <a:endParaRPr lang="ru-RU" dirty="0" smtClean="0"/>
          </a:p>
          <a:p>
            <a:pPr eaLnBrk="1" hangingPunct="1">
              <a:defRPr/>
            </a:pPr>
            <a:r>
              <a:rPr lang="ru-RU" sz="3200" dirty="0" smtClean="0"/>
              <a:t>1877-1878 – русско-турецкая война</a:t>
            </a:r>
          </a:p>
          <a:p>
            <a:pPr eaLnBrk="1" hangingPunct="1">
              <a:defRPr/>
            </a:pPr>
            <a:r>
              <a:rPr lang="ru-RU" sz="3200" dirty="0" smtClean="0"/>
              <a:t>1881 – смерть Александра Второго</a:t>
            </a:r>
          </a:p>
          <a:p>
            <a:pPr eaLnBrk="1" hangingPunct="1">
              <a:defRPr/>
            </a:pPr>
            <a:r>
              <a:rPr lang="ru-RU" sz="3200" dirty="0" smtClean="0"/>
              <a:t>1904-1905 – русско-японская война</a:t>
            </a:r>
          </a:p>
          <a:p>
            <a:pPr eaLnBrk="1" hangingPunct="1">
              <a:defRPr/>
            </a:pPr>
            <a:r>
              <a:rPr lang="ru-RU" sz="3200" dirty="0" smtClean="0"/>
              <a:t>9 января 1905 – Кровавое воскресенье</a:t>
            </a:r>
          </a:p>
          <a:p>
            <a:pPr eaLnBrk="1" hangingPunct="1">
              <a:defRPr/>
            </a:pPr>
            <a:r>
              <a:rPr lang="ru-RU" sz="3200" dirty="0" smtClean="0">
                <a:hlinkClick r:id="rId2" action="ppaction://hlinkfile"/>
              </a:rPr>
              <a:t>09. Л. Н. Толстой.</a:t>
            </a:r>
            <a:r>
              <a:rPr lang="en-US" sz="3200" dirty="0" err="1" smtClean="0">
                <a:hlinkClick r:id="rId2" action="ppaction://hlinkfile"/>
              </a:rPr>
              <a:t>avi</a:t>
            </a:r>
            <a:endParaRPr lang="ru-RU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"Самым сложным человеком 19 века" назвал Льва Толстого Максим Горький. </a:t>
            </a:r>
          </a:p>
          <a:p>
            <a:r>
              <a:rPr lang="ru-RU" dirty="0" smtClean="0"/>
              <a:t>Когда мы говорим о Толстом как о личности, то имеем в виду его, начиная примерно с 35-летнего возраста. </a:t>
            </a:r>
          </a:p>
          <a:p>
            <a:r>
              <a:rPr lang="ru-RU" dirty="0" smtClean="0"/>
              <a:t>Валерия Арсеньева.</a:t>
            </a:r>
          </a:p>
          <a:p>
            <a:r>
              <a:rPr lang="ru-RU" dirty="0" smtClean="0"/>
              <a:t>Крепостная крестьянка Аксинья Базыкина.</a:t>
            </a:r>
          </a:p>
          <a:p>
            <a:r>
              <a:rPr lang="ru-RU" dirty="0" smtClean="0"/>
              <a:t>Ещё в 1856 году Толстой стал посещать дом своих друзей Берсов. </a:t>
            </a:r>
          </a:p>
          <a:p>
            <a:r>
              <a:rPr lang="ru-RU" dirty="0" smtClean="0"/>
              <a:t>Объяснение с Софьей Андреевной.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Он писал: </a:t>
            </a:r>
            <a:r>
              <a:rPr lang="ru-RU" b="1" dirty="0" smtClean="0">
                <a:solidFill>
                  <a:srgbClr val="C00000"/>
                </a:solidFill>
              </a:rPr>
              <a:t>"В.м. и п.с.с. ж. н. м. м. с. и н. с…." </a:t>
            </a:r>
          </a:p>
          <a:p>
            <a:r>
              <a:rPr lang="ru-RU" dirty="0" smtClean="0"/>
              <a:t>Она читала: </a:t>
            </a:r>
            <a:r>
              <a:rPr lang="ru-RU" b="1" dirty="0" smtClean="0">
                <a:solidFill>
                  <a:srgbClr val="00B050"/>
                </a:solidFill>
              </a:rPr>
              <a:t>"Ваша молодость и потребность счастья слишком живо напоминает мне мою старость и невозможность счастья…«</a:t>
            </a:r>
          </a:p>
          <a:p>
            <a:r>
              <a:rPr lang="ru-RU" dirty="0" smtClean="0"/>
              <a:t>Сомнения перед свадьбой.</a:t>
            </a:r>
          </a:p>
          <a:p>
            <a:r>
              <a:rPr lang="ru-RU" dirty="0" smtClean="0"/>
              <a:t>Усадьба, которая называлась Ясная Поляна, собственно, была создана Софьей Андреевной.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Толстой считал, что жениться следует на очень молодой девушке, чтобы перевоспитать её по-своему.</a:t>
            </a:r>
          </a:p>
          <a:p>
            <a:r>
              <a:rPr lang="ru-RU" dirty="0" smtClean="0"/>
              <a:t>Общеизвестно, что в последние 30 лет своей жизни Лев Толстой изменяет взгляды на жизнь.</a:t>
            </a:r>
          </a:p>
          <a:p>
            <a:r>
              <a:rPr lang="ru-RU" dirty="0" smtClean="0"/>
              <a:t>Он ушёл, когда ему было 82 года, а Софье Андреевне – 67 лет. </a:t>
            </a:r>
            <a:r>
              <a:rPr lang="ru-RU" i="1" dirty="0" smtClean="0"/>
              <a:t>Основной причиной ухода было противоречие между тем, как ЖИЛ Толстой и тем, как он считал, что ДОЛЖЕН ЖИТЬ.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990000"/>
                </a:solidFill>
              </a:rPr>
              <a:t>Дневниковые записи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9416"/>
            <a:ext cx="8072462" cy="5248584"/>
          </a:xfrm>
        </p:spPr>
        <p:txBody>
          <a:bodyPr>
            <a:noAutofit/>
          </a:bodyPr>
          <a:lstStyle/>
          <a:p>
            <a:pPr marL="609600" indent="-609600" eaLnBrk="1" hangingPunct="1">
              <a:lnSpc>
                <a:spcPct val="90000"/>
              </a:lnSpc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1849 год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/>
              <a:t>Изучить весь курс юридических наук, нужных для окончания университета.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/>
              <a:t>Изучить практическую медицину и часть теоретической.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/>
              <a:t>Изучать язык французский, русский, немецкий, английский, итальянский и латинский.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/>
              <a:t>Изучить историю, географию и статистику.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/>
              <a:t>Изучить математику. Гимназический курс.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/>
              <a:t>Написать диссертацию.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ru-RU" sz="2400" dirty="0" smtClean="0"/>
              <a:t>Достигнуть средней степени совершенства в музыке и живописи.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ru-RU" sz="2400" dirty="0" smtClean="0">
                <a:solidFill>
                  <a:srgbClr val="FF0000"/>
                </a:solidFill>
              </a:rPr>
              <a:t>Примечание: самое удивительное, что большую часть этой программы я выполнил!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143900" cy="107154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три главных черты характера Льва Толстого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8072462" cy="5715016"/>
          </a:xfrm>
        </p:spPr>
        <p:txBody>
          <a:bodyPr>
            <a:normAutofit fontScale="47500" lnSpcReduction="20000"/>
          </a:bodyPr>
          <a:lstStyle/>
          <a:p>
            <a:r>
              <a:rPr lang="ru-RU" sz="6400" b="1" u="sng" dirty="0" smtClean="0"/>
              <a:t>1. Ставил цель, придерживался ее</a:t>
            </a:r>
            <a:r>
              <a:rPr lang="ru-RU" sz="6400" dirty="0" smtClean="0"/>
              <a:t/>
            </a:r>
            <a:br>
              <a:rPr lang="ru-RU" sz="6400" dirty="0" smtClean="0"/>
            </a:br>
            <a:r>
              <a:rPr lang="ru-RU" sz="6400" dirty="0" smtClean="0"/>
              <a:t/>
            </a:r>
            <a:br>
              <a:rPr lang="ru-RU" sz="6400" dirty="0" smtClean="0"/>
            </a:br>
            <a:r>
              <a:rPr lang="ru-RU" sz="6400" dirty="0" smtClean="0"/>
              <a:t>Апрель, 1847 год, Казань. Дом на улице </a:t>
            </a:r>
            <a:r>
              <a:rPr lang="ru-RU" sz="6400" dirty="0" err="1" smtClean="0"/>
              <a:t>Черноозерской</a:t>
            </a:r>
            <a:r>
              <a:rPr lang="ru-RU" sz="6400" dirty="0" smtClean="0"/>
              <a:t>. В окно квартиры лезет весеннее солнце. За столом сидит парень с короткой стрижкой и большими ушами, его зовут Лев. Перед ним —тетрадь. Там записано: </a:t>
            </a:r>
            <a:r>
              <a:rPr lang="ru-RU" sz="6400" b="1" i="1" dirty="0" smtClean="0"/>
              <a:t>«Чем хуже положение, тем более усиливай деятельность», «Преодолевай тоску трудом, а не развлечением».</a:t>
            </a:r>
            <a:r>
              <a:rPr lang="ru-RU" sz="6400" dirty="0" smtClean="0"/>
              <a:t> Толстой записывал мысли по поводу своей жизни и поступков до самой смерти в 82 года! </a:t>
            </a:r>
          </a:p>
          <a:p>
            <a:r>
              <a:rPr lang="ru-RU" sz="7200" dirty="0" smtClean="0"/>
              <a:t/>
            </a:r>
            <a:br>
              <a:rPr lang="ru-RU" sz="7200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3 главных черты характера Льва Толстого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9416"/>
            <a:ext cx="8072462" cy="5248584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u="sng" dirty="0" smtClean="0"/>
              <a:t>2. Был храбрым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Осень 1851 года, Чечня, место неподалеку от Кизляра. Писатель на поле боя отличался завидным мужеством. В 1851 году Лев отправился на Кавказскую войну, а потом стал участником Крымской. С 1854-го по 1855 год он оборонял Севастополь, командовал батареей, которая находилась на 4-м бастионе — в одном из самых опасных мест. Вражеские снаряды туда падали так часто, что это казалось каким-то природным, как снег зимой, явлением. Когда в 1856 году Лев вышел в отставку, на груди у него висел орден Святой Анны и медаль «За защиту Севастополя».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3 главных черты характера Льва Толстого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9416"/>
            <a:ext cx="8001024" cy="5248584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u="sng" dirty="0" smtClean="0"/>
              <a:t>3. Не боялся экспериментов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 1859 году Лев Толстой открыл для крестьянских детей странную школу прямо в своем имении. Толстой был уверен, что учеба должна быть исключительно в удовольствие. </a:t>
            </a:r>
            <a:r>
              <a:rPr lang="ru-RU" sz="2800" b="1" i="1" dirty="0" smtClean="0"/>
              <a:t>«Образование не может быть насильственно и должно доставлять наслаждение учащимся». </a:t>
            </a:r>
            <a:r>
              <a:rPr lang="ru-RU" sz="2800" dirty="0" smtClean="0"/>
              <a:t>В Яснополянской школе, помимо самого Льва, преподавали еще четыре человека. Школьники могли сами выбирать, на какие занятия им ходить, ученикам разрешалось являться на уроки в любое время и покидать школу, когда захочется.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Усадьба Л.Н.Толстого</a:t>
            </a:r>
            <a:br>
              <a:rPr lang="ru-RU"/>
            </a:br>
            <a:r>
              <a:rPr lang="ru-RU"/>
              <a:t>Ясная Поляна</a:t>
            </a:r>
          </a:p>
        </p:txBody>
      </p:sp>
      <p:pic>
        <p:nvPicPr>
          <p:cNvPr id="32772" name="Picture 4" descr="ЯП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700213"/>
            <a:ext cx="9144000" cy="51577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4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Пейзажи Ясной Поляны</a:t>
            </a:r>
            <a:br>
              <a:rPr lang="ru-RU"/>
            </a:br>
            <a:r>
              <a:rPr lang="ru-RU"/>
              <a:t>летом и зимой</a:t>
            </a:r>
          </a:p>
        </p:txBody>
      </p:sp>
      <p:pic>
        <p:nvPicPr>
          <p:cNvPr id="34820" name="Picture 4" descr="ЯП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844675"/>
            <a:ext cx="4787900" cy="5013325"/>
          </a:xfrm>
          <a:noFill/>
          <a:ln/>
        </p:spPr>
      </p:pic>
      <p:pic>
        <p:nvPicPr>
          <p:cNvPr id="34823" name="Picture 7" descr="ЯП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932363" y="1844675"/>
            <a:ext cx="4211637" cy="50133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6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42048" cy="1394448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Ясная поляна, уничтоженная немцами, 1941 год</a:t>
            </a:r>
          </a:p>
        </p:txBody>
      </p:sp>
      <p:pic>
        <p:nvPicPr>
          <p:cNvPr id="37892" name="Picture 4" descr="ЯП уничтоженная немцами 194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916113"/>
            <a:ext cx="4356100" cy="4941887"/>
          </a:xfrm>
          <a:noFill/>
          <a:ln/>
        </p:spPr>
      </p:pic>
      <p:pic>
        <p:nvPicPr>
          <p:cNvPr id="37895" name="Picture 7" descr="Ясная Поляна после изгнания оккупантов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1916113"/>
            <a:ext cx="4572000" cy="49418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Аллея к дому Толстого</a:t>
            </a:r>
          </a:p>
        </p:txBody>
      </p:sp>
      <p:pic>
        <p:nvPicPr>
          <p:cNvPr id="40964" name="Picture 4" descr="аллея к дому толстого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2349500"/>
            <a:ext cx="4067175" cy="3600450"/>
          </a:xfrm>
          <a:noFill/>
          <a:ln/>
        </p:spPr>
      </p:pic>
      <p:pic>
        <p:nvPicPr>
          <p:cNvPr id="40967" name="Picture 7" descr="Сказка о ЯП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87900" y="2349500"/>
            <a:ext cx="4068763" cy="36004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2" name="Picture 12" descr="053052057124049052049048052052051_html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8077200" cy="6172200"/>
          </a:xfrm>
          <a:noFill/>
          <a:ln/>
        </p:spPr>
      </p:pic>
      <p:sp>
        <p:nvSpPr>
          <p:cNvPr id="102415" name="WordArt 15"/>
          <p:cNvSpPr>
            <a:spLocks noChangeArrowheads="1" noChangeShapeType="1" noTextEdit="1"/>
          </p:cNvSpPr>
          <p:nvPr/>
        </p:nvSpPr>
        <p:spPr bwMode="auto">
          <a:xfrm>
            <a:off x="228600" y="6172200"/>
            <a:ext cx="15621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верхом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Могила Л.Н.Толстого</a:t>
            </a:r>
          </a:p>
        </p:txBody>
      </p:sp>
      <p:pic>
        <p:nvPicPr>
          <p:cNvPr id="44036" name="Picture 4" descr="Могила Толстого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84313"/>
            <a:ext cx="9144000" cy="53736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/>
              <a:t>Зал служил одновременно и гостиной и столовой</a:t>
            </a:r>
          </a:p>
        </p:txBody>
      </p:sp>
      <p:pic>
        <p:nvPicPr>
          <p:cNvPr id="46084" name="Picture 4" descr="Зал в ЯП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" y="1700213"/>
            <a:ext cx="8215337" cy="51577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7222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sz="2800"/>
          </a:p>
        </p:txBody>
      </p:sp>
      <p:pic>
        <p:nvPicPr>
          <p:cNvPr id="137224" name="Picture 8" descr="0115-02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42852"/>
            <a:ext cx="8143900" cy="6140450"/>
          </a:xfrm>
          <a:noFill/>
          <a:ln/>
        </p:spPr>
      </p:pic>
      <p:sp>
        <p:nvSpPr>
          <p:cNvPr id="137226" name="WordArt 10"/>
          <p:cNvSpPr>
            <a:spLocks noChangeArrowheads="1" noChangeShapeType="1" noTextEdit="1"/>
          </p:cNvSpPr>
          <p:nvPr/>
        </p:nvSpPr>
        <p:spPr bwMode="auto">
          <a:xfrm>
            <a:off x="228600" y="6334125"/>
            <a:ext cx="28575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в кругу семьи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1465886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Гостиная. Здесь жена Толстого Софья Андреевна принимала гостей</a:t>
            </a:r>
          </a:p>
        </p:txBody>
      </p:sp>
      <p:pic>
        <p:nvPicPr>
          <p:cNvPr id="48132" name="Picture 4" descr="Гостиная в ЯП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57356" y="2071678"/>
            <a:ext cx="4105275" cy="41767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0" name="Rectangle 8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Толстой за работой в своём кабинете</a:t>
            </a:r>
          </a:p>
        </p:txBody>
      </p:sp>
      <p:pic>
        <p:nvPicPr>
          <p:cNvPr id="54276" name="Picture 4" descr="Толстой в своём кабинете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420938"/>
            <a:ext cx="4427538" cy="3816350"/>
          </a:xfrm>
          <a:noFill/>
          <a:ln/>
        </p:spPr>
      </p:pic>
      <p:pic>
        <p:nvPicPr>
          <p:cNvPr id="54279" name="Picture 7" descr="Толстой за работой в кабинет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716463" y="2420938"/>
            <a:ext cx="4427537" cy="38163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Спальня Льва Толстого</a:t>
            </a:r>
          </a:p>
        </p:txBody>
      </p:sp>
      <p:pic>
        <p:nvPicPr>
          <p:cNvPr id="66564" name="Picture 4" descr="Спальня Толстого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71604" y="2071678"/>
            <a:ext cx="4535487" cy="44640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8619" name="Rectangle 11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/>
              <a:t>Комната Софьи Андреевны</a:t>
            </a:r>
          </a:p>
        </p:txBody>
      </p:sp>
      <p:sp>
        <p:nvSpPr>
          <p:cNvPr id="68620" name="Rectangle 12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/>
              <a:t>Толстой с женой</a:t>
            </a:r>
          </a:p>
        </p:txBody>
      </p:sp>
      <p:pic>
        <p:nvPicPr>
          <p:cNvPr id="68612" name="Picture 4" descr="Комната С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00034" y="3214686"/>
            <a:ext cx="3457575" cy="2592387"/>
          </a:xfrm>
          <a:noFill/>
          <a:ln/>
        </p:spPr>
      </p:pic>
      <p:pic>
        <p:nvPicPr>
          <p:cNvPr id="68615" name="Picture 7" descr="Толстой с женой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857752" y="2857496"/>
            <a:ext cx="2486025" cy="31527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8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2719" name="Rectangle 1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/>
              <a:t>Секретарская</a:t>
            </a:r>
          </a:p>
        </p:txBody>
      </p:sp>
      <p:sp>
        <p:nvSpPr>
          <p:cNvPr id="72720" name="Rectangle 1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/>
              <a:t>Библиотечная</a:t>
            </a:r>
          </a:p>
        </p:txBody>
      </p:sp>
      <p:pic>
        <p:nvPicPr>
          <p:cNvPr id="72711" name="Picture 7" descr="Секретарская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71472" y="2786058"/>
            <a:ext cx="3168650" cy="3097212"/>
          </a:xfrm>
          <a:noFill/>
          <a:ln/>
        </p:spPr>
      </p:pic>
      <p:pic>
        <p:nvPicPr>
          <p:cNvPr id="72715" name="Picture 11" descr="Библиотечная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500562" y="2857496"/>
            <a:ext cx="3095625" cy="30257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7835" name="Rectangle 11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ru-RU"/>
              <a:t>Комната для приезжающих</a:t>
            </a:r>
          </a:p>
        </p:txBody>
      </p:sp>
      <p:sp>
        <p:nvSpPr>
          <p:cNvPr id="77836" name="Rectangle 12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/>
              <a:t>Комната под сводами</a:t>
            </a:r>
          </a:p>
        </p:txBody>
      </p:sp>
      <p:pic>
        <p:nvPicPr>
          <p:cNvPr id="77828" name="Picture 4" descr="Комната для приезжающих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357158" y="2786058"/>
            <a:ext cx="3600450" cy="3933825"/>
          </a:xfrm>
          <a:noFill/>
          <a:ln/>
        </p:spPr>
      </p:pic>
      <p:pic>
        <p:nvPicPr>
          <p:cNvPr id="77831" name="Picture 7" descr="Комната под сводами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357686" y="2786058"/>
            <a:ext cx="3311525" cy="39338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0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0303" name="Rectangle 1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ru-RU" sz="2800" dirty="0"/>
          </a:p>
        </p:txBody>
      </p:sp>
      <p:pic>
        <p:nvPicPr>
          <p:cNvPr id="140304" name="Picture 16" descr="190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571999" cy="6858000"/>
          </a:xfrm>
          <a:noFill/>
          <a:ln/>
        </p:spPr>
      </p:pic>
      <p:pic>
        <p:nvPicPr>
          <p:cNvPr id="5" name="Picture 7" descr="L_N_Tolstoy_Prokudin-Gorsky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00562" y="0"/>
            <a:ext cx="4643438" cy="6858000"/>
          </a:xfrm>
          <a:noFill/>
          <a:ln/>
        </p:spPr>
      </p:pic>
      <p:pic>
        <p:nvPicPr>
          <p:cNvPr id="6" name="Picture 7" descr="L_N_Tolstoy_Prokudin-Gorsky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0" y="0"/>
            <a:ext cx="4572000" cy="6858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6438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ru-RU" sz="2800" dirty="0"/>
          </a:p>
        </p:txBody>
      </p:sp>
      <p:pic>
        <p:nvPicPr>
          <p:cNvPr id="146439" name="Picture 7" descr="толстой с женой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4643438" cy="6858000"/>
          </a:xfrm>
          <a:noFill/>
          <a:ln/>
        </p:spPr>
      </p:pic>
      <p:sp>
        <p:nvSpPr>
          <p:cNvPr id="146441" name="WordArt 9"/>
          <p:cNvSpPr>
            <a:spLocks noChangeArrowheads="1" noChangeShapeType="1" noTextEdit="1"/>
          </p:cNvSpPr>
          <p:nvPr/>
        </p:nvSpPr>
        <p:spPr bwMode="auto">
          <a:xfrm>
            <a:off x="152400" y="6172200"/>
            <a:ext cx="168592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 женой</a:t>
            </a:r>
          </a:p>
        </p:txBody>
      </p:sp>
      <p:pic>
        <p:nvPicPr>
          <p:cNvPr id="6" name="Picture 7" descr="репин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0"/>
            <a:ext cx="4500562" cy="6858000"/>
          </a:xfrm>
          <a:noFill/>
          <a:ln/>
        </p:spPr>
      </p:pic>
      <p:pic>
        <p:nvPicPr>
          <p:cNvPr id="7" name="Picture 7" descr="репин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643438" y="0"/>
            <a:ext cx="4500562" cy="68580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ru-RU" sz="2800"/>
          </a:p>
        </p:txBody>
      </p:sp>
      <p:pic>
        <p:nvPicPr>
          <p:cNvPr id="150535" name="Picture 7" descr="толстой с дочерями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22225"/>
            <a:ext cx="9144000" cy="6835775"/>
          </a:xfrm>
          <a:noFill/>
          <a:ln/>
        </p:spPr>
      </p:pic>
      <p:sp>
        <p:nvSpPr>
          <p:cNvPr id="150537" name="WordArt 9"/>
          <p:cNvSpPr>
            <a:spLocks noChangeArrowheads="1" noChangeShapeType="1" noTextEdit="1"/>
          </p:cNvSpPr>
          <p:nvPr/>
        </p:nvSpPr>
        <p:spPr bwMode="auto">
          <a:xfrm>
            <a:off x="0" y="6172200"/>
            <a:ext cx="2438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с дочерьми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Потомки Л.Н.Толстого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90gr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4286256"/>
            <a:ext cx="2143140" cy="2357454"/>
          </a:xfrm>
          <a:prstGeom prst="rect">
            <a:avLst/>
          </a:prstGeom>
        </p:spPr>
      </p:pic>
      <p:pic>
        <p:nvPicPr>
          <p:cNvPr id="8" name="Рисунок 7" descr="113g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12" y="4572008"/>
            <a:ext cx="2786082" cy="2143140"/>
          </a:xfrm>
          <a:prstGeom prst="rect">
            <a:avLst/>
          </a:prstGeom>
        </p:spPr>
      </p:pic>
      <p:pic>
        <p:nvPicPr>
          <p:cNvPr id="9" name="Рисунок 8" descr="114gr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884" y="4357694"/>
            <a:ext cx="3286116" cy="2500306"/>
          </a:xfrm>
          <a:prstGeom prst="rect">
            <a:avLst/>
          </a:prstGeom>
        </p:spPr>
      </p:pic>
      <p:pic>
        <p:nvPicPr>
          <p:cNvPr id="10" name="Рисунок 9" descr="241gr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214290"/>
            <a:ext cx="2571768" cy="3929090"/>
          </a:xfrm>
          <a:prstGeom prst="rect">
            <a:avLst/>
          </a:prstGeom>
        </p:spPr>
      </p:pic>
      <p:pic>
        <p:nvPicPr>
          <p:cNvPr id="11" name="Рисунок 10" descr="260gr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3240" y="214290"/>
            <a:ext cx="1928826" cy="25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900882" cy="1173480"/>
          </a:xfrm>
        </p:spPr>
        <p:txBody>
          <a:bodyPr/>
          <a:lstStyle/>
          <a:p>
            <a:r>
              <a:rPr lang="ru-RU" dirty="0" smtClean="0"/>
              <a:t>Сергей Львович Толстой (1863-1947)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7329510" cy="200302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Старший сын Толстого. Внешне был очень похож на отца. Много сил отдал сохранению Ясной Поляны и её восстановлению после гитлеровской оккупации. Последние годы жизни были очень тяжёлыми. Он потерял зрение, слух. В 80 лет потерял  ногу. Похоронен в Москве.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3571876"/>
            <a:ext cx="7239000" cy="2933476"/>
          </a:xfrm>
        </p:spPr>
        <p:txBody>
          <a:bodyPr/>
          <a:lstStyle/>
          <a:p>
            <a:endParaRPr lang="ru-RU"/>
          </a:p>
        </p:txBody>
      </p:sp>
      <p:pic>
        <p:nvPicPr>
          <p:cNvPr id="8194" name="Picture 2" descr="C:\Users\колледж\Pictures\Потомки Толстого. Фото\Сергей Львович Толсто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286124"/>
            <a:ext cx="2571768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900750" cy="1173480"/>
          </a:xfrm>
        </p:spPr>
        <p:txBody>
          <a:bodyPr/>
          <a:lstStyle/>
          <a:p>
            <a:r>
              <a:rPr lang="ru-RU" dirty="0" smtClean="0"/>
              <a:t>Татьяна Львовна Толстая-Сухотина (1864-1950)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7615262" cy="221733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Любимица отца. Как и отец была вегетарианкой, имела сильный характер, смелый и независимый. Её внучка живёт в настоящее время в Риме.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3500438"/>
            <a:ext cx="7239000" cy="300491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колледж\Pictures\Потомки Толстого. Фото\Татьяна Львовна Толстая-Сухоти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286124"/>
            <a:ext cx="2714644" cy="33194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Илья Львович Толстой (1866-1933)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7543824" cy="186014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Был талантливым и одарённым человеком. Революцию он не принял и уехал в Америку.</a:t>
            </a: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7239000" cy="307635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колледж\Pictures\Потомки Толстого. Фото\Илья Львович Толсто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000372"/>
            <a:ext cx="3143272" cy="36052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Лев Львович Толстой (1869-1945)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57158" y="1497416"/>
            <a:ext cx="7643866" cy="186014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Наиболее активный противник взглядов Толстого. Его поведение и образ жизни часто возмущали членов семьи, его даже считали нервнобольным, невменяемым человеком. Остаток жизни провёл в Швеции.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3500438"/>
            <a:ext cx="7239000" cy="300491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колледж\Pictures\Потомки Толстого. Фото\Лев Львович Толсто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143248"/>
            <a:ext cx="2857520" cy="34813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Мария Львовна Толстая-Оболенская (1871-1906)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57158" y="1497416"/>
            <a:ext cx="7572428" cy="186014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Прожила короткую жизнь, была слаба здоровьем и постоянно болела. Умерла от воспаления лёгких.</a:t>
            </a:r>
            <a:endParaRPr lang="ru-RU" sz="32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3571876"/>
            <a:ext cx="7239000" cy="293347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колледж\Pictures\Потомки Толстого. Фото\Мария Львовна Толстая-Оболенска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071810"/>
            <a:ext cx="2928958" cy="35290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6543692" cy="1173480"/>
          </a:xfrm>
        </p:spPr>
        <p:txBody>
          <a:bodyPr/>
          <a:lstStyle/>
          <a:p>
            <a:r>
              <a:rPr lang="ru-RU" dirty="0" smtClean="0"/>
              <a:t>Андрей Львович Толстой (1877-1916)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357158" y="1500174"/>
            <a:ext cx="7572428" cy="186014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По характеру был мягким, весёлым человеком, поэтому был дружен со всеми братьями и сёстрами. Его дочь впоследствии станет женой Сергея Есенина.</a:t>
            </a: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3357562"/>
            <a:ext cx="7239000" cy="314779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колледж\Pictures\Потомки Толстого. Фото\Андрей Львович Толсто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357562"/>
            <a:ext cx="2786082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686568" cy="1173480"/>
          </a:xfrm>
        </p:spPr>
        <p:txBody>
          <a:bodyPr/>
          <a:lstStyle/>
          <a:p>
            <a:r>
              <a:rPr lang="ru-RU" dirty="0" smtClean="0"/>
              <a:t>Михаил Львович Толстой (1879-1944)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7543824" cy="1502956"/>
          </a:xfrm>
        </p:spPr>
        <p:txBody>
          <a:bodyPr>
            <a:normAutofit/>
          </a:bodyPr>
          <a:lstStyle/>
          <a:p>
            <a:r>
              <a:rPr lang="ru-RU" sz="2400" dirty="0" smtClean="0"/>
              <a:t>10-й ребёнок. Был очень талантлив. Эмигрировал из России, был объявлен врагом народа. Поселился в Марокко. Один из его сыновей, внук Толстого, ещё жив, живёт в Париже.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00034" y="3143248"/>
            <a:ext cx="7239000" cy="342902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колледж\Pictures\Потомки Толстого. Фото\Михаил Львович Толсто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000372"/>
            <a:ext cx="3214710" cy="3857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Дети, умершие в раннем возрасте.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Алексей Львович Толстой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Иван Львович Толстой</a:t>
            </a:r>
            <a:endParaRPr lang="ru-RU" dirty="0"/>
          </a:p>
        </p:txBody>
      </p:sp>
      <p:pic>
        <p:nvPicPr>
          <p:cNvPr id="10" name="Picture 2" descr="C:\Users\колледж\Pictures\Потомки Толстого. Фото\Алексей Львович Толстой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3357586" cy="4071966"/>
          </a:xfrm>
          <a:prstGeom prst="rect">
            <a:avLst/>
          </a:prstGeom>
          <a:noFill/>
        </p:spPr>
      </p:pic>
      <p:pic>
        <p:nvPicPr>
          <p:cNvPr id="11" name="Picture 2" descr="C:\Users\колледж\Pictures\Потомки Толстого. Фото\Иван Львович Толстой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357686" y="1571612"/>
            <a:ext cx="3214710" cy="40719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929190" y="1143000"/>
            <a:ext cx="4071966" cy="2057400"/>
          </a:xfrm>
        </p:spPr>
        <p:txBody>
          <a:bodyPr/>
          <a:lstStyle/>
          <a:p>
            <a:r>
              <a:rPr lang="ru-RU" dirty="0" smtClean="0"/>
              <a:t>«Севастопольские рассказы»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ru-RU" sz="2800" dirty="0" smtClean="0"/>
              <a:t>«Севастополь в декабре месяце»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« Севастополь в мае»</a:t>
            </a:r>
          </a:p>
          <a:p>
            <a:pPr marL="342900" indent="-342900">
              <a:buAutoNum type="arabicPeriod"/>
            </a:pPr>
            <a:r>
              <a:rPr lang="ru-RU" sz="2800" dirty="0" smtClean="0"/>
              <a:t>«Севастополь в августе»</a:t>
            </a:r>
            <a:endParaRPr lang="ru-RU" sz="2800" dirty="0"/>
          </a:p>
        </p:txBody>
      </p:sp>
      <p:pic>
        <p:nvPicPr>
          <p:cNvPr id="10" name="Picture 5" descr="Оборона Севас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929190" cy="2500306"/>
          </a:xfrm>
          <a:prstGeom prst="rect">
            <a:avLst/>
          </a:prstGeom>
          <a:noFill/>
        </p:spPr>
      </p:pic>
      <p:pic>
        <p:nvPicPr>
          <p:cNvPr id="12" name="Picture 4" descr="оборона се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643182"/>
            <a:ext cx="4500562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«Севастополь в декабре»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2844" y="1609416"/>
            <a:ext cx="7929618" cy="510573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Когда началась осада Севастополя (1854), писатель добивается перевода в действующую армию. </a:t>
            </a:r>
          </a:p>
          <a:p>
            <a:r>
              <a:rPr lang="ru-RU" dirty="0" smtClean="0"/>
              <a:t>Свои первые впечатления Толстой передал в рассказе "Севастополь в декабре". Рассказ впервые показал России осаждённый город. Главная ценность – в реалистическом изображении картины войны. Война впервые показана здесь не в виде красивого зрелища с "музыкой и барабанным боем, с развевающимися знамёнами и гарцующими генералами, а в её настоящем выражении – в крови, в страданиях, в смерти".</a:t>
            </a:r>
          </a:p>
          <a:p>
            <a:r>
              <a:rPr lang="ru-RU" dirty="0" smtClean="0"/>
              <a:t>Будничная, внешне беспорядочная суета города, ставшего военным лагерем, переполненный лазарет, взрывы гранат, мучения раненных, кровь, грязь и смерть – вот та обстановка, в которой защитники Севастополя выполняли свой тяжёлый труд.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«Севастополь в мае»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9416"/>
            <a:ext cx="7786742" cy="503429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Толстой решил рассказать русскому обществу о гибельном положении Севастополя и всей русской армии, о бесчеловечности войны. Он рисует войну как безумие, заставляющее усомниться в разуме людей.</a:t>
            </a:r>
          </a:p>
          <a:p>
            <a:r>
              <a:rPr lang="ru-RU" sz="2800" dirty="0" smtClean="0"/>
              <a:t>Толстой судит о войне с нравственной точки зрения. Он не пытается выяснить причины войны, но обнажает её влияние на человеческую мораль.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«Севастополь в августе»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9416"/>
            <a:ext cx="7858180" cy="5034294"/>
          </a:xfrm>
        </p:spPr>
        <p:txBody>
          <a:bodyPr/>
          <a:lstStyle/>
          <a:p>
            <a:r>
              <a:rPr lang="ru-RU" sz="3200" dirty="0" smtClean="0"/>
              <a:t>"Севастополь в августе" посвящён последнему периоду обороны. Снова перед читателем будничный и тем более страшный лик войны, голодные солдаты и матросы, измученные нечеловеческой жизнью на бастионах офицеры. Из отдельных лиц, помыслов, судеб складывается образ героического города, разрушенного, но не сдавшегося.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0"/>
            <a:ext cx="8143900" cy="6858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"Севастопольские рассказы" дают обобщённые картины жизни, ставят важные проблемы войны и мира, истинного героизма, патриотизма, раскрывают глубину человеческой психики перед лицом смерти.</a:t>
            </a:r>
          </a:p>
          <a:p>
            <a:r>
              <a:rPr lang="ru-RU" sz="3200" dirty="0" smtClean="0"/>
              <a:t>Изображение войны как тяжкого будничного труда, изображение русского солдата как скромного труженика, истинного героя, который и не подозревает, что он герой, - всё это поразило современников Толстого как открытие.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148</TotalTime>
  <Words>1132</Words>
  <Application>Microsoft Office PowerPoint</Application>
  <PresentationFormat>Экран (4:3)</PresentationFormat>
  <Paragraphs>109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Изящная</vt:lpstr>
      <vt:lpstr>Этапы биографии и творчества Льва Николаевича Толстого (1828-1910)</vt:lpstr>
      <vt:lpstr>Его имя — Лев Толстой.</vt:lpstr>
      <vt:lpstr>Л.Н.Толстой 1828 - 1910</vt:lpstr>
      <vt:lpstr>Л.Н. Толстой 1828 - 1910</vt:lpstr>
      <vt:lpstr>Биография</vt:lpstr>
      <vt:lpstr>Биография</vt:lpstr>
      <vt:lpstr>Биография</vt:lpstr>
      <vt:lpstr>Дневниковые записи</vt:lpstr>
      <vt:lpstr>      три главных черты характера Льва Толстого</vt:lpstr>
      <vt:lpstr>3 главных черты характера Льва Толстого</vt:lpstr>
      <vt:lpstr>3 главных черты характера Льва Толстого</vt:lpstr>
      <vt:lpstr>Усадьба Л.Н.Толстого Ясная Поляна</vt:lpstr>
      <vt:lpstr>Пейзажи Ясной Поляны летом и зимой</vt:lpstr>
      <vt:lpstr>Ясная поляна, уничтоженная немцами, 1941 год</vt:lpstr>
      <vt:lpstr>Аллея к дому Толстого</vt:lpstr>
      <vt:lpstr>Презентация PowerPoint</vt:lpstr>
      <vt:lpstr>Могила Л.Н.Толстого</vt:lpstr>
      <vt:lpstr>Зал служил одновременно и гостиной и столовой</vt:lpstr>
      <vt:lpstr>Презентация PowerPoint</vt:lpstr>
      <vt:lpstr>Гостиная. Здесь жена Толстого Софья Андреевна принимала гостей</vt:lpstr>
      <vt:lpstr>Толстой за работой в своём кабинете</vt:lpstr>
      <vt:lpstr>Спальня Льва Толстого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Потомки Л.Н.Толстого</vt:lpstr>
      <vt:lpstr>Сергей Львович Толстой (1863-1947)</vt:lpstr>
      <vt:lpstr>Татьяна Львовна Толстая-Сухотина (1864-1950)</vt:lpstr>
      <vt:lpstr>Илья Львович Толстой (1866-1933)</vt:lpstr>
      <vt:lpstr>Лев Львович Толстой (1869-1945)</vt:lpstr>
      <vt:lpstr>Мария Львовна Толстая-Оболенская (1871-1906)</vt:lpstr>
      <vt:lpstr>Андрей Львович Толстой (1877-1916)</vt:lpstr>
      <vt:lpstr>Михаил Львович Толстой (1879-1944)</vt:lpstr>
      <vt:lpstr>Дети, умершие в раннем возрасте.</vt:lpstr>
      <vt:lpstr>«Севастопольские рассказы»</vt:lpstr>
      <vt:lpstr>«Севастополь в декабре»</vt:lpstr>
      <vt:lpstr>«Севастополь в мае»</vt:lpstr>
      <vt:lpstr>«Севастополь в августе»</vt:lpstr>
      <vt:lpstr>Презентация PowerPoint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Этапы биографии и творчества Льва Николаевича Толстого (1828-1910)</dc:title>
  <dc:creator>колледж</dc:creator>
  <cp:lastModifiedBy>Шевцова Екатерина Викторовна</cp:lastModifiedBy>
  <cp:revision>24</cp:revision>
  <dcterms:created xsi:type="dcterms:W3CDTF">2013-01-30T09:32:39Z</dcterms:created>
  <dcterms:modified xsi:type="dcterms:W3CDTF">2017-01-18T06:10:06Z</dcterms:modified>
</cp:coreProperties>
</file>