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7" r:id="rId1"/>
  </p:sldMasterIdLst>
  <p:sldIdLst>
    <p:sldId id="257" r:id="rId2"/>
    <p:sldId id="259" r:id="rId3"/>
    <p:sldId id="260" r:id="rId4"/>
    <p:sldId id="261" r:id="rId5"/>
    <p:sldId id="263" r:id="rId6"/>
    <p:sldId id="262" r:id="rId7"/>
    <p:sldId id="264" r:id="rId8"/>
    <p:sldId id="266" r:id="rId9"/>
    <p:sldId id="265" r:id="rId1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CC6600"/>
    <a:srgbClr val="008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61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EFCF81-3F28-4EC4-93C6-B441D238F2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96ADE2-845A-4E98-8646-75C9DA929C8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E868AF-09E0-4CEB-80DB-32627AE4757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08DD89-3A33-4073-A43A-D776A1DB99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791450-B4F9-4787-93D0-27DBC96E794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1BB55B-6067-4CA2-BAB3-421D5C4EFF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AB4319-113B-4636-A604-06BA312BC0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EA01EE-41FA-4605-937C-4A983061CBB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C55739-FF72-4D48-8D37-F345129EB0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71A134-2B05-4159-B8D9-00D767A9AC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933865-960F-4564-AFCE-151C574F9B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40386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40386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529A24-6BF2-442D-8097-E9122BDD89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76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fld id="{81B3D474-5CA1-417A-84F6-AC13B7B942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9" r:id="rId1"/>
    <p:sldLayoutId id="2147483678" r:id="rId2"/>
    <p:sldLayoutId id="2147483677" r:id="rId3"/>
    <p:sldLayoutId id="2147483676" r:id="rId4"/>
    <p:sldLayoutId id="2147483675" r:id="rId5"/>
    <p:sldLayoutId id="2147483674" r:id="rId6"/>
    <p:sldLayoutId id="2147483673" r:id="rId7"/>
    <p:sldLayoutId id="2147483672" r:id="rId8"/>
    <p:sldLayoutId id="2147483671" r:id="rId9"/>
    <p:sldLayoutId id="2147483670" r:id="rId10"/>
    <p:sldLayoutId id="2147483669" r:id="rId11"/>
    <p:sldLayoutId id="2147483668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http://www.parodontoz.ru/images/01/4.jpg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8313" y="476250"/>
            <a:ext cx="8280400" cy="1439863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b="1" dirty="0">
                <a:latin typeface="Times New Roman" pitchFamily="18" charset="0"/>
              </a:rPr>
              <a:t>ЛИЧНАЯ ГИГИЕНА</a:t>
            </a:r>
            <a:r>
              <a:rPr lang="en-US" sz="3200" b="1" dirty="0">
                <a:latin typeface="Times New Roman" pitchFamily="18" charset="0"/>
              </a:rPr>
              <a:t/>
            </a:r>
            <a:br>
              <a:rPr lang="en-US" sz="3200" b="1" dirty="0">
                <a:latin typeface="Times New Roman" pitchFamily="18" charset="0"/>
              </a:rPr>
            </a:br>
            <a:r>
              <a:rPr lang="ru-RU" sz="3600" b="1" dirty="0">
                <a:latin typeface="Times New Roman" pitchFamily="18" charset="0"/>
              </a:rPr>
              <a:t>«Уход за зубами»</a:t>
            </a:r>
            <a:endParaRPr lang="ru-RU" sz="3600" dirty="0">
              <a:latin typeface="Times New Roman" pitchFamily="18" charset="0"/>
            </a:endParaRPr>
          </a:p>
        </p:txBody>
      </p:sp>
      <p:sp>
        <p:nvSpPr>
          <p:cNvPr id="14338" name="AutoShape 4" descr="dbimage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4339" name="AutoShape 5" descr="dbimage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4340" name="AutoShape 6" descr="dbimage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4341" name="AutoShape 7" descr="dbimage"/>
          <p:cNvSpPr>
            <a:spLocks noChangeAspect="1" noChangeArrowheads="1"/>
          </p:cNvSpPr>
          <p:nvPr/>
        </p:nvSpPr>
        <p:spPr bwMode="auto"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4342" name="AutoShape 8" descr="dbimage"/>
          <p:cNvSpPr>
            <a:spLocks noChangeAspect="1" noChangeArrowheads="1"/>
          </p:cNvSpPr>
          <p:nvPr/>
        </p:nvSpPr>
        <p:spPr bwMode="auto"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4343" name="AutoShape 9" descr="dbimage"/>
          <p:cNvSpPr>
            <a:spLocks noChangeAspect="1" noChangeArrowheads="1"/>
          </p:cNvSpPr>
          <p:nvPr/>
        </p:nvSpPr>
        <p:spPr bwMode="auto"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4344" name="AutoShape 10" descr="dbimage"/>
          <p:cNvSpPr>
            <a:spLocks noChangeAspect="1" noChangeArrowheads="1"/>
          </p:cNvSpPr>
          <p:nvPr/>
        </p:nvSpPr>
        <p:spPr bwMode="auto"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4345" name="AutoShape 11" descr="dbimage"/>
          <p:cNvSpPr>
            <a:spLocks noChangeAspect="1" noChangeArrowheads="1"/>
          </p:cNvSpPr>
          <p:nvPr/>
        </p:nvSpPr>
        <p:spPr bwMode="auto">
          <a:xfrm>
            <a:off x="1993900" y="44069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4346" name="AutoShape 12" descr="dbimage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5136" name="Picture 16" descr="Правила чистки зубов, уход за зубами и деснами"/>
          <p:cNvPicPr>
            <a:picLocks noChangeAspect="1"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5410200" y="3276600"/>
            <a:ext cx="2438400" cy="18049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5137" name="Picture 17" descr="зуб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0" y="381000"/>
            <a:ext cx="1862138" cy="2209800"/>
          </a:xfrm>
          <a:prstGeom prst="rect">
            <a:avLst/>
          </a:prstGeom>
          <a:noFill/>
          <a:ln w="19050" algn="in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5138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" y="304800"/>
            <a:ext cx="1700213" cy="22098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5139" name="Picture 3"/>
          <p:cNvPicPr>
            <a:picLocks noChangeAspect="1" noChangeArrowheads="1"/>
          </p:cNvPicPr>
          <p:nvPr/>
        </p:nvPicPr>
        <p:blipFill>
          <a:blip r:embed="rId6" cstate="print"/>
          <a:srcRect l="1109" t="3030" r="597" b="3030"/>
          <a:stretch>
            <a:fillRect/>
          </a:stretch>
        </p:blipFill>
        <p:spPr bwMode="auto">
          <a:xfrm>
            <a:off x="1981200" y="2895600"/>
            <a:ext cx="1828800" cy="23622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7" name="Прямоугольник 16"/>
          <p:cNvSpPr/>
          <p:nvPr/>
        </p:nvSpPr>
        <p:spPr>
          <a:xfrm>
            <a:off x="3429000" y="5791200"/>
            <a:ext cx="331635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</a:rPr>
              <a:t>Составители: Ковтонюк М.В.</a:t>
            </a:r>
          </a:p>
          <a:p>
            <a:r>
              <a:rPr lang="ru-RU" b="1" dirty="0" smtClean="0">
                <a:latin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</a:rPr>
              <a:t>                          </a:t>
            </a:r>
            <a:r>
              <a:rPr lang="ru-RU" b="1" dirty="0" err="1" smtClean="0">
                <a:latin typeface="Times New Roman" pitchFamily="18" charset="0"/>
              </a:rPr>
              <a:t>Стульнева</a:t>
            </a:r>
            <a:r>
              <a:rPr lang="ru-RU" b="1" dirty="0" smtClean="0">
                <a:latin typeface="Times New Roman" pitchFamily="18" charset="0"/>
              </a:rPr>
              <a:t> З.А.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5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1000"/>
                                        <p:tgtEl>
                                          <p:spTgt spid="5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5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1000"/>
                                        <p:tgtEl>
                                          <p:spTgt spid="5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229600" cy="609600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/>
              <a:t>Чем покрыты зубы?</a:t>
            </a:r>
          </a:p>
        </p:txBody>
      </p:sp>
      <p:sp>
        <p:nvSpPr>
          <p:cNvPr id="31749" name="Rectangle 5"/>
          <p:cNvSpPr>
            <a:spLocks noGrp="1" noChangeArrowheads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/>
          <a:p>
            <a:pPr eaLnBrk="1" hangingPunct="1"/>
            <a:r>
              <a:rPr lang="ru-RU" sz="3200" smtClean="0">
                <a:latin typeface="Times New Roman" pitchFamily="18" charset="0"/>
              </a:rPr>
              <a:t>Зубы покрыты </a:t>
            </a:r>
            <a:r>
              <a:rPr lang="ru-RU" sz="3200" b="1" smtClean="0">
                <a:solidFill>
                  <a:schemeClr val="folHlink"/>
                </a:solidFill>
                <a:latin typeface="Times New Roman" pitchFamily="18" charset="0"/>
              </a:rPr>
              <a:t>эмалью</a:t>
            </a:r>
            <a:r>
              <a:rPr lang="ru-RU" sz="3200" i="1" smtClean="0">
                <a:latin typeface="Times New Roman" pitchFamily="18" charset="0"/>
              </a:rPr>
              <a:t> - </a:t>
            </a:r>
            <a:r>
              <a:rPr lang="ru-RU" sz="3200" smtClean="0">
                <a:latin typeface="Times New Roman" pitchFamily="18" charset="0"/>
              </a:rPr>
              <a:t>это</a:t>
            </a:r>
            <a:r>
              <a:rPr lang="ru-RU" sz="3200" i="1" smtClean="0">
                <a:latin typeface="Times New Roman" pitchFamily="18" charset="0"/>
              </a:rPr>
              <a:t> </a:t>
            </a:r>
            <a:r>
              <a:rPr lang="ru-RU" sz="3200" smtClean="0">
                <a:latin typeface="Times New Roman" pitchFamily="18" charset="0"/>
              </a:rPr>
              <a:t>вещество, покрывающее наружную часть зуба. Эмаль твёрдая, защищает зубы от повреждения.</a:t>
            </a:r>
          </a:p>
        </p:txBody>
      </p:sp>
      <p:pic>
        <p:nvPicPr>
          <p:cNvPr id="31752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8200" y="1828800"/>
            <a:ext cx="4114800" cy="3519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30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/>
      <p:bldP spid="317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4000" smtClean="0">
                <a:solidFill>
                  <a:schemeClr val="folHlink"/>
                </a:solidFill>
              </a:rPr>
              <a:t>КАРИЕС</a:t>
            </a:r>
            <a:r>
              <a:rPr lang="ru-RU" sz="4000" smtClean="0"/>
              <a:t> – заболевание зубов, при котором они разрушаются.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sz="half" idx="2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ru-RU" smtClean="0">
              <a:effectLst/>
            </a:endParaRPr>
          </a:p>
          <a:p>
            <a:pPr eaLnBrk="1" hangingPunct="1"/>
            <a:endParaRPr lang="ru-RU" smtClean="0">
              <a:effectLst/>
            </a:endParaRPr>
          </a:p>
          <a:p>
            <a:pPr eaLnBrk="1" hangingPunct="1"/>
            <a:endParaRPr lang="ru-RU" smtClean="0">
              <a:effectLst/>
            </a:endParaRPr>
          </a:p>
          <a:p>
            <a:pPr eaLnBrk="1" hangingPunct="1"/>
            <a:r>
              <a:rPr lang="ru-RU" smtClean="0">
                <a:effectLst/>
              </a:rPr>
              <a:t>Предупредить кариес можно регулярной чисткой зубов.</a:t>
            </a:r>
          </a:p>
        </p:txBody>
      </p:sp>
      <p:pic>
        <p:nvPicPr>
          <p:cNvPr id="34824" name="Picture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90663" y="1981200"/>
            <a:ext cx="1971675" cy="4114800"/>
          </a:xfrm>
        </p:spPr>
      </p:pic>
      <p:pic>
        <p:nvPicPr>
          <p:cNvPr id="3482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10200" y="1905000"/>
            <a:ext cx="17907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34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0" grpId="0"/>
      <p:bldP spid="348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ru-RU"/>
              <a:t>СТРОЕНИЕ ЗУБОВ</a:t>
            </a:r>
          </a:p>
        </p:txBody>
      </p:sp>
      <p:sp>
        <p:nvSpPr>
          <p:cNvPr id="36869" name="Rectangle 5"/>
          <p:cNvSpPr>
            <a:spLocks noGrp="1" noChangeArrowheads="1"/>
          </p:cNvSpPr>
          <p:nvPr>
            <p:ph sz="half" idx="1"/>
          </p:nvPr>
        </p:nvSpPr>
        <p:spPr>
          <a:xfrm>
            <a:off x="304800" y="1524000"/>
            <a:ext cx="4724400" cy="4343400"/>
          </a:xfrm>
        </p:spPr>
        <p:txBody>
          <a:bodyPr/>
          <a:lstStyle/>
          <a:p>
            <a:pPr eaLnBrk="1" hangingPunct="1"/>
            <a:r>
              <a:rPr lang="ru-RU" sz="2400" b="1" smtClean="0">
                <a:solidFill>
                  <a:schemeClr val="folHlink"/>
                </a:solidFill>
              </a:rPr>
              <a:t>Зуб</a:t>
            </a:r>
            <a:r>
              <a:rPr lang="ru-RU" sz="2400" smtClean="0"/>
              <a:t> – это живой орган. Каждый зуб состоит из 3 основных частей:</a:t>
            </a:r>
          </a:p>
          <a:p>
            <a:pPr eaLnBrk="1" hangingPunct="1"/>
            <a:r>
              <a:rPr lang="ru-RU" sz="2400" smtClean="0"/>
              <a:t>1. </a:t>
            </a:r>
            <a:r>
              <a:rPr lang="ru-RU" sz="2400" b="1" smtClean="0">
                <a:solidFill>
                  <a:schemeClr val="folHlink"/>
                </a:solidFill>
              </a:rPr>
              <a:t>Коронка</a:t>
            </a:r>
            <a:r>
              <a:rPr lang="ru-RU" sz="2400" smtClean="0">
                <a:solidFill>
                  <a:srgbClr val="CC6600"/>
                </a:solidFill>
              </a:rPr>
              <a:t> </a:t>
            </a:r>
            <a:r>
              <a:rPr lang="ru-RU" sz="2400" smtClean="0"/>
              <a:t>– часть зуба, которая видна в полости рта.</a:t>
            </a:r>
          </a:p>
          <a:p>
            <a:pPr eaLnBrk="1" hangingPunct="1"/>
            <a:r>
              <a:rPr lang="ru-RU" sz="2400" smtClean="0"/>
              <a:t>2. </a:t>
            </a:r>
            <a:r>
              <a:rPr lang="ru-RU" sz="2400" b="1" smtClean="0">
                <a:solidFill>
                  <a:schemeClr val="folHlink"/>
                </a:solidFill>
              </a:rPr>
              <a:t>Корень</a:t>
            </a:r>
            <a:r>
              <a:rPr lang="ru-RU" sz="2400" smtClean="0"/>
              <a:t> – часть зуба, которая располагается в челюсти.</a:t>
            </a:r>
          </a:p>
          <a:p>
            <a:pPr eaLnBrk="1" hangingPunct="1"/>
            <a:r>
              <a:rPr lang="ru-RU" sz="2400" smtClean="0"/>
              <a:t>3. </a:t>
            </a:r>
            <a:r>
              <a:rPr lang="ru-RU" sz="2400" b="1" smtClean="0">
                <a:solidFill>
                  <a:schemeClr val="folHlink"/>
                </a:solidFill>
              </a:rPr>
              <a:t>Шейка</a:t>
            </a:r>
            <a:r>
              <a:rPr lang="ru-RU" sz="2400" smtClean="0">
                <a:solidFill>
                  <a:schemeClr val="folHlink"/>
                </a:solidFill>
              </a:rPr>
              <a:t> </a:t>
            </a:r>
            <a:r>
              <a:rPr lang="ru-RU" sz="2400" smtClean="0"/>
              <a:t>– часть зуба, которая располагается между коронкой и корнем, она прикрыта десной.</a:t>
            </a:r>
          </a:p>
        </p:txBody>
      </p:sp>
      <p:sp>
        <p:nvSpPr>
          <p:cNvPr id="36871" name="Rectangle 7"/>
          <p:cNvSpPr>
            <a:spLocks noGrp="1" noChangeArrowheads="1"/>
          </p:cNvSpPr>
          <p:nvPr>
            <p:ph sz="quarter" idx="3"/>
          </p:nvPr>
        </p:nvSpPr>
        <p:spPr>
          <a:xfrm>
            <a:off x="4953000" y="1219200"/>
            <a:ext cx="3733800" cy="4876800"/>
          </a:xfrm>
        </p:spPr>
        <p:txBody>
          <a:bodyPr/>
          <a:lstStyle/>
          <a:p>
            <a:pPr eaLnBrk="1" hangingPunct="1">
              <a:defRPr/>
            </a:pPr>
            <a:endParaRPr lang="ru-RU" sz="2400"/>
          </a:p>
        </p:txBody>
      </p:sp>
      <p:pic>
        <p:nvPicPr>
          <p:cNvPr id="36873" name="Picture 2"/>
          <p:cNvPicPr>
            <a:picLocks noChangeAspect="1" noChangeArrowheads="1"/>
          </p:cNvPicPr>
          <p:nvPr/>
        </p:nvPicPr>
        <p:blipFill>
          <a:blip r:embed="rId2" cstate="print"/>
          <a:srcRect l="5128" r="5128" b="23543"/>
          <a:stretch>
            <a:fillRect/>
          </a:stretch>
        </p:blipFill>
        <p:spPr bwMode="auto">
          <a:xfrm>
            <a:off x="5257800" y="1676400"/>
            <a:ext cx="2992438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36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6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6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6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68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8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68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68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68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68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68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68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68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000"/>
              <a:t>Больные зубы вредят другим органам</a:t>
            </a:r>
          </a:p>
        </p:txBody>
      </p:sp>
      <p:pic>
        <p:nvPicPr>
          <p:cNvPr id="39940" name="Picture 4" descr="сердце2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838200" y="3429000"/>
            <a:ext cx="1654175" cy="2362200"/>
          </a:xfrm>
        </p:spPr>
      </p:pic>
      <p:pic>
        <p:nvPicPr>
          <p:cNvPr id="39942" name="Рисунок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9400" y="1447800"/>
            <a:ext cx="1874838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3" name="Рисунок 1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00800" y="4572000"/>
            <a:ext cx="1981200" cy="166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4" name="Рисунок 2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5800" y="1371600"/>
            <a:ext cx="1981200" cy="149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5" name="Рисунок 2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52800" y="3200400"/>
            <a:ext cx="2438400" cy="1887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1000"/>
                                        <p:tgtEl>
                                          <p:spTgt spid="39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10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1000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1000"/>
                                        <p:tgtEl>
                                          <p:spTgt spid="39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1000"/>
                                        <p:tgtEl>
                                          <p:spTgt spid="399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9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0"/>
            <a:ext cx="1341438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20" name="Rectangle 8"/>
          <p:cNvSpPr>
            <a:spLocks noChangeArrowheads="1"/>
          </p:cNvSpPr>
          <p:nvPr/>
        </p:nvSpPr>
        <p:spPr bwMode="auto">
          <a:xfrm>
            <a:off x="1828800" y="-850900"/>
            <a:ext cx="6226175" cy="690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endParaRPr lang="ru-RU" sz="2400" b="1">
              <a:solidFill>
                <a:schemeClr val="folHlink"/>
              </a:solidFill>
            </a:endParaRPr>
          </a:p>
          <a:p>
            <a:pPr algn="ctr"/>
            <a:endParaRPr lang="ru-RU" sz="2400" b="1">
              <a:solidFill>
                <a:schemeClr val="folHlink"/>
              </a:solidFill>
            </a:endParaRPr>
          </a:p>
          <a:p>
            <a:pPr algn="ctr"/>
            <a:endParaRPr lang="ru-RU" sz="2400" b="1">
              <a:solidFill>
                <a:schemeClr val="folHlink"/>
              </a:solidFill>
            </a:endParaRPr>
          </a:p>
          <a:p>
            <a:pPr algn="ctr"/>
            <a:r>
              <a:rPr lang="ru-RU" sz="2400" b="1">
                <a:solidFill>
                  <a:schemeClr val="folHlink"/>
                </a:solidFill>
              </a:rPr>
              <a:t>ПОМНИ!</a:t>
            </a:r>
          </a:p>
          <a:p>
            <a:pPr algn="ctr"/>
            <a:endParaRPr lang="ru-RU" sz="2000" b="1">
              <a:solidFill>
                <a:schemeClr val="folHlink"/>
              </a:solidFill>
            </a:endParaRPr>
          </a:p>
          <a:p>
            <a:pPr>
              <a:buFontTx/>
              <a:buChar char="•"/>
            </a:pPr>
            <a:r>
              <a:rPr lang="ru-RU" sz="2400" b="1">
                <a:latin typeface="Times New Roman" pitchFamily="18" charset="0"/>
              </a:rPr>
              <a:t>Дважды в год ребенка должен осматривать </a:t>
            </a:r>
            <a:r>
              <a:rPr lang="ru-RU" sz="2400" b="1">
                <a:solidFill>
                  <a:schemeClr val="folHlink"/>
                </a:solidFill>
                <a:latin typeface="Times New Roman" pitchFamily="18" charset="0"/>
              </a:rPr>
              <a:t>стоматолог.</a:t>
            </a:r>
          </a:p>
          <a:p>
            <a:pPr>
              <a:buFontTx/>
              <a:buChar char="•"/>
            </a:pPr>
            <a:r>
              <a:rPr lang="ru-RU" sz="2400" b="1">
                <a:solidFill>
                  <a:schemeClr val="folHlink"/>
                </a:solidFill>
                <a:latin typeface="Times New Roman" pitchFamily="18" charset="0"/>
              </a:rPr>
              <a:t>Чистить зубы</a:t>
            </a:r>
            <a:r>
              <a:rPr lang="ru-RU" sz="2400" b="1">
                <a:latin typeface="Times New Roman" pitchFamily="18" charset="0"/>
              </a:rPr>
              <a:t> нужно начинать с момента появления молочных зубов. </a:t>
            </a:r>
          </a:p>
          <a:p>
            <a:pPr>
              <a:buFontTx/>
              <a:buChar char="•"/>
            </a:pPr>
            <a:r>
              <a:rPr lang="ru-RU" sz="2400" b="1">
                <a:latin typeface="Times New Roman" pitchFamily="18" charset="0"/>
              </a:rPr>
              <a:t>Чтобы предотвратить появление или развитие кариеса, необходимо </a:t>
            </a:r>
            <a:r>
              <a:rPr lang="ru-RU" sz="2400" b="1">
                <a:solidFill>
                  <a:schemeClr val="folHlink"/>
                </a:solidFill>
                <a:latin typeface="Times New Roman" pitchFamily="18" charset="0"/>
              </a:rPr>
              <a:t>грамотно организовать питание</a:t>
            </a:r>
            <a:r>
              <a:rPr lang="ru-RU" sz="2400" b="1">
                <a:latin typeface="Times New Roman" pitchFamily="18" charset="0"/>
              </a:rPr>
              <a:t> семьи. </a:t>
            </a:r>
          </a:p>
          <a:p>
            <a:pPr>
              <a:buFontTx/>
              <a:buChar char="•"/>
            </a:pPr>
            <a:r>
              <a:rPr lang="ru-RU" sz="2400" b="1">
                <a:latin typeface="Times New Roman" pitchFamily="18" charset="0"/>
              </a:rPr>
              <a:t>В рационе ребенка должен присутствовать кальций из молочных продуктов.</a:t>
            </a:r>
          </a:p>
          <a:p>
            <a:pPr>
              <a:buFontTx/>
              <a:buChar char="•"/>
            </a:pPr>
            <a:r>
              <a:rPr lang="ru-RU" sz="2400" b="1">
                <a:latin typeface="Times New Roman" pitchFamily="18" charset="0"/>
              </a:rPr>
              <a:t>Помните, что </a:t>
            </a:r>
            <a:r>
              <a:rPr lang="ru-RU" sz="2400" b="1">
                <a:solidFill>
                  <a:schemeClr val="folHlink"/>
                </a:solidFill>
                <a:latin typeface="Times New Roman" pitchFamily="18" charset="0"/>
              </a:rPr>
              <a:t>сладости </a:t>
            </a:r>
            <a:r>
              <a:rPr lang="ru-RU" sz="2400" b="1">
                <a:latin typeface="Times New Roman" pitchFamily="18" charset="0"/>
              </a:rPr>
              <a:t>— </a:t>
            </a:r>
          </a:p>
          <a:p>
            <a:r>
              <a:rPr lang="ru-RU" sz="2400" b="1">
                <a:latin typeface="Times New Roman" pitchFamily="18" charset="0"/>
              </a:rPr>
              <a:t>основные </a:t>
            </a:r>
            <a:r>
              <a:rPr lang="ru-RU" sz="2400" b="1">
                <a:solidFill>
                  <a:schemeClr val="folHlink"/>
                </a:solidFill>
                <a:latin typeface="Times New Roman" pitchFamily="18" charset="0"/>
              </a:rPr>
              <a:t>разрушители </a:t>
            </a:r>
          </a:p>
          <a:p>
            <a:r>
              <a:rPr lang="ru-RU" sz="2400" b="1">
                <a:solidFill>
                  <a:schemeClr val="folHlink"/>
                </a:solidFill>
                <a:latin typeface="Times New Roman" pitchFamily="18" charset="0"/>
              </a:rPr>
              <a:t>зубов.</a:t>
            </a:r>
          </a:p>
          <a:p>
            <a:pPr>
              <a:buFontTx/>
              <a:buChar char="•"/>
            </a:pPr>
            <a:endParaRPr lang="ru-RU" sz="2000" b="1">
              <a:solidFill>
                <a:schemeClr val="folHlink"/>
              </a:solidFill>
            </a:endParaRPr>
          </a:p>
        </p:txBody>
      </p:sp>
      <p:pic>
        <p:nvPicPr>
          <p:cNvPr id="38922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0" y="4267200"/>
            <a:ext cx="2743200" cy="204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89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9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89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89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89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89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89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89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89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892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892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892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892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892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892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892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892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892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892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892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892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892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892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892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4" dur="1000"/>
                                        <p:tgtEl>
                                          <p:spTgt spid="38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4" name="Рисунок 19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914400" y="533400"/>
            <a:ext cx="7315200" cy="5483225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6" name="WordArt 6"/>
          <p:cNvSpPr>
            <a:spLocks noChangeArrowheads="1" noChangeShapeType="1" noTextEdit="1"/>
          </p:cNvSpPr>
          <p:nvPr/>
        </p:nvSpPr>
        <p:spPr bwMode="auto">
          <a:xfrm>
            <a:off x="685800" y="838200"/>
            <a:ext cx="7620000" cy="32004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/>
              </a:rPr>
              <a:t>БУДЬТЕ ЗДОРОВЫ !</a:t>
            </a:r>
          </a:p>
        </p:txBody>
      </p:sp>
      <p:pic>
        <p:nvPicPr>
          <p:cNvPr id="46087" name="Picture 7" descr="i?id=70498970&amp;tov=6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943600" y="3429000"/>
            <a:ext cx="2062163" cy="2133600"/>
          </a:xfrm>
        </p:spPr>
      </p:pic>
      <p:sp>
        <p:nvSpPr>
          <p:cNvPr id="46088" name="Rectangle 8"/>
          <p:cNvSpPr>
            <a:spLocks noChangeArrowheads="1"/>
          </p:cNvSpPr>
          <p:nvPr/>
        </p:nvSpPr>
        <p:spPr bwMode="auto">
          <a:xfrm>
            <a:off x="1371600" y="6172200"/>
            <a:ext cx="5588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/>
              <a:t>Фотографии взяты с сети Интернет </a:t>
            </a:r>
            <a:r>
              <a:rPr lang="en-US"/>
              <a:t>www.yandex.ru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6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46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60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60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6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6" grpId="0" animBg="1"/>
      <p:bldP spid="4608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effectLst/>
              </a:rPr>
              <a:t>Список литературы</a:t>
            </a:r>
          </a:p>
        </p:txBody>
      </p:sp>
      <p:sp>
        <p:nvSpPr>
          <p:cNvPr id="2253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buFont typeface="Wingdings" pitchFamily="2" charset="2"/>
              <a:buAutoNum type="arabicPeriod"/>
            </a:pPr>
            <a:r>
              <a:rPr lang="ru-RU" sz="2000" dirty="0" smtClean="0">
                <a:effectLst/>
              </a:rPr>
              <a:t>Р. </a:t>
            </a:r>
            <a:r>
              <a:rPr lang="ru-RU" sz="2000" dirty="0" err="1" smtClean="0">
                <a:effectLst/>
              </a:rPr>
              <a:t>Ротенберг</a:t>
            </a:r>
            <a:r>
              <a:rPr lang="ru-RU" sz="2000" dirty="0" smtClean="0">
                <a:effectLst/>
              </a:rPr>
              <a:t>, РАСТИ ЗДОРОВЫМ (Детская энциклопедия здоровья) Редактор Т.С. </a:t>
            </a:r>
            <a:r>
              <a:rPr lang="ru-RU" sz="2000" dirty="0" err="1" smtClean="0">
                <a:effectLst/>
              </a:rPr>
              <a:t>Бухова</a:t>
            </a:r>
            <a:r>
              <a:rPr lang="ru-RU" sz="2000" dirty="0" smtClean="0">
                <a:effectLst/>
              </a:rPr>
              <a:t>, </a:t>
            </a:r>
          </a:p>
          <a:p>
            <a:pPr marL="609600" indent="-609600" eaLnBrk="1" hangingPunct="1">
              <a:buFont typeface="Wingdings" pitchFamily="2" charset="2"/>
              <a:buAutoNum type="arabicPeriod"/>
            </a:pPr>
            <a:r>
              <a:rPr lang="ru-RU" sz="2000" dirty="0" err="1" smtClean="0">
                <a:effectLst/>
              </a:rPr>
              <a:t>Л.Ф.Мельчанов</a:t>
            </a:r>
            <a:r>
              <a:rPr lang="ru-RU" sz="2000" dirty="0" smtClean="0">
                <a:effectLst/>
              </a:rPr>
              <a:t>, </a:t>
            </a:r>
            <a:r>
              <a:rPr lang="ru-RU" sz="2000" dirty="0" err="1" smtClean="0">
                <a:effectLst/>
              </a:rPr>
              <a:t>М.Н.Скаткин</a:t>
            </a:r>
            <a:r>
              <a:rPr lang="ru-RU" sz="2000" dirty="0" smtClean="0">
                <a:effectLst/>
              </a:rPr>
              <a:t>, Природоведение, учебник для  3-5 классов средней школы, М: «Просвещение» 1990, 240с.</a:t>
            </a:r>
          </a:p>
          <a:p>
            <a:pPr marL="609600" indent="-609600" eaLnBrk="1" hangingPunct="1">
              <a:buFont typeface="Wingdings" pitchFamily="2" charset="2"/>
              <a:buAutoNum type="arabicPeriod"/>
            </a:pPr>
            <a:r>
              <a:rPr lang="ru-RU" sz="2000" dirty="0" smtClean="0">
                <a:effectLst/>
              </a:rPr>
              <a:t>И.В.Романов, И.Б.Агафонова, Биология. Человек, 9 класс, учебник для специальных (коррекционных) образовательных учреждений</a:t>
            </a:r>
            <a:r>
              <a:rPr lang="en-US" sz="2000" dirty="0" smtClean="0">
                <a:effectLst/>
              </a:rPr>
              <a:t> VIII</a:t>
            </a:r>
            <a:r>
              <a:rPr lang="ru-RU" sz="2000" dirty="0" smtClean="0">
                <a:effectLst/>
              </a:rPr>
              <a:t> вида, М: «Дрофа» 2009, 285с.</a:t>
            </a:r>
          </a:p>
          <a:p>
            <a:pPr marL="609600" indent="-609600" eaLnBrk="1" hangingPunct="1">
              <a:buFont typeface="Wingdings" pitchFamily="2" charset="2"/>
              <a:buAutoNum type="arabicPeriod"/>
            </a:pPr>
            <a:r>
              <a:rPr lang="ru-RU" sz="2000" dirty="0" err="1" smtClean="0">
                <a:effectLst/>
              </a:rPr>
              <a:t>В.И.Сивоглазов</a:t>
            </a:r>
            <a:r>
              <a:rPr lang="ru-RU" sz="2000" dirty="0" smtClean="0">
                <a:effectLst/>
              </a:rPr>
              <a:t>, Естествознание. Человек, учебник для 9 класса вспомогательная школа, М: «Просвещение» 1990, 205с</a:t>
            </a:r>
            <a:r>
              <a:rPr lang="ru-RU" sz="2000" dirty="0" smtClean="0">
                <a:effectLst/>
              </a:rPr>
              <a:t>.</a:t>
            </a:r>
          </a:p>
          <a:p>
            <a:pPr marL="609600" indent="-609600" eaLnBrk="1" hangingPunct="1">
              <a:buFont typeface="Wingdings" pitchFamily="2" charset="2"/>
              <a:buAutoNum type="arabicPeriod"/>
            </a:pPr>
            <a:r>
              <a:rPr lang="ru-RU" sz="2000" smtClean="0">
                <a:effectLst/>
              </a:rPr>
              <a:t>Интернет-ресурсы</a:t>
            </a:r>
            <a:endParaRPr lang="ru-RU" sz="2000" smtClean="0">
              <a:effectLst/>
            </a:endParaRPr>
          </a:p>
          <a:p>
            <a:pPr marL="609600" indent="-609600" eaLnBrk="1" hangingPunct="1">
              <a:buFont typeface="Wingdings" pitchFamily="2" charset="2"/>
              <a:buAutoNum type="arabicPeriod"/>
            </a:pPr>
            <a:endParaRPr lang="ru-RU" sz="2000" dirty="0" smtClean="0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кстура">
  <a:themeElements>
    <a:clrScheme name="Текстура 5">
      <a:dk1>
        <a:srgbClr val="003366"/>
      </a:dk1>
      <a:lt1>
        <a:srgbClr val="FFFFFF"/>
      </a:lt1>
      <a:dk2>
        <a:srgbClr val="2B5481"/>
      </a:dk2>
      <a:lt2>
        <a:srgbClr val="E5FFFF"/>
      </a:lt2>
      <a:accent1>
        <a:srgbClr val="009999"/>
      </a:accent1>
      <a:accent2>
        <a:srgbClr val="336699"/>
      </a:accent2>
      <a:accent3>
        <a:srgbClr val="ACB3C1"/>
      </a:accent3>
      <a:accent4>
        <a:srgbClr val="DADADA"/>
      </a:accent4>
      <a:accent5>
        <a:srgbClr val="AACACA"/>
      </a:accent5>
      <a:accent6>
        <a:srgbClr val="2D5C8A"/>
      </a:accent6>
      <a:hlink>
        <a:srgbClr val="00CCFF"/>
      </a:hlink>
      <a:folHlink>
        <a:srgbClr val="FFCC00"/>
      </a:folHlink>
    </a:clrScheme>
    <a:fontScheme name="Текстура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кстура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кстура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Textured</Template>
  <TotalTime>326</TotalTime>
  <Words>223</Words>
  <Application>Microsoft Office PowerPoint</Application>
  <PresentationFormat>Экран (4:3)</PresentationFormat>
  <Paragraphs>36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Текстура</vt:lpstr>
      <vt:lpstr>ЛИЧНАЯ ГИГИЕНА «Уход за зубами»</vt:lpstr>
      <vt:lpstr>Чем покрыты зубы?</vt:lpstr>
      <vt:lpstr>КАРИЕС – заболевание зубов, при котором они разрушаются.</vt:lpstr>
      <vt:lpstr>СТРОЕНИЕ ЗУБОВ</vt:lpstr>
      <vt:lpstr>Больные зубы вредят другим органам</vt:lpstr>
      <vt:lpstr>Слайд 6</vt:lpstr>
      <vt:lpstr>Слайд 7</vt:lpstr>
      <vt:lpstr>Слайд 8</vt:lpstr>
      <vt:lpstr>Список литературы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RePack by SPecialiST</cp:lastModifiedBy>
  <cp:revision>14</cp:revision>
  <cp:lastPrinted>1601-01-01T00:00:00Z</cp:lastPrinted>
  <dcterms:created xsi:type="dcterms:W3CDTF">1601-01-01T00:00:00Z</dcterms:created>
  <dcterms:modified xsi:type="dcterms:W3CDTF">2017-02-06T03:21:54Z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