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88" r:id="rId4"/>
    <p:sldId id="266" r:id="rId5"/>
    <p:sldId id="265" r:id="rId6"/>
    <p:sldId id="268" r:id="rId7"/>
    <p:sldId id="269" r:id="rId8"/>
    <p:sldId id="272" r:id="rId9"/>
    <p:sldId id="285" r:id="rId10"/>
    <p:sldId id="271" r:id="rId11"/>
    <p:sldId id="270" r:id="rId12"/>
    <p:sldId id="264" r:id="rId13"/>
    <p:sldId id="283" r:id="rId14"/>
    <p:sldId id="279" r:id="rId15"/>
    <p:sldId id="290" r:id="rId16"/>
    <p:sldId id="275" r:id="rId17"/>
    <p:sldId id="296" r:id="rId18"/>
    <p:sldId id="295" r:id="rId19"/>
    <p:sldId id="294" r:id="rId20"/>
    <p:sldId id="293" r:id="rId21"/>
    <p:sldId id="298" r:id="rId22"/>
    <p:sldId id="297" r:id="rId23"/>
    <p:sldId id="299" r:id="rId24"/>
    <p:sldId id="303" r:id="rId25"/>
    <p:sldId id="302" r:id="rId26"/>
    <p:sldId id="301" r:id="rId27"/>
    <p:sldId id="300" r:id="rId28"/>
    <p:sldId id="291" r:id="rId29"/>
    <p:sldId id="276" r:id="rId30"/>
    <p:sldId id="284" r:id="rId31"/>
    <p:sldId id="282" r:id="rId32"/>
    <p:sldId id="305" r:id="rId33"/>
    <p:sldId id="273" r:id="rId34"/>
    <p:sldId id="306" r:id="rId35"/>
    <p:sldId id="262" r:id="rId36"/>
    <p:sldId id="286" r:id="rId37"/>
    <p:sldId id="287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0B83"/>
    <a:srgbClr val="9966FF"/>
    <a:srgbClr val="10027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388"/>
            </a:avLst>
          </a:prstGeom>
          <a:solidFill>
            <a:srgbClr val="9966FF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14300" prst="hardEdge"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gif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65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i328.photobucket.com/albums/l340/ket747/livejournal/13278613.jpg" TargetMode="External"/><Relationship Id="rId13" Type="http://schemas.openxmlformats.org/officeDocument/2006/relationships/hyperlink" Target="http://delaju-sama.ru/wp-content/uploads/2011/06/lenta3.jpg" TargetMode="External"/><Relationship Id="rId18" Type="http://schemas.openxmlformats.org/officeDocument/2006/relationships/hyperlink" Target="http://img0.liveinternet.ru/images/attach/c/8/100/975/100975796_1963287169055194486m750x740u710ad.jpg" TargetMode="External"/><Relationship Id="rId3" Type="http://schemas.openxmlformats.org/officeDocument/2006/relationships/hyperlink" Target="http://cs3.livemaster.ru/zhurnalfoto/3/d/e/151110112427.jpeg" TargetMode="External"/><Relationship Id="rId21" Type="http://schemas.openxmlformats.org/officeDocument/2006/relationships/hyperlink" Target="http://atelye-na-domy.ru/wp-content/uploads/2014/05/08.jpg" TargetMode="External"/><Relationship Id="rId7" Type="http://schemas.openxmlformats.org/officeDocument/2006/relationships/hyperlink" Target="http://data17.gallery.ru/albums/gallery/196328-c062d-93000401-m750x740-ua699b.jpg" TargetMode="External"/><Relationship Id="rId12" Type="http://schemas.openxmlformats.org/officeDocument/2006/relationships/hyperlink" Target="http://silkribbon.com.ru/image/cache/data/silk/nb001-500x500.jpg" TargetMode="External"/><Relationship Id="rId17" Type="http://schemas.openxmlformats.org/officeDocument/2006/relationships/hyperlink" Target="http://handmadehelp.ru/wp-content/uploads/2013/03/wpid-NWyng5oCaFM.jpg" TargetMode="External"/><Relationship Id="rId2" Type="http://schemas.openxmlformats.org/officeDocument/2006/relationships/image" Target="../media/image3.jpeg"/><Relationship Id="rId16" Type="http://schemas.openxmlformats.org/officeDocument/2006/relationships/hyperlink" Target="http://img1.liveinternet.ru/images/attach/c/7/94/743/94743849_2332274526d58861781m750x740uc2f78__1_.jpg" TargetMode="External"/><Relationship Id="rId20" Type="http://schemas.openxmlformats.org/officeDocument/2006/relationships/hyperlink" Target="http://people-of-art.ru/cimg/2014/102523/485889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-fotki.yandex.ru/get/9740/116075328.112/0_1517c9_f58ca2e0_orig.jpg" TargetMode="External"/><Relationship Id="rId11" Type="http://schemas.openxmlformats.org/officeDocument/2006/relationships/hyperlink" Target="http://img1.liveinternet.ru/images/attach/c/6/89/436/89436123_6b61ba952804.jpg" TargetMode="External"/><Relationship Id="rId5" Type="http://schemas.openxmlformats.org/officeDocument/2006/relationships/hyperlink" Target="http://parfum.kharkov.ua/newsimages/hist14.jpg" TargetMode="External"/><Relationship Id="rId15" Type="http://schemas.openxmlformats.org/officeDocument/2006/relationships/hyperlink" Target="http://mtdata.ru/u1/photo45FD/20687343617-0/big.jpeg" TargetMode="External"/><Relationship Id="rId23" Type="http://schemas.openxmlformats.org/officeDocument/2006/relationships/hyperlink" Target="http://4.bp.blogspot.com/_ud7M45LZbfY/TG7D9CBjFQI/AAAAAAAAD94/l-UnV9IYA4Y/s1600/%D0%BB%D0%B5%D0%BD.jpg" TargetMode="External"/><Relationship Id="rId10" Type="http://schemas.openxmlformats.org/officeDocument/2006/relationships/hyperlink" Target="http://www.mstitch.ru/pictures/vysh_plate_2.jpg" TargetMode="External"/><Relationship Id="rId19" Type="http://schemas.openxmlformats.org/officeDocument/2006/relationships/hyperlink" Target="http://data22.gallery.ru/albums/gallery/359110-c0fb4-66923357-m750x740-ucc698.jpg" TargetMode="External"/><Relationship Id="rId4" Type="http://schemas.openxmlformats.org/officeDocument/2006/relationships/hyperlink" Target="http://hobby-country.ru/wp-content/uploads/2014/06/101116981_large_z_4381a9d6.jpg" TargetMode="External"/><Relationship Id="rId9" Type="http://schemas.openxmlformats.org/officeDocument/2006/relationships/hyperlink" Target="http://data11.gallery.ru/albums/gallery/253428-89467-32129153-m750x740.jpg" TargetMode="External"/><Relationship Id="rId14" Type="http://schemas.openxmlformats.org/officeDocument/2006/relationships/hyperlink" Target="http://img1.liveinternet.ru/images/attach/c/8/99/813/99813123_large_DSC02349__kopiya.JPG" TargetMode="External"/><Relationship Id="rId22" Type="http://schemas.openxmlformats.org/officeDocument/2006/relationships/hyperlink" Target="http://hobbies.pp.ua/wp-content/i/kanva_aida5.jpg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3.bp.blogspot.com/_yDOm6PICVIU/TBTek7G9DwI/AAAAAAAAAlA/LBLTjpP07Vc/s1600/%D0%9A%D0%BE%D0%BF%D0%B8%D1%8F+%D0%98%D0%B7%D0%BE%D0%B1%D1%80%D0%B0%D0%B6%D0%B5%D0%BD%D0%B8%D0%B5+508.jpg" TargetMode="External"/><Relationship Id="rId13" Type="http://schemas.openxmlformats.org/officeDocument/2006/relationships/hyperlink" Target="http://cs1.livemaster.ru/storage/87/82/6d6e87f6b4b1f248770ea88a92k8--sumki-aksessuary-kosmetichka-pora-tsveteniya.jpg" TargetMode="External"/><Relationship Id="rId18" Type="http://schemas.openxmlformats.org/officeDocument/2006/relationships/hyperlink" Target="http://rukodelie-rukami.ru/uploads/posts/2013-03/1363975946_vyshivki-lentami-dlya-nachinayuschih23.jpg" TargetMode="External"/><Relationship Id="rId3" Type="http://schemas.openxmlformats.org/officeDocument/2006/relationships/hyperlink" Target="http://valeriegroup.ru/sites/default/files/images/products/131d3495b90cea2a2a9bb58c485e9c7b.png" TargetMode="External"/><Relationship Id="rId21" Type="http://schemas.openxmlformats.org/officeDocument/2006/relationships/hyperlink" Target="http://4.bp.blogspot.com/_yDOm6PICVIU/TCx-8FeRiUI/AAAAAAAABCU/bOlaBDElGAQ/s1600/DSCF3160.jpg" TargetMode="External"/><Relationship Id="rId7" Type="http://schemas.openxmlformats.org/officeDocument/2006/relationships/hyperlink" Target="http://biserinka.in.ua/wp-content/uploads/2011/03/organz2.jpg" TargetMode="External"/><Relationship Id="rId12" Type="http://schemas.openxmlformats.org/officeDocument/2006/relationships/hyperlink" Target="http://altayak.com/upload/blogs/8da234ce91a825c8baff3d8ccd08daaa.jpg" TargetMode="External"/><Relationship Id="rId17" Type="http://schemas.openxmlformats.org/officeDocument/2006/relationships/hyperlink" Target="http://fb.ru/misc/i/gallery/30716/741488.jpg" TargetMode="External"/><Relationship Id="rId2" Type="http://schemas.openxmlformats.org/officeDocument/2006/relationships/image" Target="../media/image3.jpeg"/><Relationship Id="rId16" Type="http://schemas.openxmlformats.org/officeDocument/2006/relationships/hyperlink" Target="http://rukodelkino.com/images/vishivka/sndtf6a4-13.jpg" TargetMode="External"/><Relationship Id="rId20" Type="http://schemas.openxmlformats.org/officeDocument/2006/relationships/hyperlink" Target="http://www.passionforum.ru/upload/058/u5849/007/e23c4ecf.jpe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oodhome.su/upload/content/56432fc47d476.jpg" TargetMode="External"/><Relationship Id="rId11" Type="http://schemas.openxmlformats.org/officeDocument/2006/relationships/hyperlink" Target="http://ladyspecial.ru/images/2015/06/14/845b46967c43d6de8016c16b89e2d301.jpg" TargetMode="External"/><Relationship Id="rId5" Type="http://schemas.openxmlformats.org/officeDocument/2006/relationships/hyperlink" Target="http://tvormir.ru/img/catalog/2839/b/35_46649.JPG" TargetMode="External"/><Relationship Id="rId15" Type="http://schemas.openxmlformats.org/officeDocument/2006/relationships/hyperlink" Target="http://www.sovettut.ru/wp-content/uploads/2012/03/%D1%88%D0%BE%D0%B2-%D1%84%D1%80%D0%B0%D0%BD%D1%86%D1%83%D0%B7%D1%81%D0%BA%D0%B8%D0%B9-%D1%83%D0%B7%D0%B5%D0%BB%D0%BE%D0%BA-%D1%874-300x224.jpg" TargetMode="External"/><Relationship Id="rId23" Type="http://schemas.openxmlformats.org/officeDocument/2006/relationships/hyperlink" Target="http://labhousehold.com/wp-content/uploads/2014/05/1227.jpg" TargetMode="External"/><Relationship Id="rId10" Type="http://schemas.openxmlformats.org/officeDocument/2006/relationships/hyperlink" Target="http://my-creative.ru/sites/default/files/u33/56005.jpg" TargetMode="External"/><Relationship Id="rId19" Type="http://schemas.openxmlformats.org/officeDocument/2006/relationships/hyperlink" Target="http://kurs.znate.ru/pars_docs/refs/185/184193/184193_html_1654da38.png" TargetMode="External"/><Relationship Id="rId4" Type="http://schemas.openxmlformats.org/officeDocument/2006/relationships/hyperlink" Target="http://cs409031.vk.me/v409031975/9165/3EmtR0nIFxU.jpg" TargetMode="External"/><Relationship Id="rId9" Type="http://schemas.openxmlformats.org/officeDocument/2006/relationships/hyperlink" Target="http://img4.postila.ru/storage/11104000/11088467/276d4170a5b56bc466152df35e2375e4.jpg" TargetMode="External"/><Relationship Id="rId14" Type="http://schemas.openxmlformats.org/officeDocument/2006/relationships/hyperlink" Target="http://sumkamodnaya.ru/wp-content/uploads/2015/07/10403597.jpg" TargetMode="External"/><Relationship Id="rId22" Type="http://schemas.openxmlformats.org/officeDocument/2006/relationships/hyperlink" Target="http://vishivashka.ru/wp-content/uploads/2014/12/podsolnuh-lentami2.jpg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ishivka-krestikom.ru/uploads/posts/2013-01/1357457514_vyshivka-shelkovymi-lentami.jpeg" TargetMode="External"/><Relationship Id="rId13" Type="http://schemas.openxmlformats.org/officeDocument/2006/relationships/hyperlink" Target="http://img-fotki.yandex.ru/get/5631/81454286.9f1/0_c5b8c_4896c6e_XL.jpg" TargetMode="External"/><Relationship Id="rId3" Type="http://schemas.openxmlformats.org/officeDocument/2006/relationships/hyperlink" Target="http://2.bp.blogspot.com/_yDOm6PICVIU/TCi9qAZ7t1I/AAAAAAAAA9E/WkU-6tCfWyM/s1600/P5040047.jpg" TargetMode="External"/><Relationship Id="rId7" Type="http://schemas.openxmlformats.org/officeDocument/2006/relationships/hyperlink" Target="http://cdn-nus-1.pinme.ru/tumb/600/photo/1a/b2/1ab290c50391aac3cff0df9a72daa4dd.gif" TargetMode="External"/><Relationship Id="rId12" Type="http://schemas.openxmlformats.org/officeDocument/2006/relationships/hyperlink" Target="http://img1.postila.ru/storage/3872000/3845559/6e9ad726b44f29e57a2d072b6b861818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acrestike.ru/15/09/04/rozochki-iz-l-34.jpg" TargetMode="External"/><Relationship Id="rId11" Type="http://schemas.openxmlformats.org/officeDocument/2006/relationships/hyperlink" Target="http://mgumi.ru/uploads/posts/2015-09/1442126704_embroider_ribbon_10.jpg" TargetMode="External"/><Relationship Id="rId5" Type="http://schemas.openxmlformats.org/officeDocument/2006/relationships/hyperlink" Target="http://fb.ru/misc/i/gallery/13329/137694.jpg" TargetMode="External"/><Relationship Id="rId15" Type="http://schemas.openxmlformats.org/officeDocument/2006/relationships/hyperlink" Target="http://allfont.ru/download/a_romanustitul/" TargetMode="External"/><Relationship Id="rId10" Type="http://schemas.openxmlformats.org/officeDocument/2006/relationships/hyperlink" Target="http://rukodelnichaem.ru/wp-content/uploads/vyshitye_sumki_lentami_15.jpg" TargetMode="External"/><Relationship Id="rId4" Type="http://schemas.openxmlformats.org/officeDocument/2006/relationships/hyperlink" Target="http://www.ozgunresimler.com/data/media/2191/295f.jpg" TargetMode="External"/><Relationship Id="rId9" Type="http://schemas.openxmlformats.org/officeDocument/2006/relationships/hyperlink" Target="http://romanbook.ru/img/c/?src=9344966&amp;i=77&amp;ext=jpg" TargetMode="External"/><Relationship Id="rId14" Type="http://schemas.openxmlformats.org/officeDocument/2006/relationships/hyperlink" Target="http://mir-kliparta.com/kit/flowers-kit/1348-skrap-nabor-flowers-foreve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429000"/>
            <a:ext cx="8640960" cy="1938992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>
                  <a:solidFill>
                    <a:srgbClr val="660066"/>
                  </a:solidFill>
                </a:ln>
                <a:solidFill>
                  <a:srgbClr val="99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_RomanusTitul" pitchFamily="82" charset="-52"/>
              </a:rPr>
              <a:t>Неувядающий восторг</a:t>
            </a:r>
          </a:p>
          <a:p>
            <a:pPr algn="ctr"/>
            <a:r>
              <a:rPr lang="ru-RU" sz="6000" b="1" dirty="0" smtClean="0">
                <a:ln w="11430">
                  <a:solidFill>
                    <a:srgbClr val="660066"/>
                  </a:solidFill>
                </a:ln>
                <a:solidFill>
                  <a:srgbClr val="99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_RomanusTitul" pitchFamily="82" charset="-52"/>
              </a:rPr>
              <a:t>Атласной ленты</a:t>
            </a:r>
            <a:endParaRPr lang="ru-RU" sz="6000" b="1" dirty="0">
              <a:ln w="11430">
                <a:solidFill>
                  <a:srgbClr val="660066"/>
                </a:solidFill>
              </a:ln>
              <a:solidFill>
                <a:srgbClr val="99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_RomanusTitul" pitchFamily="82" charset="-52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691680" y="5085184"/>
            <a:ext cx="6080720" cy="151216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Выполнила:</a:t>
            </a:r>
          </a:p>
          <a:p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учитель технологии </a:t>
            </a:r>
          </a:p>
          <a:p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высшей категории </a:t>
            </a:r>
          </a:p>
          <a:p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СОШ № 13 г.Азова</a:t>
            </a:r>
          </a:p>
          <a:p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Семенец Ольга Ивановна</a:t>
            </a:r>
          </a:p>
          <a:p>
            <a:endParaRPr lang="ru-RU" dirty="0"/>
          </a:p>
        </p:txBody>
      </p:sp>
      <p:pic>
        <p:nvPicPr>
          <p:cNvPr id="25602" name="Picture 2" descr="http://data11.gallery.ru/albums/gallery/253428-89467-32129153-m750x7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32656"/>
            <a:ext cx="3111302" cy="2335551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cs3.livemaster.ru/zhurnalfoto/3/d/e/15111011242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636912"/>
            <a:ext cx="5438800" cy="3943130"/>
          </a:xfrm>
          <a:prstGeom prst="ellipse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260648"/>
            <a:ext cx="84249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</a:rPr>
              <a:t>Стежок к стежку, игла рисует </a:t>
            </a:r>
            <a:b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</a:rPr>
              <a:t>Сложнейший колорит шитья. </a:t>
            </a:r>
            <a:b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</a:rPr>
              <a:t>И вышивальщица рискует </a:t>
            </a:r>
            <a:b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</a:rPr>
              <a:t>Уйти за грани бытия... </a:t>
            </a:r>
            <a:endParaRPr lang="ru-RU" sz="40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31640" y="260648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C50B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Цель   </a:t>
            </a:r>
            <a:r>
              <a:rPr lang="ru-RU" sz="3600" dirty="0" smtClean="0">
                <a:solidFill>
                  <a:srgbClr val="C50B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урока  №1-2</a:t>
            </a:r>
            <a:endParaRPr lang="ru-RU" sz="3600" dirty="0">
              <a:solidFill>
                <a:srgbClr val="C50B83"/>
              </a:solidFill>
            </a:endParaRPr>
          </a:p>
        </p:txBody>
      </p:sp>
      <p:pic>
        <p:nvPicPr>
          <p:cNvPr id="15362" name="Picture 2" descr="http://img-fotki.yandex.ru/get/5007/86441892.19d/0_903e8_f791eb25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3096344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131840" y="908720"/>
            <a:ext cx="48965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Познакомить с историей вышивки атласными лентами;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Познакомить с ассортиментом вышитых изделий;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Познакомить с инструментами и материалами для вышивки лентами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Научить выполнять простейшие элементы вышивки лентами;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Научить вышивать розочки;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Показать приемы сочетания вышивки лентами с бисером и другой фурнитурой.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Monotype Corsiva" pitchFamily="66" charset="0"/>
              </a:rPr>
              <a:t>Вышивка шёлковыми лентами</a:t>
            </a:r>
            <a:endParaRPr lang="ru-RU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 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вид художественного рукоделия, способ вышивания какого-либо рисунка  с помощью иглы и цветных шёлковых лент.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http://hobby-country.ru/wp-content/uploads/2014/06/101116981_large_z_4381a9d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708920"/>
            <a:ext cx="4464496" cy="3348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ИСТОРИЯ    ВЫШИВКИ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История возникновения вышивки уходит далеко в глубь веков. Это искусство относится к эпохе первобытной культуры. Оно тесно связано с появлением первого стежка при изготовлении одежды. Материалом для вышивки в разные далекие времена служили и жилы животных, и нити льна, конопли, хлопка, шерсти, шелка. В более позднее время в Греции и Риме так же женщины украшали с помощью вышивки одежду, вплетали ленты в волосы, в это время всевозможные повязки и тесьма были уже более изысканными: расшитые серебряными и золотыми монетами, нитями и бусинами. 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1"/>
            <a:ext cx="8507288" cy="22322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Настоящая слава декоративных лент началась во Франции в XIV веке ,король Людовик XI пригласил в знаменитый ныне Лион искусных итальянских ткачей, чтобы те обучили местных мастеров изготавливать шелковые ленты. Именно тогда началась пышная мода на камзолы и плащи, богато отделанные парчовыми и золотыми лентами. 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http://parfum.kharkov.ua/newsimages/hist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924944"/>
            <a:ext cx="4441354" cy="35721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260648"/>
            <a:ext cx="58326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Поначалу крошечными шелковыми бутончиками и листиками украшали лифы дамских платьев, вплетая в петельки лент граненый хрусталь, жемчуг и сверкающие драгоценности. 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Позже самые лучшие придворные белошвейки изобрели изысканное белье, вышитое целыми ленточными букетами. В наше время подобные шедевры хранятся в пыльных витринах многочисленных музеев планеты.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://img-fotki.yandex.ru/get/9740/116075328.112/0_1517c9_f58ca2e0_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39"/>
            <a:ext cx="2808312" cy="3597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4" name="Picture 4" descr="http://data17.gallery.ru/albums/gallery/196328-c062d-93000401-m750x740-ua699b.jpg"/>
          <p:cNvPicPr>
            <a:picLocks noChangeAspect="1" noChangeArrowheads="1"/>
          </p:cNvPicPr>
          <p:nvPr/>
        </p:nvPicPr>
        <p:blipFill>
          <a:blip r:embed="rId4" cstate="print"/>
          <a:srcRect l="4158" t="9156" r="4170" b="4520"/>
          <a:stretch>
            <a:fillRect/>
          </a:stretch>
        </p:blipFill>
        <p:spPr bwMode="auto">
          <a:xfrm>
            <a:off x="323528" y="4077072"/>
            <a:ext cx="2556284" cy="2191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6" name="Picture 6" descr="http://i328.photobucket.com/albums/l340/ket747/livejournal/132786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542" y="4365105"/>
            <a:ext cx="2902999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2" name="Picture 2" descr="http://www.mstitch.ru/pictures/vysh_plate_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5868144" y="4365104"/>
            <a:ext cx="2621731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Применение вышивки в современном    творчестве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9458" name="Picture 2" descr="http://img1.liveinternet.ru/images/attach/c/6/89/436/89436123_6b61ba952804.jpg"/>
          <p:cNvPicPr>
            <a:picLocks noChangeAspect="1" noChangeArrowheads="1"/>
          </p:cNvPicPr>
          <p:nvPr/>
        </p:nvPicPr>
        <p:blipFill>
          <a:blip r:embed="rId3" cstate="print"/>
          <a:srcRect r="1323" b="5501"/>
          <a:stretch>
            <a:fillRect/>
          </a:stretch>
        </p:blipFill>
        <p:spPr bwMode="auto">
          <a:xfrm>
            <a:off x="251520" y="1484784"/>
            <a:ext cx="4226390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4" descr="http://silkribbon.com.ru/image/cache/data/silk/nb001-500x500.jpg"/>
          <p:cNvPicPr>
            <a:picLocks noChangeAspect="1" noChangeArrowheads="1"/>
          </p:cNvPicPr>
          <p:nvPr/>
        </p:nvPicPr>
        <p:blipFill>
          <a:blip r:embed="rId4" cstate="print"/>
          <a:srcRect t="9072" b="9281"/>
          <a:stretch>
            <a:fillRect/>
          </a:stretch>
        </p:blipFill>
        <p:spPr bwMode="auto">
          <a:xfrm>
            <a:off x="4716016" y="1484784"/>
            <a:ext cx="3384376" cy="2763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462" name="AutoShape 6" descr="http://proxy.whoisaaronbrown.com/proxy/http:/alimero.ru/uploads/images/00/22/33/2011/12/22/e06a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http://proxy.whoisaaronbrown.com/proxy/http:/alimero.ru/uploads/images/00/22/33/2011/12/22/e06a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6" name="AutoShape 10" descr="http://proxy.whoisaaronbrown.com/proxy/http:/alimero.ru/uploads/images/00/22/33/2011/12/22/e06a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8" name="AutoShape 12" descr="http://proxy.whoisaaronbrown.com/proxy/http:/alimero.ru/uploads/images/00/22/33/2011/12/22/e06a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70" name="Picture 14" descr="http://delaju-sama.ru/wp-content/uploads/2011/06/lenta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111276"/>
            <a:ext cx="3384376" cy="2580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img1.liveinternet.ru/images/attach/c/8/99/813/99813123_large_DSC02349__kop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077072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16" name="Picture 4" descr="http://mtdata.ru/u1/photo45FD/20687343617-0/big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61048"/>
            <a:ext cx="2224300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899592" y="332656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Применение вышивки в современном    творчестве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38920" name="Picture 8" descr="http://handmadehelp.ru/wp-content/uploads/2013/03/wpid-NWyng5oCaF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3324" y="1556792"/>
            <a:ext cx="3599938" cy="2449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22" name="Picture 10" descr="http://img0.liveinternet.ru/images/attach/c/8/100/975/100975796_1963287169055194486m750x740u710a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1435296"/>
            <a:ext cx="1890293" cy="249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24" name="Picture 12" descr="http://data22.gallery.ru/albums/gallery/359110-c0fb4-66923357-m750x740-ucc6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5638" y="2874825"/>
            <a:ext cx="3472866" cy="4010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26" name="Picture 14" descr="http://people-of-art.ru/cimg/2014/102523/485889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859763"/>
            <a:ext cx="2376264" cy="1995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Для основы при вышивке лентами можно использовать самые разнообразные ткани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628801"/>
            <a:ext cx="4032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50B8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Хлопковые ткани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рогожка, батист, бархат, муслин, сатин. 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1628800"/>
            <a:ext cx="4176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50B8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Льняные ткани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суровое полотно, тонкое полотно, грубая холстина, льняная ткань с однородной основой. 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5445224"/>
            <a:ext cx="4104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50B8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Шёлковые ткани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 креп, твид, джерси. 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://atelye-na-domy.ru/wp-content/uploads/2014/05/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438890"/>
            <a:ext cx="2736304" cy="2052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6" name="Picture 4" descr="http://hobbies.pp.ua/wp-content/i/kanva_aida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194974"/>
            <a:ext cx="2328259" cy="1746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8" name="Picture 6" descr="http://4.bp.blogspot.com/_ud7M45LZbfY/TG7D9CBjFQI/AAAAAAAAD94/l-UnV9IYA4Y/s1600/%D0%BB%D0%B5%D0%B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207162"/>
            <a:ext cx="2601008" cy="1734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0" name="Picture 8" descr="http://valeriegroup.ru/sites/default/files/images/products/131d3495b90cea2a2a9bb58c485e9c7b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497633"/>
            <a:ext cx="3744416" cy="2137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Для вышивки используются   разнообразные ленты шириной от 4 мм до 1,5 см </a:t>
            </a:r>
            <a:r>
              <a:rPr lang="ru-RU" sz="3600" dirty="0" smtClean="0">
                <a:solidFill>
                  <a:srgbClr val="7030A0"/>
                </a:solidFill>
              </a:rPr>
              <a:t/>
            </a:r>
            <a:br>
              <a:rPr lang="ru-RU" sz="3600" dirty="0" smtClean="0">
                <a:solidFill>
                  <a:srgbClr val="7030A0"/>
                </a:solidFill>
              </a:rPr>
            </a:b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1" y="1948770"/>
            <a:ext cx="1872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1002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ШЕЛКОВЫЕ</a:t>
            </a:r>
            <a:endParaRPr lang="ru-RU" sz="2000" b="1" dirty="0">
              <a:solidFill>
                <a:srgbClr val="1002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44208" y="1876762"/>
            <a:ext cx="2448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1002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АТЛАСНЫЕ</a:t>
            </a:r>
            <a:endParaRPr lang="ru-RU" sz="2000" b="1" dirty="0">
              <a:solidFill>
                <a:srgbClr val="1002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261138"/>
            <a:ext cx="2736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1002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СИНТЕТИЧЕСКИЕ</a:t>
            </a:r>
            <a:endParaRPr lang="ru-RU" sz="2000" b="1" dirty="0">
              <a:solidFill>
                <a:srgbClr val="1002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cs409031.vk.me/v409031975/9165/3EmtR0nIFx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852936"/>
            <a:ext cx="2761204" cy="2073325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2" name="Picture 4" descr="http://tvormir.ru/img/catalog/2839/b/35_466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2708920"/>
            <a:ext cx="3144349" cy="2358262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4" name="Picture 6" descr="http://goodhome.su/upload/content/56432fc47d4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1196752"/>
            <a:ext cx="3024336" cy="2268252"/>
          </a:xfrm>
          <a:prstGeom prst="ellipse">
            <a:avLst/>
          </a:prstGeom>
          <a:noFill/>
        </p:spPr>
      </p:pic>
      <p:pic>
        <p:nvPicPr>
          <p:cNvPr id="17416" name="Picture 8" descr="http://biserinka.in.ua/wp-content/uploads/2011/03/organz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3645024"/>
            <a:ext cx="2270026" cy="2835011"/>
          </a:xfrm>
          <a:prstGeom prst="roundRect">
            <a:avLst/>
          </a:prstGeom>
          <a:noFill/>
        </p:spPr>
      </p:pic>
      <p:cxnSp>
        <p:nvCxnSpPr>
          <p:cNvPr id="11" name="Прямая со стрелкой 10"/>
          <p:cNvCxnSpPr>
            <a:stCxn id="17414" idx="6"/>
            <a:endCxn id="17412" idx="0"/>
          </p:cNvCxnSpPr>
          <p:nvPr/>
        </p:nvCxnSpPr>
        <p:spPr>
          <a:xfrm>
            <a:off x="5868144" y="2330878"/>
            <a:ext cx="1500167" cy="378042"/>
          </a:xfrm>
          <a:prstGeom prst="straightConnector1">
            <a:avLst/>
          </a:prstGeom>
          <a:ln w="38100">
            <a:solidFill>
              <a:srgbClr val="10027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17414" idx="2"/>
            <a:endCxn id="17410" idx="0"/>
          </p:cNvCxnSpPr>
          <p:nvPr/>
        </p:nvCxnSpPr>
        <p:spPr>
          <a:xfrm flipH="1">
            <a:off x="1632122" y="2330878"/>
            <a:ext cx="1211686" cy="522058"/>
          </a:xfrm>
          <a:prstGeom prst="straightConnector1">
            <a:avLst/>
          </a:prstGeom>
          <a:ln w="38100">
            <a:solidFill>
              <a:srgbClr val="10027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355976" y="3501008"/>
            <a:ext cx="0" cy="216024"/>
          </a:xfrm>
          <a:prstGeom prst="straightConnector1">
            <a:avLst/>
          </a:prstGeom>
          <a:ln w="28575">
            <a:solidFill>
              <a:srgbClr val="10027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Инструменты и приспособления</a:t>
            </a:r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268761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иглы с длинным ушком(№ 15-22), игольница, пяльцы, ножницы, нитки мулине.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3.bp.blogspot.com/_yDOm6PICVIU/TBTek7G9DwI/AAAAAAAAAlA/LBLTjpP07Vc/s1600/%D0%9A%D0%BE%D0%BF%D0%B8%D1%8F+%D0%98%D0%B7%D0%BE%D0%B1%D1%80%D0%B0%D0%B6%D0%B5%D0%BD%D0%B8%D0%B5+508.jpg"/>
          <p:cNvPicPr>
            <a:picLocks noChangeAspect="1" noChangeArrowheads="1"/>
          </p:cNvPicPr>
          <p:nvPr/>
        </p:nvPicPr>
        <p:blipFill>
          <a:blip r:embed="rId3" cstate="print"/>
          <a:srcRect r="533" b="7741"/>
          <a:stretch>
            <a:fillRect/>
          </a:stretch>
        </p:blipFill>
        <p:spPr bwMode="auto">
          <a:xfrm>
            <a:off x="179512" y="2492896"/>
            <a:ext cx="5175575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http://img4.postila.ru/storage/11104000/11088467/276d4170a5b56bc466152df35e2375e4.jpg"/>
          <p:cNvPicPr>
            <a:picLocks noChangeAspect="1" noChangeArrowheads="1"/>
          </p:cNvPicPr>
          <p:nvPr/>
        </p:nvPicPr>
        <p:blipFill>
          <a:blip r:embed="rId4" cstate="print"/>
          <a:srcRect l="19397" t="1928" r="-485" b="5533"/>
          <a:stretch>
            <a:fillRect/>
          </a:stretch>
        </p:blipFill>
        <p:spPr bwMode="auto">
          <a:xfrm>
            <a:off x="5508104" y="2492896"/>
            <a:ext cx="3181619" cy="3536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2" name="Picture 8" descr="http://vnitkah.ru/wp-content/uploads/vyshivka_lentami_s_chego_nacha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4779866"/>
            <a:ext cx="1723573" cy="1068664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Основные  правила  по  охране труда  и  технике  безопасности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484784"/>
            <a:ext cx="78198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  должен  падать  с  левой  стороны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Шить  с  наперстком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Передавать ножницы,  держась  за  сомкнутые    лезвия  кольцами    вперед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Иглы  и  булавки  хранить  в  игольнице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Ножницы  хранить  в  футляре</a:t>
            </a:r>
          </a:p>
          <a:p>
            <a:pPr>
              <a:buFont typeface="Wingdings" pitchFamily="2" charset="2"/>
              <a:buChar char="v"/>
            </a:pPr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 descr="http://my-creative.ru/sites/default/files/u33/56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891900"/>
            <a:ext cx="3384376" cy="2748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6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Основные приемы  и  виды  швов  будем  использовать  в  работе</a:t>
            </a:r>
            <a:endParaRPr lang="ru-RU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668864"/>
            <a:ext cx="5760640" cy="374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вышивке атласными лентами применяются многие виды ручных стежков: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прямой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французский узелок 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петельки по кругу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етельки с глазком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етельки с завитком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рямой с завитком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скользящий стежок с французским узелком и др.</a:t>
            </a:r>
          </a:p>
        </p:txBody>
      </p:sp>
      <p:pic>
        <p:nvPicPr>
          <p:cNvPr id="22530" name="Picture 2" descr="http://img-fotki.yandex.ru/get/5631/81454286.9f1/0_c5b8c_4896c6e_XL.jpg"/>
          <p:cNvPicPr>
            <a:picLocks noChangeAspect="1" noChangeArrowheads="1"/>
          </p:cNvPicPr>
          <p:nvPr/>
        </p:nvPicPr>
        <p:blipFill>
          <a:blip r:embed="rId2" cstate="print"/>
          <a:srcRect t="5670" r="5341" b="14951"/>
          <a:stretch>
            <a:fillRect/>
          </a:stretch>
        </p:blipFill>
        <p:spPr bwMode="auto">
          <a:xfrm>
            <a:off x="4716016" y="2204864"/>
            <a:ext cx="3574683" cy="2808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6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Основные приемы  и  виды  швов  будем  использовать  в  работе</a:t>
            </a:r>
            <a:endParaRPr lang="ru-RU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 descr="http://ladyspecial.ru/images/2015/06/14/845b46967c43d6de8016c16b89e2d3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4302646" cy="430264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03648" y="1700808"/>
            <a:ext cx="43531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ранцузский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узелок 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7170" name="Picture 2" descr="http://www.sovettut.ru/wp-content/uploads/2012/03/%D1%88%D0%BE%D0%B2-%D1%84%D1%80%D0%B0%D0%BD%D1%86%D1%83%D0%B7%D1%81%D0%BA%D0%B8%D0%B9-%D1%83%D0%B7%D0%B5%D0%BB%D0%BE%D0%BA-%D1%874-300x224.jpg"/>
          <p:cNvPicPr>
            <a:picLocks noChangeAspect="1" noChangeArrowheads="1"/>
          </p:cNvPicPr>
          <p:nvPr/>
        </p:nvPicPr>
        <p:blipFill>
          <a:blip r:embed="rId3" cstate="print"/>
          <a:srcRect r="9281" b="8876"/>
          <a:stretch>
            <a:fillRect/>
          </a:stretch>
        </p:blipFill>
        <p:spPr bwMode="auto">
          <a:xfrm>
            <a:off x="4716016" y="4653136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Вышивка Французский узело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132856"/>
            <a:ext cx="3438550" cy="2388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3688" y="188640"/>
            <a:ext cx="5040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Прямой стежок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764705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применяется при вышивании лепестков, листочков и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стебельков, варьируется длиной и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натяжением ленты. 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2" name="AutoShape 8" descr="http://proxy.whoisaaronbrown.com/proxy/http:/data10.gallery.ru/albums/gallery/168403--28119783-m750x7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4" name="AutoShape 10" descr="http://proxy.whoisaaronbrown.com/proxy/http:/data10.gallery.ru/albums/gallery/168403--28119783-m750x7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6" name="AutoShape 12" descr="http://proxy.whoisaaronbrown.com/proxy/http:/data10.gallery.ru/albums/gallery/168403--28119783-m750x7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8" name="Picture 14" descr="http://img2.searchmasterclass.net/uploads/posts/2013-06-10/image_1537491.jpg"/>
          <p:cNvPicPr>
            <a:picLocks noChangeAspect="1" noChangeArrowheads="1"/>
          </p:cNvPicPr>
          <p:nvPr/>
        </p:nvPicPr>
        <p:blipFill>
          <a:blip r:embed="rId3" cstate="print"/>
          <a:srcRect l="4361" t="1938" r="4047"/>
          <a:stretch>
            <a:fillRect/>
          </a:stretch>
        </p:blipFill>
        <p:spPr bwMode="auto">
          <a:xfrm>
            <a:off x="251520" y="2060848"/>
            <a:ext cx="4536504" cy="3642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20" name="Picture 16" descr="http://artvezha.com.ua/media/wysiwyg/steghki_i_uzly_dlya_vishivki_lentami/9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492896"/>
            <a:ext cx="4234813" cy="1944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548680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Стежок «петелька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прикрепкой»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24745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Этим швом можно оформить листочки, лепестки цветов.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fb.ru/misc/i/gallery/30716/7414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88840"/>
            <a:ext cx="3960439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2.bp.blogspot.com/_yDOm6PICVIU/TB-331hxrAI/AAAAAAAAAvc/KbcpXB1Cu40/s1600/P5030022.JPG"/>
          <p:cNvPicPr>
            <a:picLocks noChangeAspect="1" noChangeArrowheads="1"/>
          </p:cNvPicPr>
          <p:nvPr/>
        </p:nvPicPr>
        <p:blipFill>
          <a:blip r:embed="rId4" cstate="print"/>
          <a:srcRect l="2389" t="3508" r="2053" b="5263"/>
          <a:stretch>
            <a:fillRect/>
          </a:stretch>
        </p:blipFill>
        <p:spPr bwMode="auto">
          <a:xfrm>
            <a:off x="4716016" y="2060848"/>
            <a:ext cx="2952328" cy="3838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08721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Этими стежками заполняют основу вышивки, вышивают цветы. 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8640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Стежок «петелька с глазком»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rukodelie-rukami.ru/uploads/posts/2013-03/1363975946_vyshivki-lentami-dlya-nachinayuschih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941168"/>
            <a:ext cx="2281242" cy="170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60" name="AutoShape 12" descr="http://content.onliner.by/forum/738/6ac/1046895/800x800/574827f051c92c28d5fff322a52e7fc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4" name="Picture 16" descr="http://people-of-art.ru/cimg/2014/102521/215095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797152"/>
            <a:ext cx="2448272" cy="1778406"/>
          </a:xfrm>
          <a:prstGeom prst="rect">
            <a:avLst/>
          </a:prstGeom>
          <a:noFill/>
        </p:spPr>
      </p:pic>
      <p:pic>
        <p:nvPicPr>
          <p:cNvPr id="2066" name="Picture 18" descr="http://viplider.ru/uploads/posts/2015-09/1442418741_0_59419_1993408c_l.jpg"/>
          <p:cNvPicPr>
            <a:picLocks noChangeAspect="1" noChangeArrowheads="1"/>
          </p:cNvPicPr>
          <p:nvPr/>
        </p:nvPicPr>
        <p:blipFill>
          <a:blip r:embed="rId5" cstate="print"/>
          <a:srcRect l="19484" t="22680" r="8424" b="19361"/>
          <a:stretch>
            <a:fillRect/>
          </a:stretch>
        </p:blipFill>
        <p:spPr bwMode="auto">
          <a:xfrm>
            <a:off x="2771800" y="4869160"/>
            <a:ext cx="2664296" cy="1656184"/>
          </a:xfrm>
          <a:prstGeom prst="rect">
            <a:avLst/>
          </a:prstGeom>
          <a:noFill/>
        </p:spPr>
      </p:pic>
      <p:pic>
        <p:nvPicPr>
          <p:cNvPr id="2068" name="Picture 20" descr="http://artvezha.com.ua/media/wysiwyg/steghki_i_uzly_dlya_vishivki_lentami/5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714774"/>
            <a:ext cx="4896544" cy="2947794"/>
          </a:xfrm>
          <a:prstGeom prst="rect">
            <a:avLst/>
          </a:prstGeom>
          <a:noFill/>
        </p:spPr>
      </p:pic>
      <p:pic>
        <p:nvPicPr>
          <p:cNvPr id="2070" name="Picture 22" descr="http://xallyava.ru/images/Hudozhstva/Wishiwka_lenta/f47368e714de699d9c4d64ef25c52489.jpg"/>
          <p:cNvPicPr>
            <a:picLocks noChangeAspect="1" noChangeArrowheads="1"/>
          </p:cNvPicPr>
          <p:nvPr/>
        </p:nvPicPr>
        <p:blipFill>
          <a:blip r:embed="rId7" cstate="print"/>
          <a:srcRect r="714" b="3139"/>
          <a:stretch>
            <a:fillRect/>
          </a:stretch>
        </p:blipFill>
        <p:spPr bwMode="auto">
          <a:xfrm>
            <a:off x="5364087" y="1412776"/>
            <a:ext cx="2889101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88640"/>
            <a:ext cx="5399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Прямой стежок с завитком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www.passionforum.ru/upload/058/u5849/007/e23c4ecf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836712"/>
            <a:ext cx="3955776" cy="331236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392488" y="76470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Нельзя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слишком сильно затягивать ленту, иначе стежок получится некрасивым. Прокол можно сместить влево или вправо. При этом стежок немного изменится. 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://4.bp.blogspot.com/_yDOm6PICVIU/TCx-8FeRiUI/AAAAAAAABCU/bOlaBDElGAQ/s1600/DSCF3160.jpg"/>
          <p:cNvPicPr>
            <a:picLocks noChangeAspect="1" noChangeArrowheads="1"/>
          </p:cNvPicPr>
          <p:nvPr/>
        </p:nvPicPr>
        <p:blipFill>
          <a:blip r:embed="rId4" cstate="print"/>
          <a:srcRect l="18607" t="4135" r="8517" b="11101"/>
          <a:stretch>
            <a:fillRect/>
          </a:stretch>
        </p:blipFill>
        <p:spPr bwMode="auto">
          <a:xfrm>
            <a:off x="827584" y="4221088"/>
            <a:ext cx="2806553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0" name="Picture 8" descr="http://vishivashka.ru/wp-content/uploads/2014/12/podsolnuh-lentami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645024"/>
            <a:ext cx="3888432" cy="2888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88640"/>
            <a:ext cx="7774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 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Вытянутый перекрученный стежок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764705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Этим стежком обычно выполняют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стебельки и веточки.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artvezha.com.ua/media/wysiwyg/steghki_i_uzly_dlya_vishivki_lentami/1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12776"/>
            <a:ext cx="6827150" cy="2299864"/>
          </a:xfrm>
          <a:prstGeom prst="rect">
            <a:avLst/>
          </a:prstGeom>
          <a:noFill/>
        </p:spPr>
      </p:pic>
      <p:pic>
        <p:nvPicPr>
          <p:cNvPr id="4100" name="Picture 4" descr="http://labhousehold.com/wp-content/uploads/2014/05/12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149080"/>
            <a:ext cx="3888432" cy="2333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http://cdn-nus-1.pinme.ru/tumb/600/photo/b4/5e/b45e5ea00e9eaf0b68f7714a60a48921.jpg"/>
          <p:cNvPicPr>
            <a:picLocks noChangeAspect="1" noChangeArrowheads="1"/>
          </p:cNvPicPr>
          <p:nvPr/>
        </p:nvPicPr>
        <p:blipFill>
          <a:blip r:embed="rId5" cstate="print"/>
          <a:srcRect l="12021" t="13552" r="19860" b="7784"/>
          <a:stretch>
            <a:fillRect/>
          </a:stretch>
        </p:blipFill>
        <p:spPr bwMode="auto">
          <a:xfrm>
            <a:off x="4932040" y="3933056"/>
            <a:ext cx="1746526" cy="2636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04664"/>
            <a:ext cx="78488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Стежок «петельки по кругу»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980728"/>
            <a:ext cx="36724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Стежок подходит для вышивания цветков. Серединка оформляется бусинами, бисером или французским узелком.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78" name="Picture 2" descr="http://artvezha.com.ua/media/wysiwyg/steghki_i_uzly_dlya_vishivki_lentami/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196752"/>
            <a:ext cx="3867150" cy="2962276"/>
          </a:xfrm>
          <a:prstGeom prst="rect">
            <a:avLst/>
          </a:prstGeom>
          <a:noFill/>
        </p:spPr>
      </p:pic>
      <p:pic>
        <p:nvPicPr>
          <p:cNvPr id="50180" name="Picture 4" descr="http://2.bp.blogspot.com/_yDOm6PICVIU/TCi9qAZ7t1I/AAAAAAAAA9E/WkU-6tCfWyM/s1600/P50400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293096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82" name="Picture 6" descr="http://3.bp.blogspot.com/_yDOm6PICVIU/TCjAheLLaDI/AAAAAAAAA9s/DZf8wlsfgLg/s320/P50401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3501008"/>
            <a:ext cx="3984104" cy="2988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88641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Скользящий стежок с французским узелком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 descr="http://st.stranamam.ru/data/cache/2014sep/04/38/13264939_65971nothumb650.jpg"/>
          <p:cNvPicPr>
            <a:picLocks noChangeAspect="1" noChangeArrowheads="1"/>
          </p:cNvPicPr>
          <p:nvPr/>
        </p:nvPicPr>
        <p:blipFill>
          <a:blip r:embed="rId3" cstate="print"/>
          <a:srcRect r="1121" b="34891"/>
          <a:stretch>
            <a:fillRect/>
          </a:stretch>
        </p:blipFill>
        <p:spPr bwMode="auto">
          <a:xfrm>
            <a:off x="323528" y="1268760"/>
            <a:ext cx="853294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06" name="Picture 6" descr="http://www.ozgunresimler.com/data/media/2191/295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429000"/>
            <a:ext cx="3538364" cy="2965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283968" y="3967896"/>
            <a:ext cx="44644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Образуются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складки-лепестки с узелком в центре.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260648"/>
            <a:ext cx="3514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Роза - паутинка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kovaleva23.ru/wp-content/uploads/2011/07/174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764704"/>
            <a:ext cx="482453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940152" y="1052736"/>
            <a:ext cx="29523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нитки мулине в тон ленты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8" name="Picture 4" descr="http://fb.ru/misc/i/gallery/13329/1376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916832"/>
            <a:ext cx="2927648" cy="2195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32" name="Picture 8" descr="http://nacrestike.ru/15/09/04/rozochki-iz-l-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4077072"/>
            <a:ext cx="4472532" cy="2655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1" y="188640"/>
            <a:ext cx="83529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C50B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Цель   урока  </a:t>
            </a:r>
            <a:r>
              <a:rPr lang="ru-RU" sz="3600" dirty="0" smtClean="0">
                <a:solidFill>
                  <a:srgbClr val="C50B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№</a:t>
            </a:r>
            <a:r>
              <a:rPr lang="ru-RU" sz="2000" dirty="0" smtClean="0">
                <a:solidFill>
                  <a:srgbClr val="C50B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3600" dirty="0" smtClean="0">
                <a:solidFill>
                  <a:srgbClr val="C50B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3-4</a:t>
            </a:r>
          </a:p>
          <a:p>
            <a:pPr algn="ctr"/>
            <a:endParaRPr lang="ru-RU" sz="2000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    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2400" b="1" i="1" dirty="0" smtClean="0">
                <a:solidFill>
                  <a:srgbClr val="C50B83"/>
                </a:solidFill>
                <a:latin typeface="Times New Roman" pitchFamily="18" charset="0"/>
                <a:cs typeface="Times New Roman" pitchFamily="18" charset="0"/>
              </a:rPr>
              <a:t>Практическая работа: 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Декорирование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современных аксессуаров вышивкой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лентами»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628801"/>
            <a:ext cx="6480720" cy="5049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Обеспечить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ходе урока усвоение учащимися основных понятий о вышивке атласными лентами как виде декоративно-прикладного искусства, ее особенностях, элементах, материалах и инструментах, безопасной работе с ними при выполнении вышивки.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Воспитывать у учащихся усидчивость, аккуратность, трудолюбие.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Развивать пространственное воображение и художественное мышление, творческие способности учащихся, умение проектировать, обобщать и делать выводы.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332656"/>
            <a:ext cx="57319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Примеры  </a:t>
            </a: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композиций   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43010" name="Picture 2" descr="http://altayak.com/upload/blogs/8da234ce91a825c8baff3d8ccd08daa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4135723" cy="2759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12" name="Picture 4" descr="http://cs1.livemaster.ru/storage/87/82/6d6e87f6b4b1f248770ea88a92k8--sumki-aksessuary-kosmetichka-pora-tsveteniya.jpg"/>
          <p:cNvPicPr>
            <a:picLocks noChangeAspect="1" noChangeArrowheads="1"/>
          </p:cNvPicPr>
          <p:nvPr/>
        </p:nvPicPr>
        <p:blipFill>
          <a:blip r:embed="rId3" cstate="print"/>
          <a:srcRect r="1001" b="6401"/>
          <a:stretch>
            <a:fillRect/>
          </a:stretch>
        </p:blipFill>
        <p:spPr bwMode="auto">
          <a:xfrm>
            <a:off x="4427984" y="1196752"/>
            <a:ext cx="396044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014" name="AutoShape 6" descr="http://content.onliner.by/forum/738/6ac/1046895/800x800/574827f051c92c28d5fff322a52e7fc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3016" name="Picture 8" descr="http://sumkamodnaya.ru/wp-content/uploads/2015/07/104035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789040"/>
            <a:ext cx="3735288" cy="2857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322" name="Picture 2" descr="http://img.alibaba.com/img/pb/871/474/511/511474871_8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3933056"/>
            <a:ext cx="3615206" cy="2603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332656"/>
            <a:ext cx="63367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Рисунки для вышивки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124744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Композиция –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умение красиво и правильно расположить фрагменты или детали рисунка. </a:t>
            </a:r>
          </a:p>
        </p:txBody>
      </p:sp>
      <p:pic>
        <p:nvPicPr>
          <p:cNvPr id="54274" name="Picture 2" descr="http://cdn-nus-1.pinme.ru/tumb/600/photo/1a/b2/1ab290c50391aac3cff0df9a72daa4d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564904"/>
            <a:ext cx="3094630" cy="3295005"/>
          </a:xfrm>
          <a:prstGeom prst="rect">
            <a:avLst/>
          </a:prstGeom>
          <a:noFill/>
        </p:spPr>
      </p:pic>
      <p:pic>
        <p:nvPicPr>
          <p:cNvPr id="54280" name="Picture 8" descr="http://crosti.ru/patterns/00/07/cd/b366dfd71a/pic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708920"/>
            <a:ext cx="3135741" cy="3227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.vishivka-krestikom.ru/uploads/posts/2013-01/1357457514_vyshivka-shelkovymi-lentam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3456384" cy="2684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252" name="Picture 4" descr="http://romanbook.ru/img/c/?src=9344966&amp;i=77&amp;ext=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00200"/>
            <a:ext cx="3478907" cy="3001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256" name="Picture 8" descr="http://www.syl.ru/misc/i/ai/171968/660780.jpg"/>
          <p:cNvPicPr>
            <a:picLocks noChangeAspect="1" noChangeArrowheads="1"/>
          </p:cNvPicPr>
          <p:nvPr/>
        </p:nvPicPr>
        <p:blipFill>
          <a:blip r:embed="rId4" cstate="print"/>
          <a:srcRect l="-1080" t="-1534" r="52481"/>
          <a:stretch>
            <a:fillRect/>
          </a:stretch>
        </p:blipFill>
        <p:spPr bwMode="auto">
          <a:xfrm>
            <a:off x="611560" y="3140968"/>
            <a:ext cx="2308282" cy="3396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258" name="Picture 10" descr="http://womanadvice.ru/sites/default/files/shema_vyshivki_valenok_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3501008"/>
            <a:ext cx="2987824" cy="2975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0648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Начало работы</a:t>
            </a:r>
            <a:endParaRPr lang="ru-RU" sz="4000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3668831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Заправить ткань в пяльцы;  натянуть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туго и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ровно.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4932040" y="4797152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2" name="Picture 8" descr="http://mgumi.ru/uploads/posts/2015-09/1442126704_embroider_ribbon_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365993"/>
            <a:ext cx="3704928" cy="2871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Picture 2" descr="http://cdn-nus-1.pinme.ru/tumb/600/photo/1a/b2/1ab290c50391aac3cff0df9a72daa4dd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3861048"/>
            <a:ext cx="646358" cy="688209"/>
          </a:xfrm>
          <a:prstGeom prst="rect">
            <a:avLst/>
          </a:prstGeom>
          <a:noFill/>
        </p:spPr>
      </p:pic>
      <p:sp>
        <p:nvSpPr>
          <p:cNvPr id="52" name="Прямоугольник 51"/>
          <p:cNvSpPr/>
          <p:nvPr/>
        </p:nvSpPr>
        <p:spPr>
          <a:xfrm>
            <a:off x="683568" y="980728"/>
            <a:ext cx="3816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помощи кальки и копировальной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бумаги переносим рисунок на ткань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" name="Picture 2" descr="&amp;Kcy;&amp;acy;&amp;kcy; &amp;pcy;&amp;iecy;&amp;rcy;&amp;iecy;&amp;ncy;&amp;iecy;&amp;scy;&amp;tcy;&amp;icy; &amp;rcy;&amp;icy;&amp;scy;&amp;ucy;&amp;ncy;&amp;ocy;&amp;kcy; &amp;ncy;&amp;acy; &amp;tcy;&amp;kcy;&amp;acy;&amp;ncy;&amp;softcy;"/>
          <p:cNvPicPr>
            <a:picLocks noChangeAspect="1" noChangeArrowheads="1"/>
          </p:cNvPicPr>
          <p:nvPr/>
        </p:nvPicPr>
        <p:blipFill>
          <a:blip r:embed="rId5" cstate="email"/>
          <a:srcRect r="42728" b="10093"/>
          <a:stretch>
            <a:fillRect/>
          </a:stretch>
        </p:blipFill>
        <p:spPr bwMode="auto">
          <a:xfrm>
            <a:off x="5004048" y="1052736"/>
            <a:ext cx="198878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980728"/>
            <a:ext cx="864096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подборе 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лент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необходимо учитывать сочетания цветов, а также влияние их друг на друга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844825"/>
            <a:ext cx="6678488" cy="5406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Хорошо сочетаются: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красный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 с черным, желтым, 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серым , оранжевым, синим, белым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синий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 с серым, голубым, бежевым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желтым, розовым, золотистым. коричневым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желтый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 с коричневым, черным, красным, оранжевым, серым, голубым, синим, фиолетовым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зеленый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 с темно-желтым,  салатным, желтым, оранжевым, коричневым, черным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фиолетовый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 с сиреневым, бежевым, розовым, серым, желтым, золотистым, черным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http://rukodelnichaem.ru/wp-content/uploads/vyshitye_sumki_lentami_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484784"/>
            <a:ext cx="2367585" cy="1748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8" name="Picture 2" descr="http://docs.podelise.ru/pars_docs/animal_refs/7/6587/6587_html_m1595dff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3284984"/>
            <a:ext cx="1907704" cy="19077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907704" y="260648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Вспомним о цвете</a:t>
            </a:r>
            <a:endParaRPr lang="ru-RU" sz="4000" b="1" dirty="0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Этапы выполнения работы</a:t>
            </a:r>
            <a:endParaRPr lang="ru-RU" sz="3600" b="1" dirty="0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8438" name="Picture 6" descr="Вышиваем лент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052736"/>
            <a:ext cx="5112568" cy="3323169"/>
          </a:xfrm>
          <a:prstGeom prst="rect">
            <a:avLst/>
          </a:prstGeom>
          <a:noFill/>
        </p:spPr>
      </p:pic>
      <p:pic>
        <p:nvPicPr>
          <p:cNvPr id="18442" name="Picture 10" descr="Вышиваем лент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869160"/>
            <a:ext cx="5715000" cy="16002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323528" y="5013176"/>
            <a:ext cx="936104" cy="914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5157192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ышиваем лент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04664"/>
            <a:ext cx="6552728" cy="3068860"/>
          </a:xfrm>
          <a:prstGeom prst="rect">
            <a:avLst/>
          </a:prstGeom>
          <a:noFill/>
        </p:spPr>
      </p:pic>
      <p:pic>
        <p:nvPicPr>
          <p:cNvPr id="15362" name="Picture 2" descr="Вышиваем лентам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3645024"/>
            <a:ext cx="6479317" cy="2664296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251520" y="4797152"/>
            <a:ext cx="936104" cy="914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79512" y="1700808"/>
            <a:ext cx="936104" cy="914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844825"/>
            <a:ext cx="2880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7936" y="5004465"/>
            <a:ext cx="2880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3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 descr="Вышиваем лент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60648"/>
            <a:ext cx="6264696" cy="3393377"/>
          </a:xfrm>
          <a:prstGeom prst="rect">
            <a:avLst/>
          </a:prstGeom>
          <a:noFill/>
        </p:spPr>
      </p:pic>
      <p:pic>
        <p:nvPicPr>
          <p:cNvPr id="57350" name="Picture 6" descr="Вышиваем лентам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719689"/>
            <a:ext cx="6192688" cy="2766067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395536" y="5013176"/>
            <a:ext cx="936104" cy="914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95536" y="1844824"/>
            <a:ext cx="936104" cy="914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50552" y="1988841"/>
            <a:ext cx="393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4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0552" y="5157192"/>
            <a:ext cx="393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5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260648"/>
            <a:ext cx="568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Требования  к  качеству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268760"/>
            <a:ext cx="71287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Правильное  выполнение   трудовых приемов 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Самостоятельность при выполнении работы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Правильное  построение композиции рисунка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Гармония цветового сочетания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Соблюдение правил техники безопасности</a:t>
            </a:r>
          </a:p>
          <a:p>
            <a:pPr>
              <a:buFont typeface="Wingdings" pitchFamily="2" charset="2"/>
              <a:buChar char="v"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Правильная организации рабочего места</a:t>
            </a:r>
            <a:endParaRPr lang="ru-RU" sz="28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9" y="836712"/>
            <a:ext cx="703480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СПАСИБО </a:t>
            </a:r>
            <a:br>
              <a:rPr lang="ru-RU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ЗА</a:t>
            </a:r>
            <a:br>
              <a:rPr lang="ru-RU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ВНИМАНИЕ!</a:t>
            </a:r>
            <a:endParaRPr lang="ru-RU" sz="66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3822" y="285728"/>
            <a:ext cx="64091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>
                  <a:solidFill>
                    <a:srgbClr val="660066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_RomanusTitul" pitchFamily="82" charset="-52"/>
              </a:rPr>
              <a:t>Используемые  активные  источники </a:t>
            </a:r>
            <a:endParaRPr lang="ru-RU" sz="4000" b="1" dirty="0">
              <a:ln w="11430">
                <a:solidFill>
                  <a:srgbClr val="660066"/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_RomanusTitul" pitchFamily="82" charset="-52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60640"/>
          </a:xfrm>
        </p:spPr>
        <p:txBody>
          <a:bodyPr>
            <a:normAutofit lnSpcReduction="10000"/>
          </a:bodyPr>
          <a:lstStyle/>
          <a:p>
            <a:r>
              <a:rPr lang="en-US" sz="1400" b="1" dirty="0" smtClean="0">
                <a:hlinkClick r:id="rId3"/>
              </a:rPr>
              <a:t>http://cs3.livemaster.ru/zhurnalfoto/3/d/e/151110112427.jpeg</a:t>
            </a:r>
            <a:endParaRPr lang="ru-RU" sz="1400" b="1" dirty="0" smtClean="0"/>
          </a:p>
          <a:p>
            <a:r>
              <a:rPr lang="en-US" sz="1400" b="1" dirty="0" smtClean="0">
                <a:hlinkClick r:id="rId4"/>
              </a:rPr>
              <a:t>http://hobby-country.ru/wp-content/uploads/2014/06/101116981_large_z_4381a9d6.jpg</a:t>
            </a:r>
            <a:endParaRPr lang="ru-RU" sz="1400" b="1" dirty="0" smtClean="0"/>
          </a:p>
          <a:p>
            <a:r>
              <a:rPr lang="en-US" sz="1400" b="1" dirty="0" smtClean="0">
                <a:hlinkClick r:id="rId5"/>
              </a:rPr>
              <a:t>http://parfum.kharkov.ua/newsimages/hist14.jpg</a:t>
            </a:r>
            <a:endParaRPr lang="ru-RU" sz="1400" b="1" dirty="0" smtClean="0"/>
          </a:p>
          <a:p>
            <a:r>
              <a:rPr lang="en-US" sz="1400" b="1" dirty="0" smtClean="0">
                <a:hlinkClick r:id="rId6"/>
              </a:rPr>
              <a:t>http://img-fotki.yandex.ru/get/9740/116075328.112/0_1517c9_f58ca2e0_orig.jpg</a:t>
            </a:r>
            <a:endParaRPr lang="ru-RU" sz="1400" b="1" dirty="0" smtClean="0"/>
          </a:p>
          <a:p>
            <a:r>
              <a:rPr lang="en-US" sz="1400" b="1" dirty="0" smtClean="0">
                <a:hlinkClick r:id="rId7"/>
              </a:rPr>
              <a:t>http://data17.gallery.ru/albums/gallery/196328-c062d-93000401-m750x740-ua699b.jpg</a:t>
            </a:r>
            <a:endParaRPr lang="ru-RU" sz="1400" b="1" dirty="0" smtClean="0"/>
          </a:p>
          <a:p>
            <a:r>
              <a:rPr lang="en-US" sz="1400" b="1" dirty="0" smtClean="0">
                <a:hlinkClick r:id="rId8"/>
              </a:rPr>
              <a:t>http://i328.photobucket.com/albums/l340/ket747/livejournal/13278613.jpg</a:t>
            </a:r>
            <a:endParaRPr lang="ru-RU" sz="1400" b="1" dirty="0" smtClean="0"/>
          </a:p>
          <a:p>
            <a:r>
              <a:rPr lang="en-US" sz="1400" b="1" dirty="0" smtClean="0">
                <a:hlinkClick r:id="rId9"/>
              </a:rPr>
              <a:t>http://data11.gallery.ru/albums/gallery/253428-89467-32129153-m750x740.jpg</a:t>
            </a:r>
            <a:endParaRPr lang="ru-RU" sz="1400" b="1" dirty="0" smtClean="0"/>
          </a:p>
          <a:p>
            <a:r>
              <a:rPr lang="en-US" sz="1400" b="1" dirty="0" smtClean="0">
                <a:hlinkClick r:id="rId10"/>
              </a:rPr>
              <a:t>http://www.mstitch.ru/pictures/vysh_plate_2.jpg</a:t>
            </a:r>
            <a:endParaRPr lang="ru-RU" sz="1400" b="1" dirty="0" smtClean="0"/>
          </a:p>
          <a:p>
            <a:r>
              <a:rPr lang="en-US" sz="1400" b="1" dirty="0" smtClean="0">
                <a:hlinkClick r:id="rId11"/>
              </a:rPr>
              <a:t>http://img1.liveinternet.ru/images/attach/c/6/89/436/89436123_6b61ba952804.jpg</a:t>
            </a:r>
            <a:endParaRPr lang="ru-RU" sz="1400" b="1" dirty="0" smtClean="0"/>
          </a:p>
          <a:p>
            <a:r>
              <a:rPr lang="en-US" sz="1400" b="1" dirty="0" smtClean="0">
                <a:hlinkClick r:id="rId12"/>
              </a:rPr>
              <a:t>http://silkribbon.com.ru/image/cache/data/silk/nb001-500x500.jpg</a:t>
            </a:r>
            <a:endParaRPr lang="ru-RU" sz="1400" b="1" dirty="0" smtClean="0"/>
          </a:p>
          <a:p>
            <a:r>
              <a:rPr lang="en-US" sz="1400" b="1" dirty="0" smtClean="0">
                <a:hlinkClick r:id="rId13"/>
              </a:rPr>
              <a:t>http://delaju-sama.ru/wp-content/uploads/2011/06/lenta3.jpg</a:t>
            </a:r>
            <a:endParaRPr lang="ru-RU" sz="1400" b="1" dirty="0" smtClean="0"/>
          </a:p>
          <a:p>
            <a:r>
              <a:rPr lang="en-US" sz="1400" b="1" dirty="0" smtClean="0">
                <a:hlinkClick r:id="rId14"/>
              </a:rPr>
              <a:t>http://img1.liveinternet.ru/images/attach/c/8/99/813/99813123_large_DSC02349__kopiya.JPG</a:t>
            </a:r>
            <a:endParaRPr lang="ru-RU" sz="1400" b="1" dirty="0" smtClean="0"/>
          </a:p>
          <a:p>
            <a:r>
              <a:rPr lang="en-US" sz="1400" b="1" dirty="0" smtClean="0">
                <a:hlinkClick r:id="rId15"/>
              </a:rPr>
              <a:t>http://mtdata.ru/u1/photo45FD/20687343617-0/big.jpeg</a:t>
            </a:r>
            <a:endParaRPr lang="ru-RU" sz="1400" b="1" dirty="0" smtClean="0"/>
          </a:p>
          <a:p>
            <a:r>
              <a:rPr lang="en-US" sz="1400" b="1" dirty="0" smtClean="0">
                <a:hlinkClick r:id="rId16"/>
              </a:rPr>
              <a:t>http://img1.liveinternet.ru/images/attach/c/7/94/743/94743849_2332274526d58861781m750x740uc2f78__1_.jpg</a:t>
            </a:r>
            <a:endParaRPr lang="ru-RU" sz="1400" b="1" dirty="0" smtClean="0"/>
          </a:p>
          <a:p>
            <a:r>
              <a:rPr lang="en-US" sz="1400" b="1" dirty="0" smtClean="0">
                <a:hlinkClick r:id="rId17"/>
              </a:rPr>
              <a:t>http://handmadehelp.ru/wp-content/uploads/2013/03/wpid-NWyng5oCaFM.jpg</a:t>
            </a:r>
            <a:endParaRPr lang="ru-RU" sz="1400" b="1" dirty="0" smtClean="0"/>
          </a:p>
          <a:p>
            <a:r>
              <a:rPr lang="en-US" sz="1400" b="1" dirty="0" smtClean="0">
                <a:hlinkClick r:id="rId18"/>
              </a:rPr>
              <a:t>http://img0.liveinternet.ru/images/attach/c/8/100/975/100975796_1963287169055194486m750x740u710ad.jpg</a:t>
            </a:r>
            <a:endParaRPr lang="ru-RU" sz="1400" b="1" dirty="0" smtClean="0"/>
          </a:p>
          <a:p>
            <a:r>
              <a:rPr lang="en-US" sz="1400" b="1" dirty="0" smtClean="0">
                <a:hlinkClick r:id="rId19"/>
              </a:rPr>
              <a:t>http://data22.gallery.ru/albums/gallery/359110-c0fb4-66923357-m750x740-ucc698.jpg</a:t>
            </a:r>
            <a:endParaRPr lang="ru-RU" sz="1400" b="1" dirty="0" smtClean="0"/>
          </a:p>
          <a:p>
            <a:r>
              <a:rPr lang="en-US" sz="1400" b="1" dirty="0" smtClean="0">
                <a:hlinkClick r:id="rId20"/>
              </a:rPr>
              <a:t>http://people-of-art.ru/cimg/2014/102523/4858897</a:t>
            </a:r>
            <a:endParaRPr lang="ru-RU" sz="1400" b="1" dirty="0" smtClean="0"/>
          </a:p>
          <a:p>
            <a:r>
              <a:rPr lang="en-US" sz="1400" b="1" dirty="0" smtClean="0">
                <a:hlinkClick r:id="rId21"/>
              </a:rPr>
              <a:t>http://atelye-na-domy.ru/wp-content/uploads/2014/05/08.jpg</a:t>
            </a:r>
            <a:endParaRPr lang="ru-RU" sz="1400" b="1" dirty="0" smtClean="0"/>
          </a:p>
          <a:p>
            <a:r>
              <a:rPr lang="en-US" sz="1400" b="1" dirty="0" smtClean="0">
                <a:hlinkClick r:id="rId22"/>
              </a:rPr>
              <a:t>http://hobbies.pp.ua/wp-content/i/kanva_aida5.jpg</a:t>
            </a:r>
            <a:endParaRPr lang="ru-RU" sz="1400" b="1" dirty="0" smtClean="0"/>
          </a:p>
          <a:p>
            <a:r>
              <a:rPr lang="en-US" sz="1400" b="1" dirty="0" smtClean="0">
                <a:hlinkClick r:id="rId23"/>
              </a:rPr>
              <a:t>http://4.bp.blogspot.com/_ud7M45LZbfY/TG7D9CBjFQI/AAAAAAAAD94/l-UnV9IYA4Y/s1600/%D0%BB%D0%B5%D0%BD.jpg</a:t>
            </a:r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 fontScale="92500"/>
          </a:bodyPr>
          <a:lstStyle/>
          <a:p>
            <a:r>
              <a:rPr lang="en-US" sz="1400" b="1" dirty="0" smtClean="0">
                <a:hlinkClick r:id="rId3"/>
              </a:rPr>
              <a:t>http://valeriegroup.ru/sites/default/files/images/products/131d3495b90cea2a2a9bb58c485e9c7b.png</a:t>
            </a:r>
            <a:endParaRPr lang="ru-RU" sz="1400" b="1" dirty="0" smtClean="0"/>
          </a:p>
          <a:p>
            <a:r>
              <a:rPr lang="en-US" sz="1400" b="1" dirty="0" smtClean="0">
                <a:hlinkClick r:id="rId4"/>
              </a:rPr>
              <a:t>http://cs409031.vk.me/v409031975/9165/3EmtR0nIFxU.jpg</a:t>
            </a:r>
            <a:endParaRPr lang="ru-RU" sz="1400" b="1" dirty="0" smtClean="0"/>
          </a:p>
          <a:p>
            <a:r>
              <a:rPr lang="en-US" sz="1400" b="1" dirty="0" smtClean="0">
                <a:hlinkClick r:id="rId5"/>
              </a:rPr>
              <a:t>http://tvormir.ru/img/catalog/2839/b/35_46649.JPG</a:t>
            </a:r>
            <a:endParaRPr lang="ru-RU" sz="1400" b="1" dirty="0" smtClean="0"/>
          </a:p>
          <a:p>
            <a:r>
              <a:rPr lang="en-US" sz="1400" b="1" dirty="0" smtClean="0">
                <a:hlinkClick r:id="rId6"/>
              </a:rPr>
              <a:t>http://goodhome.su/upload/content/56432fc47d476.jpg</a:t>
            </a:r>
            <a:endParaRPr lang="ru-RU" sz="1400" b="1" dirty="0" smtClean="0"/>
          </a:p>
          <a:p>
            <a:r>
              <a:rPr lang="en-US" sz="1400" b="1" dirty="0" smtClean="0">
                <a:hlinkClick r:id="rId7"/>
              </a:rPr>
              <a:t>http://biserinka.in.ua/wp-content/uploads/2011/03/organz2.jpg</a:t>
            </a:r>
            <a:endParaRPr lang="ru-RU" sz="1400" b="1" dirty="0" smtClean="0"/>
          </a:p>
          <a:p>
            <a:r>
              <a:rPr lang="en-US" sz="1400" b="1" dirty="0" smtClean="0">
                <a:hlinkClick r:id="rId8"/>
              </a:rPr>
              <a:t>http://3.bp.blogspot.com/_yDOm6PICVIU/TBTek7G9DwI/AAAAAAAAAlA/LBLTjpP07Vc/s1600/%D0%9A%D0%BE%D0%BF%D0%B8%D1%8F+%D0%98%D0%B7%D0%BE%D0%B1%D1%80%D0%B0%D0%B6%D0%B5%D0%BD%D0%B8%D0%B5+508.jpg</a:t>
            </a:r>
            <a:endParaRPr lang="ru-RU" sz="1400" b="1" dirty="0" smtClean="0"/>
          </a:p>
          <a:p>
            <a:r>
              <a:rPr lang="en-US" sz="1400" b="1" dirty="0" smtClean="0">
                <a:hlinkClick r:id="rId9"/>
              </a:rPr>
              <a:t>http://img4.postila.ru/storage/11104000/11088467/276d4170a5b56bc466152df35e2375e4.jpg</a:t>
            </a:r>
            <a:endParaRPr lang="ru-RU" sz="1400" b="1" dirty="0" smtClean="0"/>
          </a:p>
          <a:p>
            <a:r>
              <a:rPr lang="en-US" sz="1400" b="1" dirty="0" smtClean="0">
                <a:hlinkClick r:id="rId10"/>
              </a:rPr>
              <a:t>http://my-creative.ru/sites/default/files/u33/56005.jpg</a:t>
            </a:r>
            <a:endParaRPr lang="ru-RU" sz="1400" b="1" dirty="0" smtClean="0"/>
          </a:p>
          <a:p>
            <a:r>
              <a:rPr lang="en-US" sz="1400" b="1" dirty="0" smtClean="0">
                <a:hlinkClick r:id="rId11"/>
              </a:rPr>
              <a:t>http://ladyspecial.ru/images/2015/06/14/845b46967c43d6de8016c16b89e2d301.jpg</a:t>
            </a:r>
            <a:endParaRPr lang="ru-RU" sz="1400" b="1" dirty="0" smtClean="0"/>
          </a:p>
          <a:p>
            <a:r>
              <a:rPr lang="en-US" sz="1400" b="1" dirty="0" smtClean="0">
                <a:hlinkClick r:id="rId12"/>
              </a:rPr>
              <a:t>http://altayak.com/upload/blogs/8da234ce91a825c8baff3d8ccd08daaa.jpg</a:t>
            </a:r>
            <a:endParaRPr lang="ru-RU" sz="1400" b="1" dirty="0" smtClean="0"/>
          </a:p>
          <a:p>
            <a:r>
              <a:rPr lang="en-US" sz="1400" b="1" dirty="0" smtClean="0">
                <a:hlinkClick r:id="rId13"/>
              </a:rPr>
              <a:t>http://cs1.livemaster.ru/storage/87/82/6d6e87f6b4b1f248770ea88a92k8--sumki-aksessuary-kosmetichka-pora-tsveteniya.jpg</a:t>
            </a:r>
            <a:endParaRPr lang="ru-RU" sz="1400" b="1" dirty="0" smtClean="0"/>
          </a:p>
          <a:p>
            <a:r>
              <a:rPr lang="en-US" sz="1400" b="1" dirty="0" smtClean="0">
                <a:hlinkClick r:id="rId14"/>
              </a:rPr>
              <a:t>http://sumkamodnaya.ru/wp-content/uploads/2015/07/10403597.jpg</a:t>
            </a:r>
            <a:endParaRPr lang="ru-RU" sz="1400" b="1" dirty="0" smtClean="0"/>
          </a:p>
          <a:p>
            <a:r>
              <a:rPr lang="en-US" sz="1400" b="1" dirty="0" smtClean="0">
                <a:hlinkClick r:id="rId15"/>
              </a:rPr>
              <a:t>http://www.sovettut.ru/wp-content/uploads/2012/03/%D1%88%D0%BE%D0%B2-%D1%84%D1%80%D0%B0%D0%BD%D1%86%D1%83%D0%B7%D1%81%D0%BA%D0%B8%D0%B9-%D1%83%D0%B7%D0%B5%D0%BB%D0%BE%D0%BA-%</a:t>
            </a:r>
            <a:r>
              <a:rPr lang="en-US" sz="1400" b="1" dirty="0" smtClean="0">
                <a:hlinkClick r:id="rId15"/>
              </a:rPr>
              <a:t>D1%874-300x224.jpg</a:t>
            </a:r>
            <a:endParaRPr lang="ru-RU" sz="1400" b="1" dirty="0" smtClean="0"/>
          </a:p>
          <a:p>
            <a:r>
              <a:rPr lang="en-US" sz="1400" b="1" dirty="0" smtClean="0">
                <a:hlinkClick r:id="rId16"/>
              </a:rPr>
              <a:t>http://</a:t>
            </a:r>
            <a:r>
              <a:rPr lang="en-US" sz="1400" b="1" dirty="0" smtClean="0">
                <a:hlinkClick r:id="rId16"/>
              </a:rPr>
              <a:t>rukodelkino.com/images/vishivka/sndtf6a4-13.jpg</a:t>
            </a:r>
            <a:endParaRPr lang="ru-RU" sz="1400" b="1" dirty="0" smtClean="0"/>
          </a:p>
          <a:p>
            <a:r>
              <a:rPr lang="en-US" sz="1400" b="1" dirty="0" smtClean="0">
                <a:hlinkClick r:id="rId17"/>
              </a:rPr>
              <a:t>http</a:t>
            </a:r>
            <a:r>
              <a:rPr lang="en-US" sz="1400" b="1" dirty="0" smtClean="0">
                <a:hlinkClick r:id="rId17"/>
              </a:rPr>
              <a:t>://</a:t>
            </a:r>
            <a:r>
              <a:rPr lang="en-US" sz="1400" b="1" dirty="0" smtClean="0">
                <a:hlinkClick r:id="rId17"/>
              </a:rPr>
              <a:t>fb.ru/misc/i/gallery/30716/741488.jpg</a:t>
            </a:r>
            <a:endParaRPr lang="ru-RU" sz="1400" b="1" dirty="0" smtClean="0"/>
          </a:p>
          <a:p>
            <a:r>
              <a:rPr lang="en-US" sz="1400" b="1" dirty="0" smtClean="0">
                <a:hlinkClick r:id="rId18"/>
              </a:rPr>
              <a:t>http://</a:t>
            </a:r>
            <a:r>
              <a:rPr lang="en-US" sz="1400" b="1" dirty="0" smtClean="0">
                <a:hlinkClick r:id="rId18"/>
              </a:rPr>
              <a:t>rukodelie-rukami.ru/uploads/posts/2013-03/1363975946_vyshivki-lentami-dlya-nachinayuschih23.jpg</a:t>
            </a:r>
            <a:endParaRPr lang="ru-RU" sz="1400" b="1" dirty="0" smtClean="0"/>
          </a:p>
          <a:p>
            <a:r>
              <a:rPr lang="en-US" sz="1400" b="1" dirty="0" smtClean="0">
                <a:hlinkClick r:id="rId19"/>
              </a:rPr>
              <a:t>http://</a:t>
            </a:r>
            <a:r>
              <a:rPr lang="en-US" sz="1400" b="1" dirty="0" smtClean="0">
                <a:hlinkClick r:id="rId19"/>
              </a:rPr>
              <a:t>kurs.znate.ru/pars_docs/refs/185/184193/184193_html_1654da38.png</a:t>
            </a:r>
            <a:endParaRPr lang="ru-RU" sz="1400" b="1" dirty="0" smtClean="0"/>
          </a:p>
          <a:p>
            <a:r>
              <a:rPr lang="en-US" sz="1400" b="1" dirty="0" smtClean="0">
                <a:hlinkClick r:id="rId20"/>
              </a:rPr>
              <a:t>http://</a:t>
            </a:r>
            <a:r>
              <a:rPr lang="en-US" sz="1400" b="1" dirty="0" smtClean="0">
                <a:hlinkClick r:id="rId20"/>
              </a:rPr>
              <a:t>www.passionforum.ru/upload/058/u5849/007/e23c4ecf.jpeg</a:t>
            </a:r>
            <a:endParaRPr lang="ru-RU" sz="1400" b="1" dirty="0" smtClean="0"/>
          </a:p>
          <a:p>
            <a:r>
              <a:rPr lang="en-US" sz="1400" b="1" dirty="0" smtClean="0">
                <a:hlinkClick r:id="rId21"/>
              </a:rPr>
              <a:t>http://4.bp.blogspot.com/_</a:t>
            </a:r>
            <a:r>
              <a:rPr lang="en-US" sz="1400" b="1" dirty="0" smtClean="0">
                <a:hlinkClick r:id="rId21"/>
              </a:rPr>
              <a:t>yDOm6PICVIU/TCx-8FeRiUI/AAAAAAAABCU/bOlaBDElGAQ/s1600/DSCF3160.jpg</a:t>
            </a:r>
            <a:endParaRPr lang="ru-RU" sz="1400" b="1" dirty="0" smtClean="0"/>
          </a:p>
          <a:p>
            <a:r>
              <a:rPr lang="en-US" sz="1400" b="1" dirty="0" smtClean="0">
                <a:hlinkClick r:id="rId22"/>
              </a:rPr>
              <a:t>http://</a:t>
            </a:r>
            <a:r>
              <a:rPr lang="en-US" sz="1400" b="1" dirty="0" smtClean="0">
                <a:hlinkClick r:id="rId22"/>
              </a:rPr>
              <a:t>vishivashka.ru/wp-content/uploads/2014/12/podsolnuh-lentami2.jpg</a:t>
            </a:r>
            <a:endParaRPr lang="ru-RU" sz="1400" b="1" dirty="0" smtClean="0"/>
          </a:p>
          <a:p>
            <a:r>
              <a:rPr lang="en-US" sz="1400" b="1" dirty="0" smtClean="0">
                <a:hlinkClick r:id="rId23"/>
              </a:rPr>
              <a:t>http://</a:t>
            </a:r>
            <a:r>
              <a:rPr lang="en-US" sz="1400" b="1" dirty="0" smtClean="0">
                <a:hlinkClick r:id="rId23"/>
              </a:rPr>
              <a:t>labhousehold.com/wp-content/uploads/2014/05/1227.jpg</a:t>
            </a:r>
            <a:endParaRPr lang="ru-RU" sz="1400" b="1" dirty="0" smtClean="0"/>
          </a:p>
          <a:p>
            <a:endParaRPr lang="ru-RU" sz="1400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/>
          </a:bodyPr>
          <a:lstStyle/>
          <a:p>
            <a:r>
              <a:rPr lang="en-US" sz="1400" b="1" dirty="0" smtClean="0">
                <a:hlinkClick r:id="rId3"/>
              </a:rPr>
              <a:t>http://2.bp.blogspot.com/_</a:t>
            </a:r>
            <a:r>
              <a:rPr lang="en-US" sz="1400" b="1" dirty="0" smtClean="0">
                <a:hlinkClick r:id="rId3"/>
              </a:rPr>
              <a:t>yDOm6PICVIU/TCi9qAZ7t1I/AAAAAAAAA9E/WkU-6tCfWyM/s1600/P5040047.jpg</a:t>
            </a:r>
            <a:endParaRPr lang="ru-RU" sz="1400" b="1" dirty="0" smtClean="0"/>
          </a:p>
          <a:p>
            <a:r>
              <a:rPr lang="en-US" sz="1400" b="1" dirty="0" smtClean="0">
                <a:hlinkClick r:id="rId4"/>
              </a:rPr>
              <a:t>http://</a:t>
            </a:r>
            <a:r>
              <a:rPr lang="en-US" sz="1400" b="1" dirty="0" smtClean="0">
                <a:hlinkClick r:id="rId4"/>
              </a:rPr>
              <a:t>www.ozgunresimler.com/data/media/2191/295f.jpg</a:t>
            </a:r>
            <a:endParaRPr lang="ru-RU" sz="1400" b="1" dirty="0" smtClean="0"/>
          </a:p>
          <a:p>
            <a:r>
              <a:rPr lang="en-US" sz="1400" b="1" dirty="0" smtClean="0">
                <a:hlinkClick r:id="rId5"/>
              </a:rPr>
              <a:t>http://</a:t>
            </a:r>
            <a:r>
              <a:rPr lang="en-US" sz="1400" b="1" dirty="0" smtClean="0">
                <a:hlinkClick r:id="rId5"/>
              </a:rPr>
              <a:t>fb.ru/misc/i/gallery/13329/137694.jpg</a:t>
            </a:r>
            <a:endParaRPr lang="ru-RU" sz="1400" b="1" dirty="0" smtClean="0"/>
          </a:p>
          <a:p>
            <a:r>
              <a:rPr lang="en-US" sz="1400" b="1" dirty="0" smtClean="0">
                <a:hlinkClick r:id="rId6"/>
              </a:rPr>
              <a:t>http://</a:t>
            </a:r>
            <a:r>
              <a:rPr lang="en-US" sz="1400" b="1" dirty="0" smtClean="0">
                <a:hlinkClick r:id="rId6"/>
              </a:rPr>
              <a:t>nacrestike.ru/15/09/04/rozochki-iz-l-34.jpg</a:t>
            </a:r>
            <a:endParaRPr lang="ru-RU" sz="1400" b="1" dirty="0" smtClean="0"/>
          </a:p>
          <a:p>
            <a:r>
              <a:rPr lang="en-US" sz="1400" b="1" dirty="0" smtClean="0">
                <a:hlinkClick r:id="rId7"/>
              </a:rPr>
              <a:t>http://</a:t>
            </a:r>
            <a:r>
              <a:rPr lang="en-US" sz="1400" b="1" dirty="0" smtClean="0">
                <a:hlinkClick r:id="rId7"/>
              </a:rPr>
              <a:t>cdn-nus-1.pinme.ru/tumb/600/photo/1a/b2/1ab290c50391aac3cff0df9a72daa4dd.gif</a:t>
            </a:r>
            <a:endParaRPr lang="ru-RU" sz="1400" b="1" dirty="0" smtClean="0"/>
          </a:p>
          <a:p>
            <a:r>
              <a:rPr lang="en-US" sz="1400" b="1" dirty="0" smtClean="0">
                <a:hlinkClick r:id="rId8"/>
              </a:rPr>
              <a:t>http://</a:t>
            </a:r>
            <a:r>
              <a:rPr lang="en-US" sz="1400" b="1" dirty="0" smtClean="0">
                <a:hlinkClick r:id="rId8"/>
              </a:rPr>
              <a:t>www.vishivka-krestikom.ru/uploads/posts/2013-01/1357457514_vyshivka-shelkovymi-lentami.jpeg</a:t>
            </a:r>
            <a:endParaRPr lang="ru-RU" sz="1400" b="1" dirty="0" smtClean="0"/>
          </a:p>
          <a:p>
            <a:r>
              <a:rPr lang="en-US" sz="1400" b="1" dirty="0" smtClean="0">
                <a:hlinkClick r:id="rId9"/>
              </a:rPr>
              <a:t>http://romanbook.ru/img/c/?</a:t>
            </a:r>
            <a:r>
              <a:rPr lang="en-US" sz="1400" b="1" dirty="0" smtClean="0">
                <a:hlinkClick r:id="rId9"/>
              </a:rPr>
              <a:t>src=9344966&amp;i=77&amp;ext=jpg</a:t>
            </a:r>
            <a:endParaRPr lang="ru-RU" sz="1400" b="1" dirty="0" smtClean="0"/>
          </a:p>
          <a:p>
            <a:r>
              <a:rPr lang="en-US" sz="1400" b="1" dirty="0" smtClean="0">
                <a:hlinkClick r:id="rId10"/>
              </a:rPr>
              <a:t>http://</a:t>
            </a:r>
            <a:r>
              <a:rPr lang="en-US" sz="1400" b="1" dirty="0" smtClean="0">
                <a:hlinkClick r:id="rId10"/>
              </a:rPr>
              <a:t>rukodelnichaem.ru/wp-content/uploads/vyshitye_sumki_lentami_15.jpg</a:t>
            </a:r>
            <a:endParaRPr lang="ru-RU" sz="1400" b="1" dirty="0" smtClean="0"/>
          </a:p>
          <a:p>
            <a:r>
              <a:rPr lang="en-US" sz="1400" b="1" dirty="0" smtClean="0">
                <a:hlinkClick r:id="rId11"/>
              </a:rPr>
              <a:t>http://</a:t>
            </a:r>
            <a:r>
              <a:rPr lang="en-US" sz="1400" b="1" dirty="0" smtClean="0">
                <a:hlinkClick r:id="rId11"/>
              </a:rPr>
              <a:t>mgumi.ru/uploads/posts/2015-09/1442126704_embroider_ribbon_10.jpg</a:t>
            </a:r>
            <a:endParaRPr lang="ru-RU" sz="1400" b="1" dirty="0" smtClean="0"/>
          </a:p>
          <a:p>
            <a:r>
              <a:rPr lang="en-US" sz="1400" b="1" dirty="0" smtClean="0">
                <a:hlinkClick r:id="rId12"/>
              </a:rPr>
              <a:t>http://</a:t>
            </a:r>
            <a:r>
              <a:rPr lang="en-US" sz="1400" b="1" dirty="0" smtClean="0">
                <a:hlinkClick r:id="rId12"/>
              </a:rPr>
              <a:t>img1.postila.ru/storage/3872000/3845559/6e9ad726b44f29e57a2d072b6b861818.jpg</a:t>
            </a:r>
            <a:endParaRPr lang="ru-RU" sz="1400" b="1" dirty="0" smtClean="0"/>
          </a:p>
          <a:p>
            <a:r>
              <a:rPr lang="en-US" sz="1400" b="1" dirty="0" smtClean="0">
                <a:hlinkClick r:id="rId13"/>
              </a:rPr>
              <a:t>http://</a:t>
            </a:r>
            <a:r>
              <a:rPr lang="en-US" sz="1400" b="1" dirty="0" smtClean="0">
                <a:hlinkClick r:id="rId13"/>
              </a:rPr>
              <a:t>img-fotki.yandex.ru/get/5631/81454286.9f1/0_c5b8c_4896c6e_XL.jpg</a:t>
            </a:r>
            <a:endParaRPr lang="ru-RU" sz="1400" b="1" dirty="0" smtClean="0"/>
          </a:p>
          <a:p>
            <a:pPr>
              <a:buFont typeface="Wingdings" pitchFamily="2" charset="2"/>
              <a:buChar char="Ø"/>
            </a:pPr>
            <a:r>
              <a:rPr lang="en-US" sz="1400" b="1" dirty="0" smtClean="0">
                <a:hlinkClick r:id="rId14"/>
              </a:rPr>
              <a:t>http://mir-kliparta.com/kit/flowers-kit/1348-skrap-nabor-flowers-forever.html</a:t>
            </a:r>
            <a:r>
              <a:rPr lang="ru-RU" sz="1400" b="1" dirty="0" smtClean="0">
                <a:latin typeface="a_RomanusTitul" pitchFamily="82" charset="-52"/>
              </a:rPr>
              <a:t> - скрап-набор</a:t>
            </a:r>
          </a:p>
          <a:p>
            <a:pPr>
              <a:buFont typeface="Wingdings" pitchFamily="2" charset="2"/>
              <a:buChar char="Ø"/>
            </a:pPr>
            <a:r>
              <a:rPr lang="ru-RU" sz="1400" b="1" dirty="0" smtClean="0">
                <a:hlinkClick r:id="rId15"/>
              </a:rPr>
              <a:t> </a:t>
            </a:r>
            <a:r>
              <a:rPr lang="en-US" sz="1400" b="1" dirty="0" smtClean="0">
                <a:hlinkClick r:id="rId15"/>
              </a:rPr>
              <a:t>http://allfont.ru/download/a_romanustitul/</a:t>
            </a:r>
            <a:r>
              <a:rPr lang="ru-RU" sz="1400" b="1" dirty="0" smtClean="0">
                <a:latin typeface="a_RomanusTitul" pitchFamily="82" charset="-52"/>
              </a:rPr>
              <a:t> - </a:t>
            </a:r>
            <a:r>
              <a:rPr lang="ru-RU" sz="1400" b="1" dirty="0" smtClean="0">
                <a:latin typeface="a_RomanusTitul" pitchFamily="82" charset="-52"/>
              </a:rPr>
              <a:t>шрифт</a:t>
            </a:r>
            <a:endParaRPr lang="ru-RU" sz="1400" b="1" dirty="0" smtClean="0">
              <a:latin typeface="a_RomanusTitul" pitchFamily="8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396789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660066"/>
                </a:solidFill>
                <a:latin typeface="a_RomanusTitul" pitchFamily="82" charset="-52"/>
              </a:rPr>
              <a:t>Автор </a:t>
            </a:r>
            <a:r>
              <a:rPr lang="ru-RU" b="1" dirty="0" smtClean="0">
                <a:solidFill>
                  <a:srgbClr val="660066"/>
                </a:solidFill>
                <a:latin typeface="a_RomanusTitul" pitchFamily="82" charset="-52"/>
              </a:rPr>
              <a:t>шаблона презентации:</a:t>
            </a:r>
            <a:endParaRPr lang="ru-RU" b="1" dirty="0" smtClean="0">
              <a:solidFill>
                <a:srgbClr val="660066"/>
              </a:solidFill>
              <a:latin typeface="a_RomanusTitul" pitchFamily="82" charset="-52"/>
            </a:endParaRPr>
          </a:p>
          <a:p>
            <a:pPr algn="ctr"/>
            <a:r>
              <a:rPr lang="ru-RU" b="1" dirty="0" err="1" smtClean="0">
                <a:solidFill>
                  <a:srgbClr val="660066"/>
                </a:solidFill>
                <a:latin typeface="a_RomanusTitul" pitchFamily="82" charset="-52"/>
              </a:rPr>
              <a:t>Бабарыкина</a:t>
            </a:r>
            <a:r>
              <a:rPr lang="ru-RU" b="1" dirty="0" smtClean="0">
                <a:solidFill>
                  <a:srgbClr val="660066"/>
                </a:solidFill>
                <a:latin typeface="a_RomanusTitul" pitchFamily="82" charset="-52"/>
              </a:rPr>
              <a:t> Татьяна Владимировна</a:t>
            </a:r>
          </a:p>
          <a:p>
            <a:pPr algn="ctr"/>
            <a:r>
              <a:rPr lang="ru-RU" b="1" dirty="0" smtClean="0">
                <a:solidFill>
                  <a:srgbClr val="660066"/>
                </a:solidFill>
                <a:latin typeface="a_RomanusTitul" pitchFamily="82" charset="-52"/>
              </a:rPr>
              <a:t>учитель начальных классов</a:t>
            </a:r>
          </a:p>
          <a:p>
            <a:pPr algn="ctr"/>
            <a:r>
              <a:rPr lang="ru-RU" b="1" dirty="0" smtClean="0">
                <a:solidFill>
                  <a:srgbClr val="660066"/>
                </a:solidFill>
                <a:latin typeface="a_RomanusTitul" pitchFamily="82" charset="-52"/>
              </a:rPr>
              <a:t>МБОУ «СОШ </a:t>
            </a:r>
            <a:r>
              <a:rPr lang="ru-RU" b="1" dirty="0" smtClean="0">
                <a:solidFill>
                  <a:srgbClr val="660066"/>
                </a:solidFill>
                <a:latin typeface="a_RomanusTitul" pitchFamily="82" charset="-52"/>
              </a:rPr>
              <a:t>№</a:t>
            </a:r>
            <a:r>
              <a:rPr lang="ru-RU" b="1" dirty="0" smtClean="0">
                <a:solidFill>
                  <a:srgbClr val="660066"/>
                </a:solidFill>
                <a:latin typeface="a_RomanusTitul" pitchFamily="82" charset="-52"/>
              </a:rPr>
              <a:t>27»</a:t>
            </a:r>
          </a:p>
          <a:p>
            <a:pPr algn="ctr"/>
            <a:r>
              <a:rPr lang="ru-RU" b="1" dirty="0" err="1" smtClean="0">
                <a:solidFill>
                  <a:srgbClr val="660066"/>
                </a:solidFill>
                <a:latin typeface="a_RomanusTitul" pitchFamily="82" charset="-52"/>
              </a:rPr>
              <a:t>г.Ангарск</a:t>
            </a:r>
            <a:endParaRPr lang="ru-RU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956</Words>
  <Application>Microsoft Office PowerPoint</Application>
  <PresentationFormat>Экран (4:3)</PresentationFormat>
  <Paragraphs>158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Слайд 1</vt:lpstr>
      <vt:lpstr>Слайд 2</vt:lpstr>
      <vt:lpstr>Слайд 3</vt:lpstr>
      <vt:lpstr>Вышивка шёлковыми лентами</vt:lpstr>
      <vt:lpstr>ИСТОРИЯ    ВЫШИВКИ</vt:lpstr>
      <vt:lpstr>Слайд 6</vt:lpstr>
      <vt:lpstr>Слайд 7</vt:lpstr>
      <vt:lpstr>Применение вышивки в современном    творчестве</vt:lpstr>
      <vt:lpstr>Слайд 9</vt:lpstr>
      <vt:lpstr>Для основы при вышивке лентами можно использовать самые разнообразные ткани </vt:lpstr>
      <vt:lpstr>Для вышивки используются   разнообразные ленты шириной от 4 мм до 1,5 см  </vt:lpstr>
      <vt:lpstr>Инструменты и приспособления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1111</cp:lastModifiedBy>
  <cp:revision>105</cp:revision>
  <dcterms:created xsi:type="dcterms:W3CDTF">2015-07-01T15:49:50Z</dcterms:created>
  <dcterms:modified xsi:type="dcterms:W3CDTF">2016-06-16T15:02:00Z</dcterms:modified>
</cp:coreProperties>
</file>