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3" r:id="rId7"/>
    <p:sldId id="261" r:id="rId8"/>
    <p:sldId id="264" r:id="rId9"/>
    <p:sldId id="262" r:id="rId10"/>
    <p:sldId id="273" r:id="rId11"/>
    <p:sldId id="271" r:id="rId12"/>
    <p:sldId id="272" r:id="rId13"/>
    <p:sldId id="274" r:id="rId14"/>
    <p:sldId id="270" r:id="rId15"/>
    <p:sldId id="265" r:id="rId16"/>
    <p:sldId id="266" r:id="rId17"/>
    <p:sldId id="267" r:id="rId18"/>
    <p:sldId id="268" r:id="rId19"/>
    <p:sldId id="269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074" y="-7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бъект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Объект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Объект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Объект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Объект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4DF1415A-AA4A-4292-9C22-4E6BE4DF2ADA}" type="datetimeFigureOut">
              <a:rPr lang="ru-RU" smtClean="0"/>
              <a:pPr/>
              <a:t>07.12.2015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D3ADAAF-EC5F-496B-9C0B-A8FA2EBAE029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jpe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wm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extiletorg.ru/index.php?page=shop.product_details&amp;flypage=flypage.tpl&amp;product_id=503&amp;category_id=138&amp;option=com_virtuemart&amp;Itemid=1" TargetMode="External"/><Relationship Id="rId13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4.jpeg"/><Relationship Id="rId12" Type="http://schemas.openxmlformats.org/officeDocument/2006/relationships/hyperlink" Target="http://www.textiletorg.ru/index.php?page=shop.product_details&amp;flypage=flypage.tpl&amp;product_id=469&amp;category_id=44&amp;option=com_virtuemart&amp;Itemid=9" TargetMode="External"/><Relationship Id="rId2" Type="http://schemas.openxmlformats.org/officeDocument/2006/relationships/hyperlink" Target="http://www.textiletorg.ru/index.php?page=shop.product_details&amp;flypage=flypage.tpl&amp;product_id=711&amp;category_id=523&amp;option=com_virtuemart&amp;Itemid=1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textiletorg.ru/index.php?page=shop.product_details&amp;flypage=flypage.tpl&amp;product_id=790&amp;category_id=145&amp;option=com_virtuemart&amp;Itemid=1" TargetMode="External"/><Relationship Id="rId11" Type="http://schemas.openxmlformats.org/officeDocument/2006/relationships/image" Target="../media/image16.jpeg"/><Relationship Id="rId5" Type="http://schemas.openxmlformats.org/officeDocument/2006/relationships/image" Target="../media/image13.jpeg"/><Relationship Id="rId10" Type="http://schemas.openxmlformats.org/officeDocument/2006/relationships/hyperlink" Target="http://www.textiletorg.ru/index.php?page=shop.product_details&amp;flypage=flypage.tpl&amp;product_id=465&amp;category_id=28&amp;option=com_virtuemart&amp;Itemid=1" TargetMode="External"/><Relationship Id="rId4" Type="http://schemas.openxmlformats.org/officeDocument/2006/relationships/hyperlink" Target="http://www.textiletorg.ru/index.php?page=shop.product_details&amp;flypage=flypage.tpl&amp;product_id=520&amp;category_id=513&amp;option=com_virtuemart&amp;Itemid=1" TargetMode="External"/><Relationship Id="rId9" Type="http://schemas.openxmlformats.org/officeDocument/2006/relationships/image" Target="../media/image15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u-RU" dirty="0" smtClean="0"/>
              <a:t>Домашний халат</a:t>
            </a:r>
            <a:endParaRPr lang="ru-RU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6771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Проблема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/>
              <a:t>Удобный домашний халат есть практически у каждой женщины – он позволяет отдохнуть от повседневного напряжения и стресса, получить удовольствие от домашней обстановки и расслабиться. Для полноценного домашнего отдыха нет ничего лучше, чем теплый и мягкий халат. Я столкнулась с проблемой в отсутствии такого домашнего халата .  Мне его не хватает утром, когда я встаю с постели и  вечером ,когда выхожу из ванны.</a:t>
            </a:r>
          </a:p>
        </p:txBody>
      </p:sp>
    </p:spTree>
    <p:extLst>
      <p:ext uri="{BB962C8B-B14F-4D97-AF65-F5344CB8AC3E}">
        <p14:creationId xmlns:p14="http://schemas.microsoft.com/office/powerpoint/2010/main" val="20734287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344"/>
          <a:stretch/>
        </p:blipFill>
        <p:spPr bwMode="auto">
          <a:xfrm>
            <a:off x="1043608" y="116632"/>
            <a:ext cx="7056784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7089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Цель и Задача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/>
              <a:t>Цель: спроектировать и изготовить халат. </a:t>
            </a:r>
          </a:p>
          <a:p>
            <a:r>
              <a:rPr lang="ru-RU" dirty="0"/>
              <a:t>Задачи:</a:t>
            </a:r>
          </a:p>
          <a:p>
            <a:r>
              <a:rPr lang="ru-RU" dirty="0"/>
              <a:t>1. Проанализировать модели халатов, представленных в магазинах города Сургута и Интернет - магазинах.</a:t>
            </a:r>
          </a:p>
          <a:p>
            <a:r>
              <a:rPr lang="ru-RU" dirty="0"/>
              <a:t>2.Определить конструктивное решение халата.</a:t>
            </a:r>
          </a:p>
          <a:p>
            <a:r>
              <a:rPr lang="ru-RU" dirty="0"/>
              <a:t>3.Рассмотреть варианты и выбрать материалы для изготовления халата.</a:t>
            </a:r>
          </a:p>
          <a:p>
            <a:r>
              <a:rPr lang="ru-RU" dirty="0"/>
              <a:t>4.Рассмотреть варианты отделки халата.</a:t>
            </a:r>
          </a:p>
          <a:p>
            <a:r>
              <a:rPr lang="ru-RU" dirty="0"/>
              <a:t>5.Разработать эскизы и технологию изготовления халата .</a:t>
            </a:r>
          </a:p>
          <a:p>
            <a:r>
              <a:rPr lang="ru-RU" dirty="0"/>
              <a:t>6.Изготовить домашний халат в соответствии с технологической картой.</a:t>
            </a:r>
          </a:p>
          <a:p>
            <a:r>
              <a:rPr lang="ru-RU" dirty="0"/>
              <a:t>7.Проанализировать работу, подвести итоги.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32463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2051157124"/>
              </p:ext>
            </p:extLst>
          </p:nvPr>
        </p:nvGraphicFramePr>
        <p:xfrm>
          <a:off x="392417" y="404663"/>
          <a:ext cx="8500063" cy="6293524"/>
        </p:xfrm>
        <a:graphic>
          <a:graphicData uri="http://schemas.openxmlformats.org/drawingml/2006/table">
            <a:tbl>
              <a:tblPr firstRow="1" firstCol="1" bandRow="1"/>
              <a:tblGrid>
                <a:gridCol w="403592"/>
                <a:gridCol w="1302797"/>
                <a:gridCol w="1818699"/>
                <a:gridCol w="1658567"/>
                <a:gridCol w="1761457"/>
                <a:gridCol w="1554951"/>
              </a:tblGrid>
              <a:tr h="187649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№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п/п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Модели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           изделий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Критерии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оценки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19604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1.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Модель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Халат прямого силуэта с запахом и капюшоном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Халат приталенного силуэта на пуговицах с рукавами реглан 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Халат трапециевидного силуэта с цельнокроеным рукавом на пуговицах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Халат прямого силуэта с запахом и воротником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0136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2.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Материал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Махровый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Трикотаж.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Фланель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 Бамбуковая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2330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3.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Технология  изготовления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Шитье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Шитье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Шитье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Шитье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068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4.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Отделка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Накладные карманы, пояс.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Накладные карманы, пояс. оборка.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Накладные карманы, окантовка по низу изделия.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Накладные карманы, пояс.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69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Calibri"/>
                          <a:ea typeface="Calibri"/>
                          <a:cs typeface="Times New Roman"/>
                        </a:rPr>
                        <a:t>5.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Стоимость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2000р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1200р.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  <a:latin typeface="Calibri"/>
                          <a:ea typeface="Calibri"/>
                          <a:cs typeface="Times New Roman"/>
                        </a:rPr>
                        <a:t>1300р.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1900р.</a:t>
                      </a:r>
                    </a:p>
                  </a:txBody>
                  <a:tcPr marL="60321" marR="603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2052" name="Рисунок 6" descr="37459045dda9c154b5ce7650f5f39dac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718" t="4349" r="23912" b="17801"/>
          <a:stretch>
            <a:fillRect/>
          </a:stretch>
        </p:blipFill>
        <p:spPr bwMode="auto">
          <a:xfrm>
            <a:off x="2483768" y="652480"/>
            <a:ext cx="971550" cy="150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Рисунок 8" descr="nre7jx6eydqfscv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640" t="5978" r="13586" b="10326"/>
          <a:stretch>
            <a:fillRect/>
          </a:stretch>
        </p:blipFill>
        <p:spPr bwMode="auto">
          <a:xfrm>
            <a:off x="4345094" y="676888"/>
            <a:ext cx="847725" cy="15684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Рисунок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678" y="705516"/>
            <a:ext cx="1181100" cy="1526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9" name="Рисунок 10" descr="d100f050443a01a9021d62f1ee0485ec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62" t="6416" r="23798" b="25285"/>
          <a:stretch>
            <a:fillRect/>
          </a:stretch>
        </p:blipFill>
        <p:spPr bwMode="auto">
          <a:xfrm>
            <a:off x="7747818" y="769201"/>
            <a:ext cx="866775" cy="1485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" name="Прямая соединительная линия 8"/>
          <p:cNvCxnSpPr>
            <a:cxnSpLocks/>
          </p:cNvCxnSpPr>
          <p:nvPr/>
        </p:nvCxnSpPr>
        <p:spPr>
          <a:xfrm>
            <a:off x="755576" y="260648"/>
            <a:ext cx="1296144" cy="199412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Rectangle 6"/>
          <p:cNvSpPr>
            <a:spLocks noChangeArrowheads="1"/>
          </p:cNvSpPr>
          <p:nvPr/>
        </p:nvSpPr>
        <p:spPr bwMode="auto">
          <a:xfrm>
            <a:off x="721505" y="0"/>
            <a:ext cx="9810378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Анализ моделей халатов в магазинах Сургута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40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История</a:t>
            </a:r>
            <a:endParaRPr lang="ru-RU" dirty="0"/>
          </a:p>
        </p:txBody>
      </p:sp>
      <p:pic>
        <p:nvPicPr>
          <p:cNvPr id="4" name="Объект 3" descr="http://static.diary.ru/userdir/7/2/8/0/72801/1743102.jpg"/>
          <p:cNvPicPr>
            <a:picLocks noGrp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32656"/>
            <a:ext cx="2736304" cy="4608512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332656"/>
            <a:ext cx="3221598" cy="4032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http://casual-clothes.ru/img/1527/02351.jp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2852936"/>
            <a:ext cx="7200800" cy="374252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74738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Дизайн-спецификации.</a:t>
            </a:r>
          </a:p>
        </p:txBody>
      </p:sp>
      <p:pic>
        <p:nvPicPr>
          <p:cNvPr id="3075" name="Picture 3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232"/>
          <a:stretch/>
        </p:blipFill>
        <p:spPr bwMode="auto">
          <a:xfrm>
            <a:off x="395536" y="764704"/>
            <a:ext cx="8280920" cy="564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791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13184" y="263339"/>
            <a:ext cx="8534400" cy="125618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Выбор </a:t>
            </a:r>
            <a:r>
              <a:rPr lang="ru-RU" b="1" dirty="0"/>
              <a:t>инструментов , приспособлений и оборудования: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graphicFrame>
        <p:nvGraphicFramePr>
          <p:cNvPr id="21" name="Таблица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89667668"/>
              </p:ext>
            </p:extLst>
          </p:nvPr>
        </p:nvGraphicFramePr>
        <p:xfrm>
          <a:off x="3707904" y="4797152"/>
          <a:ext cx="5666736" cy="558546"/>
        </p:xfrm>
        <a:graphic>
          <a:graphicData uri="http://schemas.openxmlformats.org/drawingml/2006/table">
            <a:tbl>
              <a:tblPr firstRow="1" firstCol="1" bandRow="1"/>
              <a:tblGrid>
                <a:gridCol w="1106444"/>
                <a:gridCol w="4352012"/>
                <a:gridCol w="208280"/>
              </a:tblGrid>
              <a:tr h="0">
                <a:tc grid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 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1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6200" marR="19050" marT="0" marB="47625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>
                    <a:lnL>
                      <a:noFill/>
                    </a:lnL>
                    <a:lnT>
                      <a:noFill/>
                    </a:lnT>
                  </a:tcPr>
                </a:tc>
              </a:tr>
            </a:tbl>
          </a:graphicData>
        </a:graphic>
      </p:graphicFrame>
      <p:pic>
        <p:nvPicPr>
          <p:cNvPr id="5142" name="Рисунок 22" descr="Ножницы портновские Konig 999">
            <a:hlinkClick r:id="rId2" tooltip="&quot;Ножницы портновские Konig 999&quot;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177761"/>
            <a:ext cx="2213666" cy="855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1" name="Рисунок 30" descr="Нитки швейные Madiera Aerofil №120 (100м)">
            <a:hlinkClick r:id="rId4" tooltip="&quot;Нитки швейные Madiera Aerofil №120 (100м)&quot;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1913" y="2088141"/>
            <a:ext cx="1428750" cy="800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40" name="Рисунок 6" descr="Утюг Tefal FV 5210">
            <a:hlinkClick r:id="rId6" tooltip="&quot;Утюг Tefal FV 5210&quot;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088141"/>
            <a:ext cx="1114425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Rectangle 23"/>
          <p:cNvSpPr>
            <a:spLocks noChangeArrowheads="1"/>
          </p:cNvSpPr>
          <p:nvPr/>
        </p:nvSpPr>
        <p:spPr bwMode="auto">
          <a:xfrm>
            <a:off x="1739900" y="2805113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Rectangle 24"/>
          <p:cNvSpPr>
            <a:spLocks noChangeArrowheads="1"/>
          </p:cNvSpPr>
          <p:nvPr/>
        </p:nvSpPr>
        <p:spPr bwMode="auto">
          <a:xfrm>
            <a:off x="789959" y="1543531"/>
            <a:ext cx="1899879" cy="392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Нитки швейные   </a:t>
            </a:r>
            <a:endParaRPr lang="ru-RU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4013017" y="1566359"/>
            <a:ext cx="11347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Ножницы</a:t>
            </a:r>
            <a:endParaRPr lang="ru-RU" dirty="0"/>
          </a:p>
        </p:txBody>
      </p:sp>
      <p:sp>
        <p:nvSpPr>
          <p:cNvPr id="26" name="Прямоугольник 25"/>
          <p:cNvSpPr/>
          <p:nvPr/>
        </p:nvSpPr>
        <p:spPr>
          <a:xfrm>
            <a:off x="6876256" y="1566359"/>
            <a:ext cx="1180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Утюг </a:t>
            </a:r>
            <a:r>
              <a:rPr lang="ru-RU" dirty="0" err="1" smtClean="0">
                <a:effectLst/>
                <a:latin typeface="Calibri"/>
                <a:ea typeface="Calibri"/>
                <a:cs typeface="Times New Roman"/>
              </a:rPr>
              <a:t>Tefal</a:t>
            </a:r>
            <a:r>
              <a:rPr lang="ru-RU" dirty="0" smtClean="0">
                <a:effectLst/>
                <a:latin typeface="Calibri"/>
                <a:ea typeface="Calibri"/>
                <a:cs typeface="Times New Roman"/>
              </a:rPr>
              <a:t> </a:t>
            </a:r>
            <a:endParaRPr lang="ru-RU" dirty="0"/>
          </a:p>
        </p:txBody>
      </p:sp>
      <p:pic>
        <p:nvPicPr>
          <p:cNvPr id="44" name="Объект 43" descr="Гладильная доска Elegance">
            <a:hlinkClick r:id="rId8" tgtFrame="_parent" tooltip="&quot;Гладильная доска Elegance&quot;"/>
          </p:cNvPr>
          <p:cNvPicPr>
            <a:picLocks noGrp="1"/>
          </p:cNvPicPr>
          <p:nvPr>
            <p:ph sz="quarter" idx="1"/>
          </p:nvPr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29800" y="4581128"/>
            <a:ext cx="142875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5" name="Рисунок 44" descr="Швейная машина Janome tm 2004">
            <a:hlinkClick r:id="rId10" tgtFrame="_parent" tooltip="&quot;Швейная машина Janome tm 2004&quot;"/>
          </p:cNvPr>
          <p:cNvPicPr/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781274" y="4581128"/>
            <a:ext cx="2066925" cy="1352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6" name="Рисунок 45" descr="Оверлок Janome 784">
            <a:hlinkClick r:id="rId12" tgtFrame="_parent" tooltip="&quot;Оверлок Janome 784&quot;"/>
          </p:cNvPr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856931" y="4581128"/>
            <a:ext cx="1752600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" name="Прямоугольник 27"/>
          <p:cNvSpPr/>
          <p:nvPr/>
        </p:nvSpPr>
        <p:spPr>
          <a:xfrm>
            <a:off x="3659779" y="4005064"/>
            <a:ext cx="21884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Швейная машина 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7044207" y="4005064"/>
            <a:ext cx="11624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err="1"/>
              <a:t>Оверлок</a:t>
            </a:r>
            <a:r>
              <a:rPr lang="ru-RU" dirty="0"/>
              <a:t> 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660917" y="4005064"/>
            <a:ext cx="21916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Гладильная </a:t>
            </a:r>
            <a:r>
              <a:rPr lang="ru-RU" dirty="0"/>
              <a:t>доска </a:t>
            </a:r>
          </a:p>
        </p:txBody>
      </p:sp>
    </p:spTree>
    <p:extLst>
      <p:ext uri="{BB962C8B-B14F-4D97-AF65-F5344CB8AC3E}">
        <p14:creationId xmlns:p14="http://schemas.microsoft.com/office/powerpoint/2010/main" val="402696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251520" y="1374374"/>
            <a:ext cx="8640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/>
              <a:t>Вывод</a:t>
            </a:r>
            <a:r>
              <a:rPr lang="ru-RU" sz="2400" dirty="0"/>
              <a:t>: Для изготовления платья я приобрела цветную фланель 2 метра  40 см при ширине  ткани 90 см.</a:t>
            </a:r>
          </a:p>
        </p:txBody>
      </p:sp>
      <p:pic>
        <p:nvPicPr>
          <p:cNvPr id="4100" name="Picture 4" descr="C:\Users\Sergey\Desktop\1323\20151102_09551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26" t="73850" r="60305"/>
          <a:stretch/>
        </p:blipFill>
        <p:spPr bwMode="auto">
          <a:xfrm>
            <a:off x="1024480" y="2852936"/>
            <a:ext cx="7095039" cy="31752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665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1546294273"/>
              </p:ext>
            </p:extLst>
          </p:nvPr>
        </p:nvGraphicFramePr>
        <p:xfrm>
          <a:off x="107504" y="692695"/>
          <a:ext cx="8856984" cy="6048673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440118"/>
                <a:gridCol w="4769825"/>
                <a:gridCol w="2162845"/>
                <a:gridCol w="1484196"/>
              </a:tblGrid>
              <a:tr h="79166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№    п/п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Наименование операций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Изображение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Материалы, инструменты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51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 dirty="0">
                          <a:effectLst/>
                        </a:rPr>
                        <a:t>1.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Разложить  лекала на ткань, обвести выкройку и  нанести припуски на швы.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endParaRPr lang="ru-RU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Булавки, мел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5461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>
                          <a:effectLst/>
                        </a:rPr>
                        <a:t>2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Выкроить  детали халата по линии припусков на швы.</a:t>
                      </a:r>
                      <a:endParaRPr lang="ru-RU" sz="11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</a:endParaRPr>
                    </a:p>
                    <a:p>
                      <a:pPr marL="1819275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Ножницы, булавки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7511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>
                          <a:effectLst/>
                        </a:rPr>
                        <a:t>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Подготовить изделие к примерке:</a:t>
                      </a:r>
                      <a:endParaRPr lang="ru-RU" sz="110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сметать , соединяя зад и перед по боковым и плечевым срезам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 dirty="0">
                          <a:effectLst/>
                        </a:rPr>
                        <a:t>Игла, нить, линейка карандаш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179512" y="11663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3562350" algn="l"/>
              </a:tabLs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3562350" algn="l"/>
              </a:tabLst>
            </a:pPr>
            <a:r>
              <a:rPr kumimoji="0" lang="ru-RU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Технологическая последовательность изготовления изделия.            Таблица №2</a:t>
            </a: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027" name="Рисунок 21" descr="http://cs630723.vk.me/v630723457/4b66/ZfuP9fWydzc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724" t="2490" b="7884"/>
          <a:stretch>
            <a:fillRect/>
          </a:stretch>
        </p:blipFill>
        <p:spPr bwMode="auto">
          <a:xfrm>
            <a:off x="5652120" y="1628800"/>
            <a:ext cx="1152128" cy="1515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 descr="C:\Documents and Settings\Администратор\Local Settings\Temporary Internet Files\Content.Word\IMG_20151205_154433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3286124"/>
            <a:ext cx="1285884" cy="16197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Рисунок 7" descr="C:\Documents and Settings\Администратор\Local Settings\Temporary Internet Files\Content.Word\IMG_20151202_130831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5000636"/>
            <a:ext cx="1214446" cy="1714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386863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214896510"/>
              </p:ext>
            </p:extLst>
          </p:nvPr>
        </p:nvGraphicFramePr>
        <p:xfrm>
          <a:off x="-1" y="116634"/>
          <a:ext cx="9036496" cy="6741367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5120970"/>
                <a:gridCol w="2322068"/>
                <a:gridCol w="1593458"/>
              </a:tblGrid>
              <a:tr h="174393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100" dirty="0">
                          <a:effectLst/>
                        </a:rPr>
                        <a:t>Стачать халат по плечевым срезам, оверложить , заутюжить припуски на спинку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Швейная машина, утюг.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</a:tr>
              <a:tr h="16658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100" dirty="0">
                          <a:effectLst/>
                        </a:rPr>
                        <a:t>Выкроить подкроенную обтачку для горловины 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Карандаш, линейка, ножницы.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</a:tr>
              <a:tr h="16658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100" dirty="0">
                          <a:effectLst/>
                        </a:rPr>
                        <a:t>Обработать горловину подкроенной обтачкой.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Оверлок.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</a:tr>
              <a:tr h="166581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100" dirty="0">
                          <a:effectLst/>
                        </a:rPr>
                        <a:t>Обработать низ рукава швом в подгибку с открытым срезом.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 err="1">
                          <a:effectLst/>
                        </a:rPr>
                        <a:t>Оверлок</a:t>
                      </a:r>
                      <a:r>
                        <a:rPr lang="ru-RU" sz="1200" dirty="0">
                          <a:effectLst/>
                        </a:rPr>
                        <a:t>,  швейная машина.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606" marR="59606" marT="0" marB="0"/>
                </a:tc>
              </a:tr>
            </a:tbl>
          </a:graphicData>
        </a:graphic>
      </p:graphicFrame>
      <p:pic>
        <p:nvPicPr>
          <p:cNvPr id="4" name="Рисунок 3" descr="C:\Documents and Settings\Администратор\Рабочий стол\IMG_20151205_15554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29256" y="214290"/>
            <a:ext cx="1471022" cy="171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C:\Documents and Settings\Администратор\Local Settings\Temporary Internet Files\Content.Word\IMG_20151205_172608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2071678"/>
            <a:ext cx="2190750" cy="1238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Рисунок 6" descr="C:\Documents and Settings\Администратор\Local Settings\Temporary Internet Files\Content.Word\IMG_20151205_155555.jpg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14942" y="3643314"/>
            <a:ext cx="2190750" cy="144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Рисунок 8" descr="C:\Documents and Settings\Администратор\Рабочий стол\IMG_20151205_155545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2132" y="5357826"/>
            <a:ext cx="1285884" cy="15001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549822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4138718344"/>
              </p:ext>
            </p:extLst>
          </p:nvPr>
        </p:nvGraphicFramePr>
        <p:xfrm>
          <a:off x="107504" y="20637"/>
          <a:ext cx="9036496" cy="6648724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449040"/>
                <a:gridCol w="4866498"/>
                <a:gridCol w="2206682"/>
                <a:gridCol w="1514276"/>
              </a:tblGrid>
              <a:tr h="1614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8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000">
                          <a:effectLst/>
                        </a:rPr>
                        <a:t>Боковые срезы стачать, оверложить, заутюжить на спинку.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Швейная машина,</a:t>
                      </a:r>
                      <a:endParaRPr lang="ru-RU" sz="900" dirty="0">
                        <a:effectLst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 err="1">
                          <a:effectLst/>
                        </a:rPr>
                        <a:t>оверлок</a:t>
                      </a:r>
                      <a:r>
                        <a:rPr lang="ru-RU" sz="1200" dirty="0">
                          <a:effectLst/>
                        </a:rPr>
                        <a:t> </a:t>
                      </a:r>
                      <a:r>
                        <a:rPr lang="ru-RU" sz="1200" dirty="0" smtClean="0">
                          <a:effectLst/>
                        </a:rPr>
                        <a:t> иголка</a:t>
                      </a:r>
                      <a:r>
                        <a:rPr lang="ru-RU" sz="1200" dirty="0">
                          <a:effectLst/>
                        </a:rPr>
                        <a:t>, нитка.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</a:tr>
              <a:tr h="18041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9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000">
                          <a:effectLst/>
                        </a:rPr>
                        <a:t>Низ халата окантовать косой бейкой 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Швейная машина, ножницы.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</a:tr>
              <a:tr h="1614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10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000">
                          <a:effectLst/>
                        </a:rPr>
                        <a:t>Выкроить накладные карманы, обработать срезы карманов . Наметать и настрочить их на халат.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Ножницы, игла, швейная машина.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</a:tr>
              <a:tr h="16148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11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000">
                          <a:effectLst/>
                        </a:rPr>
                        <a:t>Разметить петли для пуговиц. Выметать петли</a:t>
                      </a:r>
                      <a:endParaRPr lang="ru-RU" sz="9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endParaRPr lang="ru-RU" sz="12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Линейка , карандаш, швейная машина.</a:t>
                      </a:r>
                      <a:endParaRPr lang="ru-RU" sz="9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588" marR="58588" marT="0" marB="0"/>
                </a:tc>
              </a:tr>
            </a:tbl>
          </a:graphicData>
        </a:graphic>
      </p:graphicFrame>
      <p:pic>
        <p:nvPicPr>
          <p:cNvPr id="3080" name="Рисунок 23" descr="DSCF187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01" r="45123" b="64287"/>
          <a:stretch>
            <a:fillRect/>
          </a:stretch>
        </p:blipFill>
        <p:spPr bwMode="auto">
          <a:xfrm>
            <a:off x="5399225" y="0"/>
            <a:ext cx="2257425" cy="1543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Рисунок 22" descr="DSCF182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1"/>
          <a:stretch>
            <a:fillRect/>
          </a:stretch>
        </p:blipFill>
        <p:spPr bwMode="auto">
          <a:xfrm>
            <a:off x="5280386" y="1700808"/>
            <a:ext cx="2376264" cy="1657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Рисунок 25" descr="20151102_09552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357"/>
          <a:stretch>
            <a:fillRect/>
          </a:stretch>
        </p:blipFill>
        <p:spPr bwMode="auto">
          <a:xfrm>
            <a:off x="5276760" y="3450309"/>
            <a:ext cx="2317440" cy="1544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Рисунок 26" descr="DSCF183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902" t="41830" r="54964" b="46230"/>
          <a:stretch>
            <a:fillRect/>
          </a:stretch>
        </p:blipFill>
        <p:spPr bwMode="auto">
          <a:xfrm>
            <a:off x="5327250" y="5210526"/>
            <a:ext cx="2266950" cy="143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407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57239497"/>
              </p:ext>
            </p:extLst>
          </p:nvPr>
        </p:nvGraphicFramePr>
        <p:xfrm>
          <a:off x="251521" y="260648"/>
          <a:ext cx="8712967" cy="4392488"/>
        </p:xfrm>
        <a:graphic>
          <a:graphicData uri="http://schemas.openxmlformats.org/drawingml/2006/table">
            <a:tbl>
              <a:tblPr firstRow="1" firstCol="1" bandRow="1">
                <a:tableStyleId>{F5AB1C69-6EDB-4FF4-983F-18BD219EF322}</a:tableStyleId>
              </a:tblPr>
              <a:tblGrid>
                <a:gridCol w="432961"/>
                <a:gridCol w="4692267"/>
                <a:gridCol w="2127677"/>
                <a:gridCol w="1460062"/>
              </a:tblGrid>
              <a:tr h="2196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 dirty="0">
                          <a:effectLst/>
                        </a:rPr>
                        <a:t>12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>
                          <a:effectLst/>
                        </a:rPr>
                        <a:t>Пришить пуговицы. Выполнить ВТО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endParaRPr lang="ru-RU" sz="140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>
                          <a:effectLst/>
                        </a:rPr>
                        <a:t>Игла, утюг , гладильная доска.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1962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>
                          <a:effectLst/>
                        </a:rPr>
                        <a:t>13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200" dirty="0">
                          <a:effectLst/>
                        </a:rPr>
                        <a:t>Выкроить пояс : шириной 8см, а длиной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3562350" algn="l"/>
                        </a:tabLst>
                      </a:pPr>
                      <a:r>
                        <a:rPr lang="ru-RU" sz="1400" dirty="0">
                          <a:effectLst/>
                        </a:rPr>
                        <a:t>Ножницы, линейка, карандаш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4101" name="Рисунок 27" descr="DSCF183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95" r="13486" b="12587"/>
          <a:stretch>
            <a:fillRect/>
          </a:stretch>
        </p:blipFill>
        <p:spPr bwMode="auto">
          <a:xfrm>
            <a:off x="5364088" y="548680"/>
            <a:ext cx="2088232" cy="180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 descr="C:\Documents and Settings\Администратор\Local Settings\Temporary Internet Files\Content.Word\IMG_20151205_100912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29256" y="2714620"/>
            <a:ext cx="2052636" cy="16998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7836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67"/>
          <a:stretch/>
        </p:blipFill>
        <p:spPr bwMode="auto">
          <a:xfrm>
            <a:off x="1331640" y="-9128"/>
            <a:ext cx="5328592" cy="6750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4501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Вывод</a:t>
            </a:r>
            <a:endParaRPr lang="ru-RU" dirty="0"/>
          </a:p>
        </p:txBody>
      </p:sp>
      <p:pic>
        <p:nvPicPr>
          <p:cNvPr id="4" name="Объект 3" descr="C:\Users\Сергей\Desktop\Новая папка\20151201_112119.jpg"/>
          <p:cNvPicPr>
            <a:picLocks noGrp="1"/>
          </p:cNvPicPr>
          <p:nvPr>
            <p:ph sz="quarter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527" b="15302"/>
          <a:stretch/>
        </p:blipFill>
        <p:spPr bwMode="auto">
          <a:xfrm>
            <a:off x="1907704" y="1628800"/>
            <a:ext cx="4176464" cy="45365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521889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1184176"/>
          </a:xfrm>
        </p:spPr>
        <p:txBody>
          <a:bodyPr>
            <a:normAutofit fontScale="90000"/>
          </a:bodyPr>
          <a:lstStyle/>
          <a:p>
            <a:pPr lvl="0" fontAlgn="base">
              <a:spcAft>
                <a:spcPct val="0"/>
              </a:spcAft>
            </a:pPr>
            <a:r>
              <a:rPr lang="ru-RU" altLang="ru-RU" sz="31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Экономическое обоснование </a:t>
            </a:r>
            <a:r>
              <a:rPr lang="ru-RU" altLang="ru-RU" sz="180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altLang="ru-RU" sz="180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r>
              <a:rPr lang="ru-RU" altLang="ru-RU" sz="3100" dirty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Расходные материалы изделия</a:t>
            </a:r>
            <a:r>
              <a:rPr lang="ru-RU" altLang="ru-RU" sz="180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  <a:t/>
            </a:r>
            <a:br>
              <a:rPr lang="ru-RU" altLang="ru-RU" sz="1800" dirty="0">
                <a:solidFill>
                  <a:prstClr val="black"/>
                </a:solidFill>
                <a:latin typeface="Arial" pitchFamily="34" charset="0"/>
                <a:ea typeface="+mn-ea"/>
                <a:cs typeface="Arial" pitchFamily="34" charset="0"/>
              </a:rPr>
            </a:b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sz="quarter" idx="1"/>
            <p:extLst>
              <p:ext uri="{D42A27DB-BD31-4B8C-83A1-F6EECF244321}">
                <p14:modId xmlns:p14="http://schemas.microsoft.com/office/powerpoint/2010/main" val="855552243"/>
              </p:ext>
            </p:extLst>
          </p:nvPr>
        </p:nvGraphicFramePr>
        <p:xfrm>
          <a:off x="899592" y="1988840"/>
          <a:ext cx="7337217" cy="3167142"/>
        </p:xfrm>
        <a:graphic>
          <a:graphicData uri="http://schemas.openxmlformats.org/drawingml/2006/table">
            <a:tbl>
              <a:tblPr firstRow="1" firstCol="1" bandRow="1"/>
              <a:tblGrid>
                <a:gridCol w="1467290"/>
                <a:gridCol w="1467290"/>
                <a:gridCol w="1467290"/>
                <a:gridCol w="1467290"/>
                <a:gridCol w="1468057"/>
              </a:tblGrid>
              <a:tr h="111699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Материалы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Единица измерения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Стоимость единицы. р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Кол-во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Израсходованных единиц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Полная стоимость, р.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Основная ткань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2,40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480,0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Нитки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шт.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15,0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Окантовка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20,0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Пуговки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шт.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24,0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233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Итоги: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539рублей</a:t>
                      </a:r>
                      <a:endParaRPr lang="ru-RU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398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Экологическое обоснование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err="1" smtClean="0"/>
              <a:t>Хлопчато</a:t>
            </a:r>
            <a:r>
              <a:rPr lang="ru-RU" dirty="0" smtClean="0"/>
              <a:t>- </a:t>
            </a:r>
            <a:r>
              <a:rPr lang="ru-RU" dirty="0"/>
              <a:t>бумажная </a:t>
            </a:r>
            <a:r>
              <a:rPr lang="ru-RU" dirty="0" smtClean="0"/>
              <a:t>ткань.</a:t>
            </a:r>
            <a:endParaRPr lang="ru-RU" dirty="0"/>
          </a:p>
        </p:txBody>
      </p:sp>
      <p:pic>
        <p:nvPicPr>
          <p:cNvPr id="4" name="Рисунок 3" descr="https://im1-tub-ru.yandex.net/i?id=36e5bb1c37a76aef0d362ddd3850e4a2&amp;n=33&amp;h=190&amp;w=29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0652" y="2708920"/>
            <a:ext cx="4453555" cy="338437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4929988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Самооценка</a:t>
            </a:r>
            <a:endParaRPr lang="ru-RU" dirty="0"/>
          </a:p>
        </p:txBody>
      </p:sp>
      <p:pic>
        <p:nvPicPr>
          <p:cNvPr id="7170" name="Picture 2" descr="F:\superhero2-9abef106851d71fdd99b9c9d6a878da2845f52aa-s6-c10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9139" y="1527175"/>
            <a:ext cx="4369209" cy="4572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500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968152"/>
          </a:xfrm>
        </p:spPr>
        <p:txBody>
          <a:bodyPr>
            <a:normAutofit fontScale="90000"/>
          </a:bodyPr>
          <a:lstStyle/>
          <a:p>
            <a:r>
              <a:rPr lang="ru-RU" sz="4400" dirty="0"/>
              <a:t>Реклама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ru-RU" dirty="0" smtClean="0"/>
              <a:t>В </a:t>
            </a:r>
            <a:r>
              <a:rPr lang="ru-RU" dirty="0"/>
              <a:t>квартире неуютно, сыро,</a:t>
            </a:r>
            <a:br>
              <a:rPr lang="ru-RU" dirty="0"/>
            </a:br>
            <a:r>
              <a:rPr lang="ru-RU" dirty="0"/>
              <a:t>И отопленье не включили.</a:t>
            </a:r>
            <a:br>
              <a:rPr lang="ru-RU" dirty="0"/>
            </a:br>
            <a:r>
              <a:rPr lang="ru-RU" dirty="0"/>
              <a:t>А хочется уюта и покоя,</a:t>
            </a:r>
            <a:br>
              <a:rPr lang="ru-RU" dirty="0"/>
            </a:br>
            <a:r>
              <a:rPr lang="ru-RU" dirty="0"/>
              <a:t>Я знаю, что тебя лишь успокоит.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Тебе его я подарю,</a:t>
            </a:r>
            <a:br>
              <a:rPr lang="ru-RU" dirty="0"/>
            </a:br>
            <a:r>
              <a:rPr lang="ru-RU" dirty="0"/>
              <a:t>И </a:t>
            </a:r>
            <a:r>
              <a:rPr lang="ru-RU" dirty="0" err="1"/>
              <a:t>теплотою</a:t>
            </a:r>
            <a:r>
              <a:rPr lang="ru-RU" dirty="0"/>
              <a:t> покорю.</a:t>
            </a:r>
            <a:br>
              <a:rPr lang="ru-RU" dirty="0"/>
            </a:br>
            <a:r>
              <a:rPr lang="ru-RU" dirty="0"/>
              <a:t>Халат такой пушистый,</a:t>
            </a:r>
            <a:br>
              <a:rPr lang="ru-RU" dirty="0"/>
            </a:br>
            <a:r>
              <a:rPr lang="ru-RU" dirty="0"/>
              <a:t>Немножко и ворсистый.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Носи его всегда,</a:t>
            </a:r>
            <a:br>
              <a:rPr lang="ru-RU" dirty="0"/>
            </a:br>
            <a:r>
              <a:rPr lang="ru-RU" dirty="0"/>
              <a:t>И не замёрзнешь никогда.</a:t>
            </a:r>
            <a:br>
              <a:rPr lang="ru-RU" dirty="0"/>
            </a:br>
            <a:r>
              <a:rPr lang="ru-RU" dirty="0"/>
              <a:t>Ты поноси его часок,</a:t>
            </a:r>
            <a:br>
              <a:rPr lang="ru-RU" dirty="0"/>
            </a:br>
            <a:r>
              <a:rPr lang="ru-RU" dirty="0"/>
              <a:t>Потом оценишь </a:t>
            </a:r>
            <a:r>
              <a:rPr lang="ru-RU" dirty="0" smtClean="0"/>
              <a:t>этот комфорт</a:t>
            </a:r>
            <a:r>
              <a:rPr lang="ru-RU" dirty="0"/>
              <a:t>.</a:t>
            </a:r>
          </a:p>
          <a:p>
            <a:endParaRPr lang="ru-RU" dirty="0"/>
          </a:p>
        </p:txBody>
      </p:sp>
      <p:pic>
        <p:nvPicPr>
          <p:cNvPr id="4" name="Рисунок 3" descr="http://mywishlist.ru/pic/i/wish/300x300/000/953/776.jpe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2636912"/>
            <a:ext cx="3001516" cy="300151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82857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325</TotalTime>
  <Words>557</Words>
  <Application>Microsoft Office PowerPoint</Application>
  <PresentationFormat>Экран (4:3)</PresentationFormat>
  <Paragraphs>156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Официальная</vt:lpstr>
      <vt:lpstr>Домашний халат</vt:lpstr>
      <vt:lpstr>Проблема</vt:lpstr>
      <vt:lpstr>Презентация PowerPoint</vt:lpstr>
      <vt:lpstr>Цель и Задача</vt:lpstr>
      <vt:lpstr>Презентация PowerPoint</vt:lpstr>
      <vt:lpstr>История</vt:lpstr>
      <vt:lpstr>Дизайн-спецификации.</vt:lpstr>
      <vt:lpstr>Выбор инструментов , приспособлений и оборудования: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Вывод</vt:lpstr>
      <vt:lpstr>Экономическое обоснование  Расходные материалы изделия </vt:lpstr>
      <vt:lpstr>Экологическое обоснование</vt:lpstr>
      <vt:lpstr>Самооценка</vt:lpstr>
      <vt:lpstr>Реклама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Sergey</dc:creator>
  <cp:lastModifiedBy>student</cp:lastModifiedBy>
  <cp:revision>24</cp:revision>
  <dcterms:created xsi:type="dcterms:W3CDTF">2015-12-05T04:30:48Z</dcterms:created>
  <dcterms:modified xsi:type="dcterms:W3CDTF">2015-12-07T04:42:02Z</dcterms:modified>
</cp:coreProperties>
</file>