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3" r:id="rId2"/>
    <p:sldId id="258" r:id="rId3"/>
    <p:sldId id="259" r:id="rId4"/>
    <p:sldId id="260" r:id="rId5"/>
    <p:sldId id="261" r:id="rId6"/>
    <p:sldId id="262" r:id="rId7"/>
    <p:sldId id="277" r:id="rId8"/>
    <p:sldId id="264" r:id="rId9"/>
    <p:sldId id="265" r:id="rId10"/>
    <p:sldId id="272" r:id="rId11"/>
    <p:sldId id="278" r:id="rId12"/>
    <p:sldId id="279" r:id="rId13"/>
    <p:sldId id="280" r:id="rId14"/>
    <p:sldId id="281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9EE932-49F8-4CE0-AF35-E56F629C5BAF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D0DB793-8CA9-4D7C-BD69-711B60B200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5B5460-C593-42B7-9181-CFD3D4121428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0B1836-5280-4A98-B61A-FECEC8436811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FDE0F-7BA5-4467-A875-DA4F82D08B3F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C0AB0-DD94-48AA-9E34-D7B7665F0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19AAE-A23A-405F-9F78-8EDD8779422B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EA844-B333-4A3A-80ED-74D29DBC46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66307-0C3B-443C-B054-7D74F7DCC484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A2740-F363-4CA5-8D08-0677A0AAE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65E39-C287-47CC-86D9-A68DCE4E92A9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0C5BF-7EBB-480B-8222-694A66134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3E1D6-00AC-4A6F-A092-8416CED7D3FC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EAF25-435F-45EF-9797-567A19622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1E651-7EF7-4A5A-B6E1-90CE6CCD1556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4DF55-171B-419B-AF16-A1E1AE352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C0A1A-460C-4CDC-B27F-0E8EE999FCC1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B9015-99AB-4B3D-A5A1-5A22C31099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D1CF3-F758-4EB0-9884-B7A8F3F29C6F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E1868-0C8C-4377-9861-55439F412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EB889-B603-46FC-A061-A14051E57C05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733F2-BAE1-4C40-8401-03627E61F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BE7DC-5F93-4714-9DF2-3204009CE90C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7732-216A-4C5D-98CF-4C595E81A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86A9B-3100-48DA-BE1B-88A96037E865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7306D-88E2-47A2-A267-91F83E1B5E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F58FCE-D59E-466E-9842-4135F8C98FB3}" type="datetimeFigureOut">
              <a:rPr lang="ru-RU"/>
              <a:pPr>
                <a:defRPr/>
              </a:pPr>
              <a:t>05.09.2016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51521B-3895-4AF3-9C2E-783D9158DC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ransition spd="med" advClick="0" advTm="10000"/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138677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13867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13867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13867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138677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138677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138677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138677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138677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138677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493" y="1988840"/>
            <a:ext cx="5976664" cy="22980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i="1" dirty="0">
                <a:solidFill>
                  <a:srgbClr val="31849B"/>
                </a:solidFill>
                <a:latin typeface="Comic Sans MS"/>
                <a:ea typeface="Times New Roman"/>
                <a:cs typeface="Times New Roman"/>
              </a:rPr>
              <a:t>Исследовательская работа по теме:</a:t>
            </a:r>
            <a:endParaRPr lang="ru-RU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1430"/>
                <a:solidFill>
                  <a:srgbClr val="FF0000"/>
                </a:solidFill>
                <a:latin typeface="Book Antiqua" panose="02040602050305030304" pitchFamily="18" charset="0"/>
                <a:cs typeface="+mn-cs"/>
              </a:rPr>
              <a:t>Загадка мыльных пузырей</a:t>
            </a:r>
          </a:p>
        </p:txBody>
      </p:sp>
      <p:sp>
        <p:nvSpPr>
          <p:cNvPr id="14338" name="TextBox 6"/>
          <p:cNvSpPr txBox="1">
            <a:spLocks noChangeArrowheads="1"/>
          </p:cNvSpPr>
          <p:nvPr/>
        </p:nvSpPr>
        <p:spPr bwMode="auto">
          <a:xfrm>
            <a:off x="889000" y="188913"/>
            <a:ext cx="7424738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i="1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Муниципальное бюджетное </a:t>
            </a:r>
            <a:r>
              <a:rPr lang="ru-RU" b="1" i="1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обще</a:t>
            </a:r>
            <a:r>
              <a:rPr lang="ru-RU" b="1" i="1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образовательное учреждение</a:t>
            </a:r>
            <a:endParaRPr lang="ru-RU" sz="1400" i="1">
              <a:solidFill>
                <a:srgbClr val="7030A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лицей №4</a:t>
            </a:r>
            <a:endParaRPr lang="ru-RU" sz="1400" i="1">
              <a:solidFill>
                <a:srgbClr val="7030A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г. </a:t>
            </a:r>
            <a:r>
              <a:rPr lang="ru-RU" b="1" i="1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Чехов</a:t>
            </a:r>
            <a:endParaRPr lang="ru-RU" sz="1400" i="1">
              <a:solidFill>
                <a:srgbClr val="7030A0"/>
              </a:solidFill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>
              <a:solidFill>
                <a:srgbClr val="000000"/>
              </a:solidFill>
              <a:latin typeface="Trebuchet MS" pitchFamily="34" charset="0"/>
            </a:endParaRPr>
          </a:p>
        </p:txBody>
      </p:sp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5148263" y="4149725"/>
            <a:ext cx="3381375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solidFill>
                  <a:srgbClr val="00B0F0"/>
                </a:solidFill>
                <a:latin typeface="Trebuchet MS" pitchFamily="34" charset="0"/>
              </a:rPr>
              <a:t>Автор: </a:t>
            </a:r>
            <a:r>
              <a:rPr lang="ru-RU" i="1">
                <a:solidFill>
                  <a:srgbClr val="00B0F0"/>
                </a:solidFill>
              </a:rPr>
              <a:t>Кривошеев Иван</a:t>
            </a:r>
            <a:endParaRPr lang="ru-RU" i="1">
              <a:solidFill>
                <a:srgbClr val="00B0F0"/>
              </a:solidFill>
              <a:latin typeface="Trebuchet MS" pitchFamily="34" charset="0"/>
            </a:endParaRPr>
          </a:p>
          <a:p>
            <a:r>
              <a:rPr lang="ru-RU" sz="1200" i="1">
                <a:solidFill>
                  <a:srgbClr val="00B0F0"/>
                </a:solidFill>
                <a:latin typeface="Trebuchet MS" pitchFamily="34" charset="0"/>
              </a:rPr>
              <a:t>                     ученик </a:t>
            </a:r>
            <a:r>
              <a:rPr lang="ru-RU" sz="1200" i="1">
                <a:solidFill>
                  <a:srgbClr val="00B0F0"/>
                </a:solidFill>
              </a:rPr>
              <a:t>3</a:t>
            </a:r>
            <a:r>
              <a:rPr lang="ru-RU" sz="1200" i="1">
                <a:solidFill>
                  <a:srgbClr val="00B0F0"/>
                </a:solidFill>
                <a:latin typeface="Trebuchet MS" pitchFamily="34" charset="0"/>
              </a:rPr>
              <a:t> </a:t>
            </a:r>
            <a:r>
              <a:rPr lang="ru-RU" sz="1200" i="1">
                <a:solidFill>
                  <a:srgbClr val="00B0F0"/>
                </a:solidFill>
              </a:rPr>
              <a:t> в  </a:t>
            </a:r>
            <a:r>
              <a:rPr lang="ru-RU" sz="1200" i="1">
                <a:solidFill>
                  <a:srgbClr val="00B0F0"/>
                </a:solidFill>
                <a:latin typeface="Trebuchet MS" pitchFamily="34" charset="0"/>
              </a:rPr>
              <a:t>класса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i="1">
              <a:solidFill>
                <a:srgbClr val="00B0F0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Руководит</a:t>
            </a:r>
            <a:r>
              <a:rPr lang="ru-RU" i="1">
                <a:solidFill>
                  <a:srgbClr val="00B0F0"/>
                </a:solidFill>
                <a:cs typeface="Times New Roman" pitchFamily="18" charset="0"/>
              </a:rPr>
              <a:t>ель: Ходжиева С.К.</a:t>
            </a:r>
            <a:endParaRPr lang="ru-RU" sz="1200">
              <a:solidFill>
                <a:srgbClr val="00B0F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i="1">
                <a:solidFill>
                  <a:srgbClr val="00B0F0"/>
                </a:solidFill>
                <a:latin typeface="Comic Sans MS" pitchFamily="66" charset="0"/>
                <a:cs typeface="Times New Roman" pitchFamily="18" charset="0"/>
              </a:rPr>
              <a:t>учитель начальных классов</a:t>
            </a:r>
            <a:endParaRPr lang="ru-RU" sz="1200">
              <a:solidFill>
                <a:srgbClr val="00B0F0"/>
              </a:solidFill>
              <a:latin typeface="Calibri" pitchFamily="34" charset="0"/>
            </a:endParaRPr>
          </a:p>
          <a:p>
            <a:endParaRPr lang="ru-RU" i="1">
              <a:solidFill>
                <a:srgbClr val="138677"/>
              </a:solidFill>
              <a:latin typeface="Trebuchet MS" pitchFamily="34" charset="0"/>
            </a:endParaRPr>
          </a:p>
        </p:txBody>
      </p:sp>
      <p:pic>
        <p:nvPicPr>
          <p:cNvPr id="14340" name="Рисунок 10" descr="http://mypresentation.ru/documents/138973ddf073dadb697b2a0968970502/img11.jpg"/>
          <p:cNvPicPr>
            <a:picLocks noChangeAspect="1" noChangeArrowheads="1"/>
          </p:cNvPicPr>
          <p:nvPr/>
        </p:nvPicPr>
        <p:blipFill>
          <a:blip r:embed="rId3"/>
          <a:srcRect l="16377" t="35187" r="17455" b="4369"/>
          <a:stretch>
            <a:fillRect/>
          </a:stretch>
        </p:blipFill>
        <p:spPr bwMode="auto">
          <a:xfrm>
            <a:off x="107950" y="4286250"/>
            <a:ext cx="3311525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P111038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350" y="4286250"/>
            <a:ext cx="3311525" cy="235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4"/>
          <p:cNvSpPr txBox="1">
            <a:spLocks noChangeArrowheads="1"/>
          </p:cNvSpPr>
          <p:nvPr/>
        </p:nvSpPr>
        <p:spPr bwMode="auto">
          <a:xfrm>
            <a:off x="671513" y="598488"/>
            <a:ext cx="1463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138677"/>
                </a:solidFill>
                <a:latin typeface="Book Antiqua" pitchFamily="18" charset="0"/>
              </a:rPr>
              <a:t>Цель:</a:t>
            </a:r>
          </a:p>
        </p:txBody>
      </p:sp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42863" y="1484313"/>
            <a:ext cx="7050087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>
              <a:buFont typeface="Wingdings" pitchFamily="2" charset="2"/>
              <a:buChar char="Ø"/>
            </a:pPr>
            <a:endParaRPr lang="ru-RU" sz="2800" b="1">
              <a:solidFill>
                <a:srgbClr val="0082A5"/>
              </a:solidFill>
              <a:latin typeface="Trebuchet MS" pitchFamily="34" charset="0"/>
            </a:endParaRPr>
          </a:p>
          <a:p>
            <a:pPr marL="742950" lvl="1" indent="-285750">
              <a:buFont typeface="Wingdings" pitchFamily="2" charset="2"/>
              <a:buChar char="Ø"/>
            </a:pPr>
            <a:r>
              <a:rPr lang="ru-RU" sz="2400" b="1">
                <a:solidFill>
                  <a:srgbClr val="1AB39F"/>
                </a:solidFill>
                <a:latin typeface="Book Antiqua" pitchFamily="18" charset="0"/>
              </a:rPr>
              <a:t>Изучить теоретический материал по теме  «Мыльные пузыри»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8313" y="2720975"/>
            <a:ext cx="7329487" cy="16303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00ADDC">
                  <a:lumMod val="75000"/>
                </a:srgbClr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rgbClr val="1AB39F"/>
                </a:solidFill>
                <a:latin typeface="Book Antiqua" panose="02040602050305030304" pitchFamily="18" charset="0"/>
                <a:cs typeface="+mn-cs"/>
              </a:rPr>
              <a:t>Провести исследование рецептов мыльных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1AB39F"/>
                </a:solidFill>
                <a:latin typeface="Book Antiqua" panose="02040602050305030304" pitchFamily="18" charset="0"/>
                <a:cs typeface="+mn-cs"/>
              </a:rPr>
              <a:t>    пузырей, выявить наиболее эффективные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1AB39F"/>
                </a:solidFill>
                <a:latin typeface="Book Antiqua" panose="02040602050305030304" pitchFamily="18" charset="0"/>
                <a:cs typeface="+mn-cs"/>
              </a:rPr>
              <a:t>    из них.</a:t>
            </a:r>
          </a:p>
        </p:txBody>
      </p:sp>
      <p:pic>
        <p:nvPicPr>
          <p:cNvPr id="16388" name="Рисунок 7" descr="http://dg55.mycdn.me/image?t=3&amp;bid=772817028525&amp;id=772817028525&amp;plc=WEB&amp;tkn=*W4gSB8lkMyEszacboUnFg8157_M"/>
          <p:cNvPicPr>
            <a:picLocks noChangeAspect="1" noChangeArrowheads="1"/>
          </p:cNvPicPr>
          <p:nvPr/>
        </p:nvPicPr>
        <p:blipFill>
          <a:blip r:embed="rId2"/>
          <a:srcRect l="25296"/>
          <a:stretch>
            <a:fillRect/>
          </a:stretch>
        </p:blipFill>
        <p:spPr bwMode="auto">
          <a:xfrm>
            <a:off x="7092950" y="188913"/>
            <a:ext cx="176688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8" descr="http://dg55.mycdn.me/image?t=3&amp;bid=772816980909&amp;id=772816980909&amp;plc=WEB&amp;tkn=*BQ729tG6lzXHeTpOMpV3oqpMK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7313" y="4149725"/>
            <a:ext cx="2881312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8" descr="P11103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9975" y="4149725"/>
            <a:ext cx="3384550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9" descr="P111036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25" y="0"/>
            <a:ext cx="277177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3"/>
          <p:cNvSpPr txBox="1">
            <a:spLocks noChangeArrowheads="1"/>
          </p:cNvSpPr>
          <p:nvPr/>
        </p:nvSpPr>
        <p:spPr bwMode="auto">
          <a:xfrm>
            <a:off x="611188" y="123825"/>
            <a:ext cx="17160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u="sng">
                <a:solidFill>
                  <a:srgbClr val="7030A0"/>
                </a:solidFill>
                <a:latin typeface="Book Antiqua" pitchFamily="18" charset="0"/>
              </a:rPr>
              <a:t>задачи: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013" y="871538"/>
            <a:ext cx="8424862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rgbClr val="FF0000"/>
                </a:solidFill>
                <a:latin typeface="Book Antiqua" panose="02040602050305030304" pitchFamily="18" charset="0"/>
                <a:cs typeface="+mn-cs"/>
              </a:rPr>
              <a:t>Проанализировать научную литературу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Book Antiqua" panose="02040602050305030304" pitchFamily="18" charset="0"/>
                <a:cs typeface="+mn-cs"/>
              </a:rPr>
              <a:t>    по изучаемой теме.</a:t>
            </a:r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407988" y="1704975"/>
            <a:ext cx="86217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400" b="1">
                <a:solidFill>
                  <a:srgbClr val="FF0000"/>
                </a:solidFill>
                <a:latin typeface="Book Antiqua" pitchFamily="18" charset="0"/>
              </a:rPr>
              <a:t>Провести изучение эффективности жидкостей для надувания мыльных пузырей.</a:t>
            </a: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433388" y="2617788"/>
            <a:ext cx="8569325" cy="1200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400" b="1">
                <a:solidFill>
                  <a:srgbClr val="FF0000"/>
                </a:solidFill>
                <a:latin typeface="Book Antiqua" pitchFamily="18" charset="0"/>
              </a:rPr>
              <a:t>Исследовать свойства мыльных пузырей, полученных из разных растворов, а также с использованием различных моющих средств.           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238" y="3889375"/>
            <a:ext cx="9021762" cy="2432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>
                <a:solidFill>
                  <a:srgbClr val="7030A0"/>
                </a:solidFill>
                <a:latin typeface="Book Antiqua" panose="02040602050305030304" pitchFamily="18" charset="0"/>
                <a:cs typeface="+mn-cs"/>
              </a:rPr>
              <a:t>Методы </a:t>
            </a:r>
            <a:r>
              <a:rPr lang="ru-RU" sz="3200" b="1" u="sng" dirty="0">
                <a:solidFill>
                  <a:srgbClr val="7030A0"/>
                </a:solidFill>
                <a:latin typeface="Book Antiqua" panose="02040602050305030304" pitchFamily="18" charset="0"/>
                <a:cs typeface="+mn-cs"/>
              </a:rPr>
              <a:t>исследования</a:t>
            </a:r>
            <a:r>
              <a:rPr lang="ru-RU" sz="2800" b="1" dirty="0">
                <a:solidFill>
                  <a:srgbClr val="7030A0"/>
                </a:solidFill>
                <a:latin typeface="+mn-lt"/>
                <a:cs typeface="+mn-cs"/>
              </a:rPr>
              <a:t>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b="1" dirty="0">
                <a:solidFill>
                  <a:srgbClr val="FF0000"/>
                </a:solidFill>
                <a:latin typeface="Book Antiqua" panose="02040602050305030304" pitchFamily="18" charset="0"/>
                <a:cs typeface="+mn-cs"/>
              </a:rPr>
              <a:t>анализ научной литературы по данному исследованию;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b="1" dirty="0">
                <a:solidFill>
                  <a:srgbClr val="FF0000"/>
                </a:solidFill>
                <a:latin typeface="Book Antiqua" panose="02040602050305030304" pitchFamily="18" charset="0"/>
                <a:cs typeface="+mn-cs"/>
              </a:rPr>
              <a:t>наблюдение за мыльными пузырями из различных растворов;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2400" b="1" dirty="0">
                <a:solidFill>
                  <a:srgbClr val="FF0000"/>
                </a:solidFill>
                <a:latin typeface="Book Antiqua" panose="02040602050305030304" pitchFamily="18" charset="0"/>
                <a:cs typeface="+mn-cs"/>
              </a:rPr>
              <a:t>эксперимент;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rgbClr val="FF0000"/>
              </a:solidFill>
              <a:latin typeface="Book Antiqua" panose="02040602050305030304" pitchFamily="18" charset="0"/>
              <a:cs typeface="+mn-cs"/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"/>
          <p:cNvSpPr txBox="1">
            <a:spLocks noChangeArrowheads="1"/>
          </p:cNvSpPr>
          <p:nvPr/>
        </p:nvSpPr>
        <p:spPr bwMode="auto">
          <a:xfrm>
            <a:off x="684213" y="549275"/>
            <a:ext cx="78486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FF0000"/>
                </a:solidFill>
                <a:latin typeface="Book Antiqua" pitchFamily="18" charset="0"/>
              </a:rPr>
              <a:t>Объект исследования:</a:t>
            </a:r>
          </a:p>
          <a:p>
            <a:endParaRPr lang="ru-RU" sz="3600" b="1">
              <a:solidFill>
                <a:srgbClr val="1AB39F"/>
              </a:solidFill>
              <a:latin typeface="Book Antiqua" pitchFamily="18" charset="0"/>
            </a:endParaRPr>
          </a:p>
          <a:p>
            <a:pPr algn="ctr"/>
            <a:r>
              <a:rPr lang="ru-RU" sz="2400" b="1">
                <a:solidFill>
                  <a:srgbClr val="5FE8D6"/>
                </a:solidFill>
                <a:latin typeface="Book Antiqua" pitchFamily="18" charset="0"/>
              </a:rPr>
              <a:t> </a:t>
            </a:r>
            <a:r>
              <a:rPr lang="ru-RU" sz="2400" b="1">
                <a:solidFill>
                  <a:srgbClr val="7030A0"/>
                </a:solidFill>
                <a:latin typeface="Book Antiqua" pitchFamily="18" charset="0"/>
              </a:rPr>
              <a:t>Растворы для мыльных пузырей</a:t>
            </a:r>
          </a:p>
        </p:txBody>
      </p:sp>
      <p:pic>
        <p:nvPicPr>
          <p:cNvPr id="19458" name="Рисунок 2" descr="C:\Documents and Settings\User\Мои документы\мои мыльные пузыри\P10705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3100" y="2205038"/>
            <a:ext cx="5330825" cy="402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 descr="P11103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2205038"/>
            <a:ext cx="5903913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13" y="1341438"/>
            <a:ext cx="8207375" cy="476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u="sng" dirty="0">
                <a:solidFill>
                  <a:srgbClr val="FF0000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Гипотезы: </a:t>
            </a:r>
          </a:p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1AB39F"/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5F91"/>
              </a:buClr>
              <a:buFont typeface="Wingdings" panose="05000000000000000000" pitchFamily="2" charset="2"/>
              <a:buChar char="Ø"/>
              <a:tabLst>
                <a:tab pos="499110" algn="l"/>
              </a:tabLst>
              <a:defRPr/>
            </a:pPr>
            <a:r>
              <a:rPr lang="ru-RU" sz="2400" b="1" dirty="0">
                <a:solidFill>
                  <a:srgbClr val="1AB39F">
                    <a:lumMod val="60000"/>
                    <a:lumOff val="40000"/>
                  </a:srgbClr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Calibri"/>
                <a:ea typeface="Times New Roman"/>
                <a:cs typeface="Calibri"/>
              </a:rPr>
              <a:t>Мыльные пузыри образуются из мыльного раствора.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5F91"/>
              </a:buClr>
              <a:buFont typeface="Wingdings" panose="05000000000000000000" pitchFamily="2" charset="2"/>
              <a:buChar char="Ø"/>
              <a:tabLst>
                <a:tab pos="499110" algn="l"/>
              </a:tabLst>
              <a:defRPr/>
            </a:pPr>
            <a:endParaRPr lang="ru-RU" sz="2800" b="1" dirty="0">
              <a:solidFill>
                <a:schemeClr val="bg2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65F91"/>
              </a:buClr>
              <a:buFont typeface="Wingdings" panose="05000000000000000000" pitchFamily="2" charset="2"/>
              <a:buChar char="Ø"/>
              <a:tabLst>
                <a:tab pos="499110" algn="l"/>
              </a:tabLst>
              <a:defRPr/>
            </a:pP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Calibri"/>
                <a:ea typeface="Times New Roman"/>
                <a:cs typeface="Calibri"/>
              </a:rPr>
              <a:t>Размеры и устойчивость мыльных пузырей зависит от состава жидкости для мыльных пузырей.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  <a:defRPr/>
            </a:pPr>
            <a:r>
              <a:rPr lang="ru-RU" sz="2400" b="1" dirty="0">
                <a:solidFill>
                  <a:srgbClr val="1AB39F">
                    <a:lumMod val="60000"/>
                    <a:lumOff val="40000"/>
                  </a:srgbClr>
                </a:solidFill>
                <a:latin typeface="Calibri"/>
                <a:ea typeface="Times New Roman"/>
                <a:cs typeface="Calibri"/>
              </a:rPr>
              <a:t> </a:t>
            </a:r>
            <a:endParaRPr lang="ru-RU" sz="2400" b="1" dirty="0">
              <a:solidFill>
                <a:srgbClr val="1AB39F">
                  <a:lumMod val="60000"/>
                  <a:lumOff val="40000"/>
                </a:srgbClr>
              </a:solidFill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2"/>
          <p:cNvSpPr txBox="1">
            <a:spLocks noChangeArrowheads="1"/>
          </p:cNvSpPr>
          <p:nvPr/>
        </p:nvSpPr>
        <p:spPr bwMode="auto">
          <a:xfrm>
            <a:off x="323850" y="260350"/>
            <a:ext cx="84248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FF0000"/>
                </a:solidFill>
                <a:latin typeface="Book Antiqua" pitchFamily="18" charset="0"/>
              </a:rPr>
              <a:t>Что такое мыльный пузырь </a:t>
            </a:r>
            <a:r>
              <a:rPr lang="ru-RU" sz="36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4859338" y="2735263"/>
            <a:ext cx="396081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1AB39F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ru-RU" sz="2400" b="1">
                <a:solidFill>
                  <a:srgbClr val="7030A0"/>
                </a:solidFill>
                <a:latin typeface="Book Antiqua" pitchFamily="18" charset="0"/>
                <a:cs typeface="Times New Roman" pitchFamily="18" charset="0"/>
              </a:rPr>
              <a:t>Мыльный пузырь - тонкая плёнка мыльной воды, которая формирует шар с переливчатой поверхностью. </a:t>
            </a:r>
            <a:endParaRPr lang="ru-RU" sz="2400" b="1">
              <a:solidFill>
                <a:srgbClr val="7030A0"/>
              </a:solidFill>
              <a:latin typeface="Book Antiqua" pitchFamily="18" charset="0"/>
            </a:endParaRPr>
          </a:p>
        </p:txBody>
      </p:sp>
      <p:pic>
        <p:nvPicPr>
          <p:cNvPr id="21507" name="Рисунок 4" descr="http://cs617331.vk.me/v617331332/234e1/PxJb_DAWG_g.jpg"/>
          <p:cNvPicPr>
            <a:picLocks noChangeAspect="1" noChangeArrowheads="1"/>
          </p:cNvPicPr>
          <p:nvPr/>
        </p:nvPicPr>
        <p:blipFill>
          <a:blip r:embed="rId2"/>
          <a:srcRect t="6146" b="15923"/>
          <a:stretch>
            <a:fillRect/>
          </a:stretch>
        </p:blipFill>
        <p:spPr bwMode="auto">
          <a:xfrm>
            <a:off x="468313" y="1916113"/>
            <a:ext cx="417512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P11103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73238"/>
            <a:ext cx="4860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1"/>
          <p:cNvSpPr txBox="1">
            <a:spLocks noChangeArrowheads="1"/>
          </p:cNvSpPr>
          <p:nvPr/>
        </p:nvSpPr>
        <p:spPr bwMode="auto">
          <a:xfrm flipH="1">
            <a:off x="11113" y="12700"/>
            <a:ext cx="9132887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</a:pPr>
            <a:endParaRPr lang="ru-RU" sz="2400" b="1">
              <a:solidFill>
                <a:srgbClr val="5FE8D6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2400" b="1">
                <a:solidFill>
                  <a:srgbClr val="5FE8D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 </a:t>
            </a:r>
            <a:r>
              <a:rPr lang="ru-RU" sz="3600" b="1">
                <a:solidFill>
                  <a:srgbClr val="FF0000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  <a:t>Почему мыльный пузырь рано или поздно лопается</a:t>
            </a:r>
            <a:endParaRPr lang="ru-RU" sz="3600" b="1">
              <a:solidFill>
                <a:srgbClr val="FF0000"/>
              </a:solidFill>
              <a:latin typeface="Book Antiqua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2530" name="Рисунок 2" descr="http://www.mybirdie.ca/files/page0_blog_entry6738_4.jpg"/>
          <p:cNvPicPr>
            <a:picLocks noChangeAspect="1" noChangeArrowheads="1"/>
          </p:cNvPicPr>
          <p:nvPr/>
        </p:nvPicPr>
        <p:blipFill>
          <a:blip r:embed="rId2"/>
          <a:srcRect b="2962"/>
          <a:stretch>
            <a:fillRect/>
          </a:stretch>
        </p:blipFill>
        <p:spPr bwMode="auto">
          <a:xfrm>
            <a:off x="323850" y="2290763"/>
            <a:ext cx="3384550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3995738" y="2862263"/>
            <a:ext cx="45720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7030A0"/>
                </a:solidFill>
                <a:latin typeface="Book Antiqua" pitchFamily="18" charset="0"/>
              </a:rPr>
              <a:t>Мыльные пузыри обычно существуют лишь несколько секунд и лопаются при прикосновении или самопроизвольно.</a:t>
            </a:r>
          </a:p>
        </p:txBody>
      </p:sp>
      <p:pic>
        <p:nvPicPr>
          <p:cNvPr id="22532" name="Picture 5" descr="P11103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046288"/>
            <a:ext cx="3671888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96975"/>
            <a:ext cx="4987925" cy="54451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dirty="0">
                <a:solidFill>
                  <a:srgbClr val="365F91"/>
                </a:solidFill>
                <a:latin typeface="Calibri"/>
                <a:ea typeface="Times New Roman"/>
                <a:cs typeface="Calibri"/>
              </a:rPr>
              <a:t>-</a:t>
            </a:r>
            <a:r>
              <a:rPr lang="ru-RU" dirty="0">
                <a:latin typeface="Calibri"/>
                <a:ea typeface="Times New Roman"/>
                <a:cs typeface="Calibri"/>
              </a:rPr>
              <a:t> </a:t>
            </a: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Дистиллированная вода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Жидкость для мытья посуды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Детский шампунь</a:t>
            </a:r>
            <a:endParaRPr lang="ru-RU" sz="2400" b="1" dirty="0">
              <a:solidFill>
                <a:schemeClr val="accent6"/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Гель для душа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Стиральный порошок </a:t>
            </a:r>
            <a:endParaRPr lang="ru-RU" sz="2400" b="1" dirty="0">
              <a:solidFill>
                <a:schemeClr val="accent6"/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Детское и хозяйственное мыло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Глицерин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Нашатырный спирт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Пищевой краситель</a:t>
            </a:r>
            <a:endParaRPr lang="ru-RU" sz="2400" b="1" dirty="0">
              <a:solidFill>
                <a:schemeClr val="accent6"/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желатин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Сахар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- Чайник (кипяток) </a:t>
            </a:r>
            <a:endParaRPr lang="ru-RU" sz="2400" b="1" dirty="0">
              <a:solidFill>
                <a:schemeClr val="accent6"/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</p:txBody>
      </p:sp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-3175" y="0"/>
            <a:ext cx="9075738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138677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  <a:t>Для данного эксперимента понадобились</a:t>
            </a:r>
            <a:r>
              <a:rPr lang="ru-RU" sz="3600" b="1" i="1">
                <a:solidFill>
                  <a:srgbClr val="138677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3600" b="1">
                <a:solidFill>
                  <a:srgbClr val="138677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  <a:t>следующие вещества</a:t>
            </a:r>
            <a:r>
              <a:rPr lang="ru-RU" sz="3600" b="1" i="1">
                <a:solidFill>
                  <a:srgbClr val="138677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  <a:t>:</a:t>
            </a:r>
            <a:r>
              <a:rPr lang="ru-RU" sz="3600" b="1">
                <a:solidFill>
                  <a:srgbClr val="138677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  <a:t> </a:t>
            </a:r>
            <a:br>
              <a:rPr lang="ru-RU" sz="3600" b="1">
                <a:solidFill>
                  <a:srgbClr val="138677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</a:br>
            <a:endParaRPr lang="ru-RU" sz="3600" b="1">
              <a:solidFill>
                <a:srgbClr val="138677"/>
              </a:solidFill>
              <a:latin typeface="Book Antiqua" pitchFamily="18" charset="0"/>
              <a:ea typeface="Times New Roman" pitchFamily="18" charset="0"/>
              <a:cs typeface="Calibri" pitchFamily="34" charset="0"/>
            </a:endParaRPr>
          </a:p>
        </p:txBody>
      </p:sp>
      <p:pic>
        <p:nvPicPr>
          <p:cNvPr id="23555" name="Рисунок 3" descr="C:\Documents and Settings\User\Мои документы\мои мыльные пузыри\P10705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7925" y="2049463"/>
            <a:ext cx="39941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 descr="P11103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817688"/>
            <a:ext cx="4572000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650" y="1116013"/>
            <a:ext cx="6408738" cy="21685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365F91"/>
                </a:solidFill>
                <a:latin typeface="Calibri"/>
                <a:ea typeface="Times New Roman"/>
                <a:cs typeface="Calibri"/>
              </a:rPr>
              <a:t>                                                 </a:t>
            </a:r>
            <a:r>
              <a:rPr lang="ru-RU" dirty="0">
                <a:latin typeface="Calibri"/>
                <a:ea typeface="Times New Roman"/>
                <a:cs typeface="Calibri"/>
              </a:rPr>
              <a:t/>
            </a:r>
            <a:br>
              <a:rPr lang="ru-RU" dirty="0">
                <a:latin typeface="Calibri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Стаканчики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Всевозможные мерные ёмкости </a:t>
            </a:r>
            <a:b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</a:br>
            <a:r>
              <a:rPr lang="ru-RU" sz="2400" b="1" dirty="0">
                <a:solidFill>
                  <a:schemeClr val="accent6"/>
                </a:solidFill>
                <a:latin typeface="Book Antiqua" panose="02040602050305030304" pitchFamily="18" charset="0"/>
                <a:ea typeface="Times New Roman"/>
                <a:cs typeface="Calibri"/>
              </a:rPr>
              <a:t>Трубочка для выдувания</a:t>
            </a:r>
            <a:endParaRPr lang="ru-RU" sz="2400" b="1" dirty="0">
              <a:solidFill>
                <a:schemeClr val="accent6"/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000" y="765175"/>
            <a:ext cx="2262188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  <a:cs typeface="+mn-cs"/>
              </a:rPr>
              <a:t>А так же:</a:t>
            </a:r>
          </a:p>
        </p:txBody>
      </p:sp>
      <p:pic>
        <p:nvPicPr>
          <p:cNvPr id="24579" name="Рисунок 3" descr="C:\Documents and Settings\User\Мои документы\мои мыльные пузыри\P10705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175" y="3141663"/>
            <a:ext cx="457993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P11103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3051175"/>
            <a:ext cx="5076825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" y="0"/>
            <a:ext cx="9124950" cy="1366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  <a:ea typeface="Times New Roman"/>
                <a:cs typeface="Calibri"/>
              </a:rPr>
              <a:t>Составы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  <a:ea typeface="Times New Roman"/>
                <a:cs typeface="Calibri"/>
              </a:rPr>
              <a:t>5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  <a:ea typeface="Times New Roman"/>
                <a:cs typeface="Calibri"/>
              </a:rPr>
              <a:t>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  <a:ea typeface="Times New Roman"/>
                <a:cs typeface="Calibri"/>
              </a:rPr>
              <a:t>рецептов мыльных пузырей полностью соблюдены.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4213" y="2492375"/>
          <a:ext cx="7200900" cy="25923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70229"/>
                <a:gridCol w="1107643"/>
                <a:gridCol w="1107643"/>
                <a:gridCol w="1107643"/>
                <a:gridCol w="1107643"/>
              </a:tblGrid>
              <a:tr h="1123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Образцы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Среднее значение.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09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Фильтрованная вода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effectLst/>
                        </a:rPr>
                        <a:t>39с</a:t>
                      </a:r>
                      <a:endParaRPr lang="ru-RU" sz="1600" b="1" kern="14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effectLst/>
                        </a:rPr>
                        <a:t>44с</a:t>
                      </a:r>
                      <a:endParaRPr lang="ru-RU" sz="1600" b="1" kern="14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effectLst/>
                        </a:rPr>
                        <a:t>26с</a:t>
                      </a:r>
                      <a:endParaRPr lang="ru-RU" sz="1600" b="1" kern="14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effectLst/>
                        </a:rPr>
                        <a:t>36с</a:t>
                      </a:r>
                      <a:endParaRPr lang="ru-RU" sz="1600" b="1" kern="14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92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Водопроводная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effectLst/>
                        </a:rPr>
                        <a:t>67с</a:t>
                      </a:r>
                      <a:endParaRPr lang="ru-RU" sz="1600" b="1" kern="14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effectLst/>
                        </a:rPr>
                        <a:t>56с</a:t>
                      </a:r>
                      <a:endParaRPr lang="ru-RU" sz="1600" b="1" kern="14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>
                          <a:effectLst/>
                        </a:rPr>
                        <a:t>55с</a:t>
                      </a:r>
                      <a:endParaRPr lang="ru-RU" sz="1600" b="1" kern="14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400" dirty="0">
                          <a:effectLst/>
                        </a:rPr>
                        <a:t>59с</a:t>
                      </a:r>
                      <a:endParaRPr lang="ru-RU" sz="1600" b="1" kern="14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5628" name="Rectangle 2"/>
          <p:cNvSpPr>
            <a:spLocks noChangeArrowheads="1"/>
          </p:cNvSpPr>
          <p:nvPr/>
        </p:nvSpPr>
        <p:spPr bwMode="auto">
          <a:xfrm>
            <a:off x="900113" y="1519238"/>
            <a:ext cx="470376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54000" eaLnBrk="0" hangingPunct="0"/>
            <a:r>
              <a:rPr lang="ru-RU" altLang="ru-RU" sz="2400" b="1">
                <a:solidFill>
                  <a:srgbClr val="FF0000"/>
                </a:solidFill>
                <a:cs typeface="Times New Roman" pitchFamily="18" charset="0"/>
              </a:rPr>
              <a:t>Опыт  №1</a:t>
            </a:r>
          </a:p>
          <a:p>
            <a:pPr indent="254000" eaLnBrk="0" hangingPunct="0"/>
            <a:r>
              <a:rPr lang="ru-RU" altLang="ru-RU" sz="2400" b="1">
                <a:solidFill>
                  <a:srgbClr val="FF0000"/>
                </a:solidFill>
                <a:cs typeface="Times New Roman" pitchFamily="18" charset="0"/>
              </a:rPr>
              <a:t>Моющее средство «</a:t>
            </a:r>
            <a:r>
              <a:rPr lang="en-US" altLang="ru-RU" sz="2400" b="1">
                <a:solidFill>
                  <a:srgbClr val="FF0000"/>
                </a:solidFill>
                <a:cs typeface="Times New Roman" pitchFamily="18" charset="0"/>
              </a:rPr>
              <a:t>SORTI</a:t>
            </a:r>
            <a:r>
              <a:rPr lang="ru-RU" altLang="ru-RU" sz="2400" b="1">
                <a:solidFill>
                  <a:srgbClr val="FF0000"/>
                </a:solidFill>
                <a:cs typeface="Times New Roman" pitchFamily="18" charset="0"/>
              </a:rPr>
              <a:t>».</a:t>
            </a:r>
            <a:endParaRPr lang="ru-RU" altLang="ru-RU" sz="1100" b="1">
              <a:solidFill>
                <a:srgbClr val="FF0000"/>
              </a:solidFill>
            </a:endParaRPr>
          </a:p>
          <a:p>
            <a:pPr indent="254000" eaLnBrk="0" hangingPunct="0"/>
            <a:endParaRPr lang="ru-RU" altLang="ru-RU"/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042988" y="1716088"/>
          <a:ext cx="7129462" cy="3584575"/>
        </p:xfrm>
        <a:graphic>
          <a:graphicData uri="http://schemas.openxmlformats.org/drawingml/2006/table">
            <a:tbl>
              <a:tblPr/>
              <a:tblGrid>
                <a:gridCol w="2709862"/>
                <a:gridCol w="1082675"/>
                <a:gridCol w="1084263"/>
                <a:gridCol w="1082675"/>
                <a:gridCol w="1169987"/>
              </a:tblGrid>
              <a:tr h="1779588"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Образцы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Среднее значение.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57150" marR="0" lvl="0" indent="254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Фильтрованная вода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147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110с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138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132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15988">
                <a:tc>
                  <a:txBody>
                    <a:bodyPr/>
                    <a:lstStyle/>
                    <a:p>
                      <a:pPr marL="57150" marR="0" lvl="0" indent="254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Водопроводная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150с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153с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145с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149с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7676" name="Rectangle 1"/>
          <p:cNvSpPr>
            <a:spLocks noChangeArrowheads="1"/>
          </p:cNvSpPr>
          <p:nvPr/>
        </p:nvSpPr>
        <p:spPr bwMode="auto">
          <a:xfrm>
            <a:off x="1900238" y="-1001713"/>
            <a:ext cx="534352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54000" algn="just" eaLnBrk="0" hangingPunct="0"/>
            <a:endParaRPr lang="ru-RU" altLang="ru-RU" sz="1400">
              <a:cs typeface="Times New Roman" pitchFamily="18" charset="0"/>
            </a:endParaRPr>
          </a:p>
          <a:p>
            <a:pPr indent="254000" algn="just" eaLnBrk="0" hangingPunct="0"/>
            <a:endParaRPr lang="ru-RU" altLang="ru-RU" sz="1400">
              <a:cs typeface="Times New Roman" pitchFamily="18" charset="0"/>
            </a:endParaRPr>
          </a:p>
          <a:p>
            <a:pPr indent="254000" algn="just" eaLnBrk="0" hangingPunct="0"/>
            <a:endParaRPr lang="ru-RU" altLang="ru-RU" sz="1400">
              <a:cs typeface="Times New Roman" pitchFamily="18" charset="0"/>
            </a:endParaRPr>
          </a:p>
          <a:p>
            <a:pPr indent="254000" algn="just" eaLnBrk="0" hangingPunct="0"/>
            <a:endParaRPr lang="ru-RU" altLang="ru-RU" sz="1400">
              <a:cs typeface="Times New Roman" pitchFamily="18" charset="0"/>
            </a:endParaRPr>
          </a:p>
          <a:p>
            <a:pPr indent="254000" algn="just" eaLnBrk="0" hangingPunct="0"/>
            <a:endParaRPr lang="ru-RU" altLang="ru-RU" sz="1400">
              <a:cs typeface="Times New Roman" pitchFamily="18" charset="0"/>
            </a:endParaRPr>
          </a:p>
          <a:p>
            <a:pPr indent="254000" algn="just" eaLnBrk="0" hangingPunct="0"/>
            <a:endParaRPr lang="ru-RU" altLang="ru-RU" sz="1400">
              <a:cs typeface="Times New Roman" pitchFamily="18" charset="0"/>
            </a:endParaRPr>
          </a:p>
          <a:p>
            <a:pPr indent="254000" algn="just" eaLnBrk="0" hangingPunct="0"/>
            <a:endParaRPr lang="ru-RU" altLang="ru-RU" sz="1400">
              <a:cs typeface="Times New Roman" pitchFamily="18" charset="0"/>
            </a:endParaRPr>
          </a:p>
          <a:p>
            <a:pPr indent="254000" algn="just" eaLnBrk="0" hangingPunct="0"/>
            <a:r>
              <a:rPr lang="ru-RU" altLang="ru-RU" sz="2800" b="1">
                <a:solidFill>
                  <a:srgbClr val="FF0000"/>
                </a:solidFill>
                <a:cs typeface="Times New Roman" pitchFamily="18" charset="0"/>
              </a:rPr>
              <a:t>Опыт № 2</a:t>
            </a:r>
          </a:p>
          <a:p>
            <a:pPr indent="254000" algn="just" eaLnBrk="0" hangingPunct="0"/>
            <a:r>
              <a:rPr lang="ru-RU" altLang="ru-RU" sz="2800" b="1">
                <a:solidFill>
                  <a:srgbClr val="FF0000"/>
                </a:solidFill>
                <a:cs typeface="Times New Roman" pitchFamily="18" charset="0"/>
              </a:rPr>
              <a:t>Моющее средство «</a:t>
            </a:r>
            <a:r>
              <a:rPr lang="en-US" altLang="ru-RU" sz="2800" b="1">
                <a:solidFill>
                  <a:srgbClr val="FF0000"/>
                </a:solidFill>
                <a:cs typeface="Times New Roman" pitchFamily="18" charset="0"/>
              </a:rPr>
              <a:t>FAIRI</a:t>
            </a:r>
            <a:r>
              <a:rPr lang="ru-RU" altLang="ru-RU" sz="2800" b="1">
                <a:solidFill>
                  <a:srgbClr val="FF0000"/>
                </a:solidFill>
                <a:cs typeface="Times New Roman" pitchFamily="18" charset="0"/>
              </a:rPr>
              <a:t>». </a:t>
            </a:r>
            <a:endParaRPr lang="ru-RU" altLang="ru-RU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330325" y="1785938"/>
          <a:ext cx="7129463" cy="4090987"/>
        </p:xfrm>
        <a:graphic>
          <a:graphicData uri="http://schemas.openxmlformats.org/drawingml/2006/table">
            <a:tbl>
              <a:tblPr/>
              <a:tblGrid>
                <a:gridCol w="2741613"/>
                <a:gridCol w="1096962"/>
                <a:gridCol w="1096963"/>
                <a:gridCol w="1096962"/>
                <a:gridCol w="1096963"/>
              </a:tblGrid>
              <a:tr h="1785938"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Образцы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lvl="0" indent="254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Среднее значение.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35063">
                <a:tc>
                  <a:txBody>
                    <a:bodyPr/>
                    <a:lstStyle/>
                    <a:p>
                      <a:pPr marL="57150" marR="0" lvl="0" indent="254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Фильтрованная вода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75с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80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67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4с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69988">
                <a:tc>
                  <a:txBody>
                    <a:bodyPr/>
                    <a:lstStyle/>
                    <a:p>
                      <a:pPr marL="57150" marR="0" lvl="0" indent="254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Водопроводная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100с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87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70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8</a:t>
                      </a: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6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rebuchet MS" pitchFamily="34" charset="0"/>
                          <a:cs typeface="Arial" charset="0"/>
                        </a:rPr>
                        <a:t>с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9724" name="Rectangle 1"/>
          <p:cNvSpPr>
            <a:spLocks noChangeArrowheads="1"/>
          </p:cNvSpPr>
          <p:nvPr/>
        </p:nvSpPr>
        <p:spPr bwMode="auto">
          <a:xfrm>
            <a:off x="0" y="-1295400"/>
            <a:ext cx="91503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 sz="1400" b="1">
              <a:cs typeface="Times New Roman" pitchFamily="18" charset="0"/>
            </a:endParaRPr>
          </a:p>
          <a:p>
            <a:pPr indent="254000" eaLnBrk="0" hangingPunct="0">
              <a:tabLst>
                <a:tab pos="90488" algn="l"/>
              </a:tabLst>
            </a:pPr>
            <a:r>
              <a:rPr lang="ru-RU" altLang="ru-RU" sz="2400" b="1">
                <a:solidFill>
                  <a:srgbClr val="FF0000"/>
                </a:solidFill>
                <a:cs typeface="Times New Roman" pitchFamily="18" charset="0"/>
              </a:rPr>
              <a:t>ОПЫТ № 3</a:t>
            </a:r>
            <a:endParaRPr lang="ru-RU" altLang="ru-RU" sz="1100" b="1">
              <a:solidFill>
                <a:srgbClr val="FF0000"/>
              </a:solidFill>
            </a:endParaRPr>
          </a:p>
          <a:p>
            <a:pPr indent="254000" eaLnBrk="0" hangingPunct="0">
              <a:tabLst>
                <a:tab pos="90488" algn="l"/>
              </a:tabLst>
            </a:pPr>
            <a:r>
              <a:rPr lang="ru-RU" altLang="ru-RU" sz="2400" b="1">
                <a:solidFill>
                  <a:srgbClr val="FF0000"/>
                </a:solidFill>
                <a:cs typeface="Times New Roman" pitchFamily="18" charset="0"/>
              </a:rPr>
              <a:t>Моющее средство детский шампунь «УШАСТЫЙ НЯНЬ».</a:t>
            </a:r>
            <a:endParaRPr lang="ru-RU" altLang="ru-RU" sz="1100" b="1">
              <a:solidFill>
                <a:srgbClr val="FF0000"/>
              </a:solidFill>
            </a:endParaRPr>
          </a:p>
          <a:p>
            <a:pPr indent="254000" eaLnBrk="0" hangingPunct="0">
              <a:tabLst>
                <a:tab pos="90488" algn="l"/>
              </a:tabLst>
            </a:pPr>
            <a:endParaRPr lang="ru-RU" altLang="ru-RU"/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</p:nvPr>
        </p:nvGraphicFramePr>
        <p:xfrm>
          <a:off x="179388" y="2492375"/>
          <a:ext cx="8353425" cy="36004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223256"/>
                <a:gridCol w="1251527"/>
                <a:gridCol w="1375974"/>
                <a:gridCol w="1250645"/>
                <a:gridCol w="1251527"/>
              </a:tblGrid>
              <a:tr h="15841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Образцы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Среднее значение.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162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Водопроводная вода и «FAIRY»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103с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125с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116с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115 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0742" name="Rectangle 2"/>
          <p:cNvSpPr>
            <a:spLocks noChangeArrowheads="1"/>
          </p:cNvSpPr>
          <p:nvPr/>
        </p:nvSpPr>
        <p:spPr bwMode="auto">
          <a:xfrm rot="10800000" flipV="1">
            <a:off x="179388" y="752475"/>
            <a:ext cx="8964612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altLang="ru-RU" sz="3200" b="1">
                <a:solidFill>
                  <a:srgbClr val="FF0000"/>
                </a:solidFill>
                <a:cs typeface="Times New Roman" pitchFamily="18" charset="0"/>
              </a:rPr>
              <a:t>Опыт № 4</a:t>
            </a:r>
          </a:p>
          <a:p>
            <a:pPr algn="just" eaLnBrk="0" hangingPunct="0"/>
            <a:r>
              <a:rPr lang="ru-RU" altLang="ru-RU" sz="1400">
                <a:cs typeface="Times New Roman" pitchFamily="18" charset="0"/>
              </a:rPr>
              <a:t>Я решил проверить станут ли лучше пузыри если они немного постоят.</a:t>
            </a:r>
            <a:endParaRPr lang="ru-RU" altLang="ru-RU" sz="800"/>
          </a:p>
          <a:p>
            <a:pPr algn="just" eaLnBrk="0" hangingPunct="0"/>
            <a:r>
              <a:rPr lang="ru-RU" altLang="ru-RU" sz="1400">
                <a:cs typeface="Times New Roman" pitchFamily="18" charset="0"/>
              </a:rPr>
              <a:t>Время жизни мыльного пузыря из растворов «</a:t>
            </a:r>
            <a:r>
              <a:rPr lang="en-US" altLang="ru-RU" sz="1400">
                <a:cs typeface="Times New Roman" pitchFamily="18" charset="0"/>
              </a:rPr>
              <a:t>FAIRI</a:t>
            </a:r>
            <a:r>
              <a:rPr lang="ru-RU" altLang="ru-RU" sz="1400">
                <a:cs typeface="Times New Roman" pitchFamily="18" charset="0"/>
              </a:rPr>
              <a:t>» и водопроводной воды после 24 часов. </a:t>
            </a:r>
            <a:endParaRPr lang="ru-RU" altLang="ru-RU" sz="800"/>
          </a:p>
          <a:p>
            <a:pPr algn="just" eaLnBrk="0" hangingPunct="0"/>
            <a:r>
              <a:rPr lang="ru-RU" altLang="ru-RU" sz="1400" b="1" i="1" u="sng">
                <a:cs typeface="Times New Roman" pitchFamily="18" charset="0"/>
              </a:rPr>
              <a:t>Вывод:</a:t>
            </a:r>
            <a:r>
              <a:rPr lang="ru-RU" altLang="ru-RU" sz="1400">
                <a:cs typeface="Times New Roman" pitchFamily="18" charset="0"/>
              </a:rPr>
              <a:t>. у пузырей продолжительность жизни уменьшилась. В основном эффективность раствора падает.</a:t>
            </a:r>
            <a:endParaRPr lang="ru-RU" altLang="ru-RU"/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79388" y="2636838"/>
          <a:ext cx="8424862" cy="24479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41076"/>
                <a:gridCol w="1057549"/>
                <a:gridCol w="1010567"/>
                <a:gridCol w="1633750"/>
                <a:gridCol w="1381994"/>
              </a:tblGrid>
              <a:tr h="453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Образцы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Среднее значение.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0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Образец +сахар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139 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146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160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148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0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Образец +обойный клей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140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123 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132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132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7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Образец  (без глицерина) + сахар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57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58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65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7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Образец  (без глицерина) + обойный клей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96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128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58 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83 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1784" name="Rectangle 1"/>
          <p:cNvSpPr>
            <a:spLocks noChangeArrowheads="1"/>
          </p:cNvSpPr>
          <p:nvPr/>
        </p:nvSpPr>
        <p:spPr bwMode="auto">
          <a:xfrm>
            <a:off x="0" y="-2325688"/>
            <a:ext cx="8037513" cy="510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endParaRPr lang="ru-RU" altLang="ru-RU" sz="1400" b="1">
              <a:cs typeface="Times New Roman" pitchFamily="18" charset="0"/>
            </a:endParaRPr>
          </a:p>
          <a:p>
            <a:pPr eaLnBrk="0" hangingPunct="0"/>
            <a:r>
              <a:rPr lang="ru-RU" altLang="ru-RU" sz="2800" b="1">
                <a:solidFill>
                  <a:srgbClr val="FF0000"/>
                </a:solidFill>
                <a:cs typeface="Times New Roman" pitchFamily="18" charset="0"/>
              </a:rPr>
              <a:t>Опыт № 5</a:t>
            </a:r>
            <a:endParaRPr lang="ru-RU" altLang="ru-RU" sz="1200" b="1">
              <a:solidFill>
                <a:srgbClr val="FF0000"/>
              </a:solidFill>
            </a:endParaRPr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Я решил проверить, будут мыльные пузыри лучше, если в них добавить 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вместо глицерина обойный клей или сахар (из рецептов, найденных в сети Интернет).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Время жизни мыльного пузыря с более эффективным раствором с разными составляющими.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ПЛАН.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1. Раствор делим на две равные части.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2. В первую часть добавляем сахар, а во вторую клей.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3. Готовим раствор, НО без глецирина. И делим попалам.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4. В одну часть добавляем сахар, а в другую клей.</a:t>
            </a:r>
            <a:endParaRPr lang="ru-RU" altLang="ru-RU" sz="800"/>
          </a:p>
          <a:p>
            <a:pPr eaLnBrk="0" hangingPunct="0"/>
            <a:r>
              <a:rPr lang="ru-RU" altLang="ru-RU" sz="1400">
                <a:cs typeface="Times New Roman" pitchFamily="18" charset="0"/>
              </a:rPr>
              <a:t>5. Измеряем время мыльного пузыря из каждого растворо по три раза.</a:t>
            </a:r>
            <a:endParaRPr lang="ru-RU" altLang="ru-RU" sz="800"/>
          </a:p>
          <a:p>
            <a:pPr eaLnBrk="0" hangingPunct="0"/>
            <a:endParaRPr lang="ru-RU" altLang="ru-RU"/>
          </a:p>
        </p:txBody>
      </p:sp>
      <p:sp>
        <p:nvSpPr>
          <p:cNvPr id="31785" name="Прямоугольник 5"/>
          <p:cNvSpPr>
            <a:spLocks noChangeArrowheads="1"/>
          </p:cNvSpPr>
          <p:nvPr/>
        </p:nvSpPr>
        <p:spPr bwMode="auto">
          <a:xfrm>
            <a:off x="179388" y="2413000"/>
            <a:ext cx="6678612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u="sng"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ни один из показателей не превысил максимальный результат средней продолжительности жизни мыльного пузыря образца из водопроводной воды и «FAIRY» . Значит лучше всего, действует один глицерин без примесей.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6013" y="836613"/>
            <a:ext cx="21685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  <a:cs typeface="+mn-cs"/>
              </a:rPr>
              <a:t>Выводы:</a:t>
            </a:r>
          </a:p>
        </p:txBody>
      </p:sp>
      <p:sp>
        <p:nvSpPr>
          <p:cNvPr id="32770" name="Прямоугольник 2"/>
          <p:cNvSpPr>
            <a:spLocks noChangeArrowheads="1"/>
          </p:cNvSpPr>
          <p:nvPr/>
        </p:nvSpPr>
        <p:spPr bwMode="auto">
          <a:xfrm>
            <a:off x="323850" y="1700213"/>
            <a:ext cx="712787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1AB39F"/>
                </a:solidFill>
                <a:latin typeface="Book Antiqua" pitchFamily="18" charset="0"/>
                <a:cs typeface="Times New Roman" pitchFamily="18" charset="0"/>
              </a:rPr>
              <a:t>Английский физик и механик Уильям Томсон сказал: «Выдуйте мыльный пузырь и смотрите на него. Вы можете всю жизнь заниматься его изучением, не переставая извлекать из него уроки физики». Мы совершенно согласны с ним. Это красивое явление можно изучать с разных сторон.</a:t>
            </a:r>
            <a:endParaRPr lang="ru-RU" sz="2400" b="1">
              <a:solidFill>
                <a:srgbClr val="1AB39F"/>
              </a:solidFill>
              <a:latin typeface="Book Antiqua" pitchFamily="18" charset="0"/>
            </a:endParaRPr>
          </a:p>
        </p:txBody>
      </p:sp>
      <p:sp>
        <p:nvSpPr>
          <p:cNvPr id="32771" name="Прямоугольник 3"/>
          <p:cNvSpPr>
            <a:spLocks noChangeArrowheads="1"/>
          </p:cNvSpPr>
          <p:nvPr/>
        </p:nvSpPr>
        <p:spPr bwMode="auto">
          <a:xfrm>
            <a:off x="3127375" y="4322763"/>
            <a:ext cx="6016625" cy="253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>
              <a:lnSpc>
                <a:spcPct val="115000"/>
              </a:lnSpc>
            </a:pPr>
            <a:r>
              <a:rPr lang="ru-RU" sz="2400" b="1">
                <a:solidFill>
                  <a:srgbClr val="1AB39F"/>
                </a:solidFill>
                <a:latin typeface="Book Antiqua" pitchFamily="18" charset="0"/>
              </a:rPr>
              <a:t>Исследование мыльных пузырей оказалось интересным (поднимается настроение), красивым и полезным занятием (развиваются лёгкие). </a:t>
            </a:r>
            <a:r>
              <a:rPr lang="ru-RU" sz="2400" b="1">
                <a:solidFill>
                  <a:srgbClr val="1AB39F"/>
                </a:solidFill>
                <a:latin typeface="Book Antiqua" pitchFamily="18" charset="0"/>
                <a:ea typeface="Times New Roman" pitchFamily="18" charset="0"/>
                <a:cs typeface="Calibri" pitchFamily="34" charset="0"/>
              </a:rPr>
              <a:t>Всё это благотворно влияет на здоровье!</a:t>
            </a:r>
            <a:endParaRPr lang="ru-RU" sz="2400" b="1">
              <a:solidFill>
                <a:srgbClr val="1AB39F"/>
              </a:solidFill>
              <a:latin typeface="Book Antiqua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just">
              <a:lnSpc>
                <a:spcPct val="115000"/>
              </a:lnSpc>
            </a:pPr>
            <a:r>
              <a:rPr lang="ru-RU" b="1" i="1">
                <a:solidFill>
                  <a:srgbClr val="00B0F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 </a:t>
            </a:r>
            <a:endParaRPr lang="ru-RU" sz="12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2772" name="Picture 5" descr="P11103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0"/>
            <a:ext cx="77041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553</Words>
  <Application>Microsoft Office PowerPoint</Application>
  <PresentationFormat>Экран (4:3)</PresentationFormat>
  <Paragraphs>191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Arial</vt:lpstr>
      <vt:lpstr>Trebuchet MS</vt:lpstr>
      <vt:lpstr>Georgia</vt:lpstr>
      <vt:lpstr>Calibri</vt:lpstr>
      <vt:lpstr>Comic Sans MS</vt:lpstr>
      <vt:lpstr>Times New Roman</vt:lpstr>
      <vt:lpstr>Book Antiqua</vt:lpstr>
      <vt:lpstr>Wingdings</vt:lpstr>
      <vt:lpstr>Cambria</vt:lpstr>
      <vt:lpstr>Воздушный поток</vt:lpstr>
      <vt:lpstr>Воздушный поток</vt:lpstr>
      <vt:lpstr>Воздушный поток</vt:lpstr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48</cp:revision>
  <dcterms:created xsi:type="dcterms:W3CDTF">2016-02-04T12:13:11Z</dcterms:created>
  <dcterms:modified xsi:type="dcterms:W3CDTF">2016-09-05T01:16:51Z</dcterms:modified>
</cp:coreProperties>
</file>