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8" r:id="rId12"/>
    <p:sldId id="287" r:id="rId13"/>
    <p:sldId id="277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5DE24E-A972-44BF-B881-91CE576704D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34813-CC18-470E-8841-83E6C276F28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1C30B-5EFC-4AAF-9439-7BFC4095DF6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9AA048-B217-4AA7-8801-940C0684D6A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7EF66-30C7-419F-B902-641C87A9954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1538D7-74D8-48F6-876C-313251B231A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E5E74-955B-49B4-90DA-47FA3C0841C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0CB6E-0D12-44A6-B1D4-893ACF4DED4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DE87E-35E7-4A24-B354-DE2BD5731BB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CFA42D-D520-4B2D-AF5A-D16FBBE06AA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4C708A-FB86-416C-BF9E-199E4CA7625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B02D2C75-BC36-4061-A8BE-5D50EB9006B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3%D0%B5%D1%80%D0%BE%D0%B9_%D0%A1%D0%BE%D1%86%D0%B8%D0%B0%D0%BB%D0%B8%D1%81%D1%82%D0%B8%D1%87%D0%B5%D1%81%D0%BA%D0%BE%D0%B3%D0%BE_%D0%A2%D1%80%D1%83%D0%B4%D0%B0" TargetMode="External"/><Relationship Id="rId13" Type="http://schemas.openxmlformats.org/officeDocument/2006/relationships/image" Target="../media/image3.jpeg"/><Relationship Id="rId3" Type="http://schemas.openxmlformats.org/officeDocument/2006/relationships/hyperlink" Target="https://ru.wikipedia.org/wiki/%D0%90%D0%9D_%D0%9A%D0%B0%D0%B7%D0%A1%D0%A1%D0%A0" TargetMode="External"/><Relationship Id="rId7" Type="http://schemas.openxmlformats.org/officeDocument/2006/relationships/hyperlink" Target="https://ru.wikipedia.org/wiki/1960" TargetMode="External"/><Relationship Id="rId12" Type="http://schemas.openxmlformats.org/officeDocument/2006/relationships/hyperlink" Target="https://ru.wikipedia.org/wiki/%D0%9A%D0%B0%D1%82%D0%B0%D0%BB%D0%B8%D0%B7%D0%B0%D1%82%D0%BE%D1%80" TargetMode="External"/><Relationship Id="rId2" Type="http://schemas.openxmlformats.org/officeDocument/2006/relationships/hyperlink" Target="https://ru.wikipedia.org/wiki/%D0%90%D0%BA%D0%B0%D0%B4%D0%B5%D0%BC%D0%B8%D0%B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F%D1%80%D0%BE%D1%84%D0%B5%D1%81%D1%81%D0%BE%D1%80" TargetMode="External"/><Relationship Id="rId11" Type="http://schemas.openxmlformats.org/officeDocument/2006/relationships/hyperlink" Target="https://ru.wikipedia.org/wiki/1975" TargetMode="External"/><Relationship Id="rId5" Type="http://schemas.openxmlformats.org/officeDocument/2006/relationships/hyperlink" Target="https://ru.wikipedia.org/wiki/1949" TargetMode="External"/><Relationship Id="rId10" Type="http://schemas.openxmlformats.org/officeDocument/2006/relationships/hyperlink" Target="https://ru.wikipedia.org/wiki/1974" TargetMode="External"/><Relationship Id="rId4" Type="http://schemas.openxmlformats.org/officeDocument/2006/relationships/hyperlink" Target="https://ru.wikipedia.org/wiki/1951" TargetMode="External"/><Relationship Id="rId9" Type="http://schemas.openxmlformats.org/officeDocument/2006/relationships/hyperlink" Target="https://ru.wikipedia.org/wiki/1969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9"/>
          <p:cNvSpPr>
            <a:spLocks noGrp="1" noChangeArrowheads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/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КГКП «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Наурзумский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сельскохозяйственный колледж»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 smtClean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1772816"/>
            <a:ext cx="6400800" cy="4464496"/>
          </a:xfrm>
        </p:spPr>
        <p:txBody>
          <a:bodyPr/>
          <a:lstStyle/>
          <a:p>
            <a:endParaRPr lang="kk-KZ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Скорость химической реакции. Влияние катализаторов на химические реакции. Катализ.</a:t>
            </a:r>
            <a:endParaRPr lang="kk-KZ" dirty="0" smtClean="0">
              <a:latin typeface="Times New Roman" pitchFamily="18" charset="0"/>
              <a:cs typeface="Times New Roman" pitchFamily="18" charset="0"/>
            </a:endParaRPr>
          </a:p>
          <a:p>
            <a:endParaRPr lang="kk-KZ" dirty="0" smtClean="0"/>
          </a:p>
          <a:p>
            <a:endParaRPr lang="kk-KZ" dirty="0" smtClean="0"/>
          </a:p>
          <a:p>
            <a:endParaRPr lang="kk-KZ" dirty="0" smtClean="0"/>
          </a:p>
          <a:p>
            <a:endParaRPr lang="kk-KZ" dirty="0" smtClean="0"/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Караменды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2016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Химический диктант по теме “Круговорот химических элементов в природе. Тепловые эффекты химических реакций”.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Круговорот веществ в природе – это … .</a:t>
            </a:r>
          </a:p>
          <a:p>
            <a:pPr lvl="0">
              <a:buFont typeface="+mj-lt"/>
              <a:buAutoNum type="arabicPeriod"/>
            </a:pP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Примеры круговоротов каких веществ (химических элементов) вы можете привести?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Тепловым эффектом химической реакции называют … .</a:t>
            </a:r>
          </a:p>
          <a:p>
            <a:pPr lvl="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Тепловой эффект химической реакции обозначают … .</a:t>
            </a:r>
          </a:p>
          <a:p>
            <a:pPr lvl="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Тепловой эффект химической реакции выражают в … .</a:t>
            </a:r>
          </a:p>
          <a:p>
            <a:pPr lvl="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Формулировка закона Лавуазье–Лапласа: «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…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lvl="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«Тепловой эффект реакции зависит только от начального и конечного состояния веществ и не зависит от промежуточных стадий процесса». Этот закон сформулировал … .</a:t>
            </a:r>
          </a:p>
          <a:p>
            <a:pPr>
              <a:buFont typeface="+mj-lt"/>
              <a:buAutoNum type="arabicPeriod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283152" cy="850106"/>
          </a:xfrm>
        </p:spPr>
        <p:txBody>
          <a:bodyPr/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Проверь соседа!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6"/>
          </a:xfrm>
        </p:spPr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Круговорот веществ в природе – это … (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повторяющиеся процессы превращения и перемещения веществ в природе, имеющие более или менее циклический характер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457200" lvl="0" indent="-457200">
              <a:buFont typeface="+mj-lt"/>
              <a:buAutoNum type="arabicPeriod"/>
            </a:pPr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Примеры круговоротов каких веществ (химических элементов) вы можете привести? (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кислород, вода, углерод, азот, сера, фосфор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Тепловым эффектом химической реакции называют … (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Количество теплоты, которое </a:t>
            </a:r>
            <a:r>
              <a:rPr lang="ru-RU" sz="2000" i="1" u="sng" dirty="0" smtClean="0">
                <a:latin typeface="Times New Roman" pitchFamily="18" charset="0"/>
                <a:cs typeface="Times New Roman" pitchFamily="18" charset="0"/>
              </a:rPr>
              <a:t>выделяется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sz="2000" i="1" u="sng" dirty="0" smtClean="0">
                <a:latin typeface="Times New Roman" pitchFamily="18" charset="0"/>
                <a:cs typeface="Times New Roman" pitchFamily="18" charset="0"/>
              </a:rPr>
              <a:t>поглощается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в результате реакции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Тепловой эффект химической реакции обозначают … (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символом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Тепловой эффект химической реакции выражают в … (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Дж или кДж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Формулировка закона Лавуазье–Лапласа: («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Тепловой эффект прямой реакции всегда равен тепловому эффекту обратной реакции с противоположным знаком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»).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«Тепловой эффект реакции зависит только от начального и конечного состояния веществ и не зависит от промежуточных стадий процесса». Этот закон сформулировал … (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Гесс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457200" indent="-457200">
              <a:buFont typeface="+mj-lt"/>
              <a:buAutoNum type="arabicPeriod"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260645"/>
          <a:ext cx="8640960" cy="6464376"/>
        </p:xfrm>
        <a:graphic>
          <a:graphicData uri="http://schemas.openxmlformats.org/drawingml/2006/table">
            <a:tbl>
              <a:tblPr/>
              <a:tblGrid>
                <a:gridCol w="482412"/>
                <a:gridCol w="4092373"/>
                <a:gridCol w="4066175"/>
              </a:tblGrid>
              <a:tr h="4929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Определение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Понятие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59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Раздел химии, изучающий скорости химических реакций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89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Изменение концентрации одного из реагирующих веществ или продуктов реакции в единицу времени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59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Часть системы, отделённая от других её частей поверхностью раздела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29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Реакции, протекающие в объёме одной фазы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19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Изменение количества вещества, вступившего в реакцию или образовавшегося при реакции, за единицу времени в единице объёма системы.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88641"/>
          <a:ext cx="8784975" cy="6480718"/>
        </p:xfrm>
        <a:graphic>
          <a:graphicData uri="http://schemas.openxmlformats.org/drawingml/2006/table">
            <a:tbl>
              <a:tblPr/>
              <a:tblGrid>
                <a:gridCol w="490452"/>
                <a:gridCol w="4160579"/>
                <a:gridCol w="4133944"/>
              </a:tblGrid>
              <a:tr h="11783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Реакции, протекающие на поверхности соприкосновения фаз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6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Изменение количества вещества, вступающего в реакцию или образующегося при реакции, за единицу времени на единице площади поверхности фазы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83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Стадия, определяющая скорость протекания реакции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1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Факторы, влияющие на скорость х.р.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83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Вещества, изменяющие скорость химической реакции, но не расходующиеся в реакции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97568"/>
          <a:ext cx="8784975" cy="6616014"/>
        </p:xfrm>
        <a:graphic>
          <a:graphicData uri="http://schemas.openxmlformats.org/drawingml/2006/table">
            <a:tbl>
              <a:tblPr/>
              <a:tblGrid>
                <a:gridCol w="490452"/>
                <a:gridCol w="4160579"/>
                <a:gridCol w="4133944"/>
              </a:tblGrid>
              <a:tr h="6898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Явление увеличения скорости реакции в присутствии катализатора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98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Вещества, замедляющие скорость химической реакции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98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Химические реакции, протекающие в присутствии катализаторов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782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Сгущение (концентрирование) газообразных или растворённых веществ на поверхности других веществ (жидких или твёрдых)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98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Вещества, на поверхности которых происходит адсорбция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6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Биологические катализаторы, при участии которых протекают сложные химические процессы в растительных и живых организмах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7968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Казахстанский учёный, внёсший большой вклад в разработку и широкое применение электрохимических методов исследования состояния катализаторов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16631"/>
          <a:ext cx="8784975" cy="6597312"/>
        </p:xfrm>
        <a:graphic>
          <a:graphicData uri="http://schemas.openxmlformats.org/drawingml/2006/table">
            <a:tbl>
              <a:tblPr/>
              <a:tblGrid>
                <a:gridCol w="490452"/>
                <a:gridCol w="4160579"/>
                <a:gridCol w="4133944"/>
              </a:tblGrid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Определение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Понятие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1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Раздел химии, изучающий скорости химических реакций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Химическая кинетика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121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Изменение концентрации одного из реагирующих веществ или продуктов реакции в единицу времени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Скорость химической реакции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1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Часть системы, отделённая от других её частей поверхностью раздела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Фаза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Реакции, протекающие в объёме одной фазы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Гомогенные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162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Изменение количества вещества, вступившего в реакцию или образовавшегося при реакции, за единицу времени в единице объёма системы.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Скорость гомогенной реакции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7504" y="260647"/>
          <a:ext cx="8856984" cy="6408713"/>
        </p:xfrm>
        <a:graphic>
          <a:graphicData uri="http://schemas.openxmlformats.org/drawingml/2006/table">
            <a:tbl>
              <a:tblPr/>
              <a:tblGrid>
                <a:gridCol w="494472"/>
                <a:gridCol w="4194683"/>
                <a:gridCol w="4167829"/>
              </a:tblGrid>
              <a:tr h="9155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Реакции, протекающие на поверхности соприкосновения фаз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Гетерогенные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1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Изменение количества вещества, вступающего в реакцию или образующегося при реакции, за единицу времени на единице площади поверхности фазы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Скорость гетерогенной реакции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55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Стадия, определяющая скорость протекания реакции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Лимитирующая стадия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10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Факторы, влияющие на скорость х.р.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Природа реагирующих веществ, их концентрации, присутствие в системе катализатора, величина поверхности соприкосновения (гетерог.р.), температура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55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Вещества, изменяющие скорость химической реакции, но не расходующиеся в реакции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Катализаторы 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88638"/>
          <a:ext cx="8712967" cy="6561967"/>
        </p:xfrm>
        <a:graphic>
          <a:graphicData uri="http://schemas.openxmlformats.org/drawingml/2006/table">
            <a:tbl>
              <a:tblPr/>
              <a:tblGrid>
                <a:gridCol w="486432"/>
                <a:gridCol w="4126476"/>
                <a:gridCol w="4100059"/>
              </a:tblGrid>
              <a:tr h="6821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Явление увеличения скорости реакции в присутствии катализатора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Катализ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(гомогенный и гетерогенный)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21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Вещества, замедляющие скорость химической реакции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Ингибиторы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21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Химические реакции, протекающие в присутствии катализаторов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Каталитические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32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Сгущение (концентрирование) газообразных или растворённых веществ на поверхности других веществ (жидких или твёрдых)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Адсорбция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21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Вещества, на поверхности которых происходит адсорбция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Адсорбенты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43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Биологические катализаторы, при участии которых протекают сложные химические процессы в растительных и живых организмах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Ферменты 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643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Казахстанский учёный, внёсший большой вклад в разработку и широкое применение электрохимических методов исследования состояния катализаторов</a:t>
                      </a:r>
                      <a:endParaRPr lang="ru-RU" sz="18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 b="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Дмитрий Владимирович </a:t>
                      </a:r>
                      <a:r>
                        <a:rPr lang="ru-RU" sz="1800" b="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Сокольский</a:t>
                      </a:r>
                      <a:endParaRPr lang="ru-RU" sz="18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80720"/>
          </a:xfrm>
        </p:spPr>
        <p:txBody>
          <a:bodyPr/>
          <a:lstStyle/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	Влияние различных факторов на скорость химических реакций: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природа реагирующих веществ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более прочные молекулы труднее вступают в реакцию, и скорость такой реакции мала;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их концентрации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основной закон химической кинетики, устанавливающий зависимость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зависимость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скорости х.р. от концентрации реагирующих веществ: скорость химической реакции пропорциональна произведению концентраций реагирующих веществ (ЗДМ)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присутствие в системе катализатора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величина поверхности соприкосновения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гетерог.р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температура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согласно правилу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Вант-Гоффа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: скорость большинства химических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реакцийв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гомогенных системах возрастает приблизительно в 2-4 раза при повышении температуры на каждые 10 градусов. – температурный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коэффициент химической реакции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или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коэффициент </a:t>
            </a:r>
            <a:r>
              <a:rPr lang="ru-RU" sz="1800" i="1" dirty="0" err="1" smtClean="0">
                <a:latin typeface="Times New Roman" pitchFamily="18" charset="0"/>
                <a:cs typeface="Times New Roman" pitchFamily="18" charset="0"/>
              </a:rPr>
              <a:t>Вант-Гоффа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ru-RU" sz="1800" b="1" dirty="0" smtClean="0"/>
              <a:t>		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Теория активных столкновений. С. Аррениус (1889). Энергия, которую надо сообщить частицам реагирующих веществ, чтобы превратить их в активные, столкновение которых могло бы привести к образованию новых веществ, называется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энергией активации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Дмитрий Владимирович </a:t>
            </a:r>
            <a:r>
              <a:rPr lang="ru-RU" sz="3200" b="1" dirty="0" err="1" smtClean="0"/>
              <a:t>Сокольский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474840" cy="4525963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(1910—1987) — химик,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2" tooltip="Академик"/>
              </a:rPr>
              <a:t>академик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3" tooltip="АН КазССР"/>
              </a:rPr>
              <a:t>АН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  <a:hlinkClick r:id="rId3" tooltip="АН КазССР"/>
              </a:rPr>
              <a:t>КазССР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4" tooltip="1951"/>
              </a:rPr>
              <a:t>1951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доктор химических наук (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5" tooltip="1949"/>
              </a:rPr>
              <a:t>1949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6" tooltip="Профессор"/>
              </a:rPr>
              <a:t>профессор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5" tooltip="1949"/>
              </a:rPr>
              <a:t>1949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заслуженный деятель науки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КазССР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7" tooltip="1960"/>
              </a:rPr>
              <a:t>1960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8" tooltip="Герой Социалистического Труда"/>
              </a:rPr>
              <a:t>Герой Социалистического Труда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9" tooltip="1969"/>
              </a:rPr>
              <a:t>1969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лауреат Государственной премии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КазССР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10" tooltip="1974"/>
              </a:rPr>
              <a:t>1974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), почётный доктор Будапештского политехнического университета (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11" tooltip="1975"/>
              </a:rPr>
              <a:t>1975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Создал теорию оптимизации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  <a:hlinkClick r:id="rId12" tooltip="Катализатор"/>
              </a:rPr>
              <a:t>катализаторов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гидрогенизации. Разработал потенциометрический метод изучения работающих катализаторов-электродов.</a:t>
            </a:r>
          </a:p>
          <a:p>
            <a:pPr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Картинки по запросу сокольский дмитрий владимирович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004048" y="1556792"/>
            <a:ext cx="3237665" cy="41803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492896"/>
            <a:ext cx="8229600" cy="1143000"/>
          </a:xfrm>
        </p:spPr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 узнали нового? Что понравилось? Что не понравилось?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132856"/>
            <a:ext cx="8424936" cy="439248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Домашнее задание: </a:t>
            </a:r>
          </a:p>
          <a:p>
            <a:pPr algn="ctr">
              <a:buNone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Тема 3.8-3.9, стр. 97 №13</a:t>
            </a:r>
          </a:p>
          <a:p>
            <a:pPr lvl="0" algn="just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715</TotalTime>
  <Words>736</Words>
  <Application>Microsoft Office PowerPoint</Application>
  <PresentationFormat>Экран (4:3)</PresentationFormat>
  <Paragraphs>129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Diseño predeterminado</vt:lpstr>
      <vt:lpstr>КГКП «Наурзумский сельскохозяйственный колледж» </vt:lpstr>
      <vt:lpstr>Химический диктант по теме “Круговорот химических элементов в природе. Тепловые эффекты химических реакций”.</vt:lpstr>
      <vt:lpstr>Проверь соседа!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Дмитрий Владимирович Сокольский</vt:lpstr>
      <vt:lpstr>Что узнали нового? Что понравилось? Что не понравилось?</vt:lpstr>
      <vt:lpstr>Слайд 13</vt:lpstr>
    </vt:vector>
  </TitlesOfParts>
  <Company>Siracusa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Texto</dc:title>
  <dc:creator>Mariajose</dc:creator>
  <cp:lastModifiedBy>User</cp:lastModifiedBy>
  <cp:revision>90</cp:revision>
  <dcterms:created xsi:type="dcterms:W3CDTF">2008-10-16T00:38:52Z</dcterms:created>
  <dcterms:modified xsi:type="dcterms:W3CDTF">2016-10-17T03:16:01Z</dcterms:modified>
</cp:coreProperties>
</file>