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7" r:id="rId3"/>
    <p:sldId id="261" r:id="rId4"/>
    <p:sldId id="256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 showScrollbar="0"/>
    <p:sldRg st="1" end="6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10" Type="http://schemas.openxmlformats.org/officeDocument/2006/relationships/image" Target="../media/image11.emf"/><Relationship Id="rId4" Type="http://schemas.openxmlformats.org/officeDocument/2006/relationships/image" Target="../media/image5.emf"/><Relationship Id="rId9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AB3F2F-18B0-4023-9453-5A32B57C2B8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5D670F-62D5-4B1B-B277-F4FF71229F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568E195-402B-4CC1-9E1F-DA22101D0F87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3E37B5C-2D02-42A4-BB6C-91E80991897A}" type="slidenum">
              <a:rPr lang="ru-RU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5D670F-62D5-4B1B-B277-F4FF71229FA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819C6-BCF5-4F83-9CD4-502795958227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2FA942-7FE3-48BF-A5AB-F8904CCB33E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5D670F-62D5-4B1B-B277-F4FF71229FAC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079318A-4D3E-4C20-AA12-C32475F41B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8404498-D728-4264-8D01-522A305F84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B35F680-5D4B-45A7-A256-456525F426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8666" y="1601789"/>
            <a:ext cx="4042996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2339" y="1601789"/>
            <a:ext cx="4042997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3868DAF-89CA-401B-833B-4F194EF14B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7DEC9FC-EE36-4FF6-B399-A2BB54EFFC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F51CE90-9879-477B-9AAF-15550E191E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7654FD5-6264-42A3-8EE2-998AF16A7A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FC4EC77-78C1-498D-A45E-4874A0AEF5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F269860-E3C0-465A-BC11-CC79EC3F7D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F7B731B-0C28-4C91-B6F8-BCFCF7A4DE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5935" cy="58499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8666" y="274639"/>
            <a:ext cx="6030057" cy="58499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EB2E457-DC6D-4035-9AD9-9B24F5BF53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666" y="274638"/>
            <a:ext cx="8226669" cy="11414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8666" y="1601789"/>
            <a:ext cx="4042996" cy="45227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2339" y="1601789"/>
            <a:ext cx="4042997" cy="45227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AC90CCF-5A0E-4FC7-A409-5F16A155BD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666" y="274638"/>
            <a:ext cx="8226669" cy="11414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8666" y="1601788"/>
            <a:ext cx="8226669" cy="218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8666" y="3938589"/>
            <a:ext cx="8226669" cy="21859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7CA4EBB-4F3D-4D5A-B98A-76E8A4C5E0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56000">
              <a:schemeClr val="bg1">
                <a:tint val="80000"/>
                <a:satMod val="300000"/>
                <a:alpha val="0"/>
              </a:schemeClr>
            </a:gs>
            <a:gs pos="16000">
              <a:schemeClr val="bg1">
                <a:tint val="80000"/>
                <a:satMod val="300000"/>
                <a:alpha val="24000"/>
              </a:schemeClr>
            </a:gs>
            <a:gs pos="97000">
              <a:schemeClr val="bg1">
                <a:shade val="30000"/>
                <a:satMod val="2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56000">
              <a:schemeClr val="bg1">
                <a:tint val="80000"/>
                <a:satMod val="300000"/>
                <a:alpha val="0"/>
              </a:schemeClr>
            </a:gs>
            <a:gs pos="16000">
              <a:schemeClr val="bg1">
                <a:tint val="80000"/>
                <a:satMod val="300000"/>
                <a:alpha val="24000"/>
              </a:schemeClr>
            </a:gs>
            <a:gs pos="97000">
              <a:schemeClr val="bg1">
                <a:shade val="30000"/>
                <a:satMod val="2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74638"/>
            <a:ext cx="8226425" cy="114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9468" tIns="74734" rIns="149468" bIns="747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8" y="1601788"/>
            <a:ext cx="8226425" cy="45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9468" tIns="74734" rIns="149468" bIns="74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8788" y="6243638"/>
            <a:ext cx="2130425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9468" tIns="74734" rIns="149468" bIns="74734" numCol="1" anchor="t" anchorCtr="0" compatLnSpc="1">
            <a:prstTxWarp prst="textNoShape">
              <a:avLst/>
            </a:prstTxWarp>
          </a:bodyPr>
          <a:lstStyle>
            <a:lvl1pPr>
              <a:defRPr sz="230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9468" tIns="74734" rIns="149468" bIns="74734" numCol="1" anchor="t" anchorCtr="0" compatLnSpc="1">
            <a:prstTxWarp prst="textNoShape">
              <a:avLst/>
            </a:prstTxWarp>
          </a:bodyPr>
          <a:lstStyle>
            <a:lvl1pPr algn="ctr">
              <a:defRPr sz="230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4788" y="6243638"/>
            <a:ext cx="2130425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9468" tIns="74734" rIns="149468" bIns="74734" numCol="1" anchor="t" anchorCtr="0" compatLnSpc="1">
            <a:prstTxWarp prst="textNoShape">
              <a:avLst/>
            </a:prstTxWarp>
          </a:bodyPr>
          <a:lstStyle>
            <a:lvl1pPr algn="r">
              <a:defRPr sz="230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EED055-395A-4C74-B6BA-27F38F6FB35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pull dir="r"/>
  </p:transition>
  <p:txStyles>
    <p:titleStyle>
      <a:lvl1pPr algn="ctr" defTabSz="1495425" rtl="0" eaLnBrk="0" fontAlgn="base" hangingPunct="0">
        <a:spcBef>
          <a:spcPct val="0"/>
        </a:spcBef>
        <a:spcAft>
          <a:spcPct val="0"/>
        </a:spcAft>
        <a:defRPr sz="7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495425" rtl="0" eaLnBrk="0" fontAlgn="base" hangingPunct="0">
        <a:spcBef>
          <a:spcPct val="0"/>
        </a:spcBef>
        <a:spcAft>
          <a:spcPct val="0"/>
        </a:spcAft>
        <a:defRPr sz="7200">
          <a:solidFill>
            <a:schemeClr val="tx2"/>
          </a:solidFill>
          <a:latin typeface="Arial" charset="0"/>
        </a:defRPr>
      </a:lvl2pPr>
      <a:lvl3pPr algn="ctr" defTabSz="1495425" rtl="0" eaLnBrk="0" fontAlgn="base" hangingPunct="0">
        <a:spcBef>
          <a:spcPct val="0"/>
        </a:spcBef>
        <a:spcAft>
          <a:spcPct val="0"/>
        </a:spcAft>
        <a:defRPr sz="7200">
          <a:solidFill>
            <a:schemeClr val="tx2"/>
          </a:solidFill>
          <a:latin typeface="Arial" charset="0"/>
        </a:defRPr>
      </a:lvl3pPr>
      <a:lvl4pPr algn="ctr" defTabSz="1495425" rtl="0" eaLnBrk="0" fontAlgn="base" hangingPunct="0">
        <a:spcBef>
          <a:spcPct val="0"/>
        </a:spcBef>
        <a:spcAft>
          <a:spcPct val="0"/>
        </a:spcAft>
        <a:defRPr sz="7200">
          <a:solidFill>
            <a:schemeClr val="tx2"/>
          </a:solidFill>
          <a:latin typeface="Arial" charset="0"/>
        </a:defRPr>
      </a:lvl4pPr>
      <a:lvl5pPr algn="ctr" defTabSz="1495425" rtl="0" eaLnBrk="0" fontAlgn="base" hangingPunct="0">
        <a:spcBef>
          <a:spcPct val="0"/>
        </a:spcBef>
        <a:spcAft>
          <a:spcPct val="0"/>
        </a:spcAft>
        <a:defRPr sz="7200">
          <a:solidFill>
            <a:schemeClr val="tx2"/>
          </a:solidFill>
          <a:latin typeface="Arial" charset="0"/>
        </a:defRPr>
      </a:lvl5pPr>
      <a:lvl6pPr marL="457200" algn="ctr" defTabSz="1495425" rtl="0" fontAlgn="base">
        <a:spcBef>
          <a:spcPct val="0"/>
        </a:spcBef>
        <a:spcAft>
          <a:spcPct val="0"/>
        </a:spcAft>
        <a:defRPr sz="7200">
          <a:solidFill>
            <a:schemeClr val="tx2"/>
          </a:solidFill>
          <a:latin typeface="Arial" charset="0"/>
        </a:defRPr>
      </a:lvl6pPr>
      <a:lvl7pPr marL="914400" algn="ctr" defTabSz="1495425" rtl="0" fontAlgn="base">
        <a:spcBef>
          <a:spcPct val="0"/>
        </a:spcBef>
        <a:spcAft>
          <a:spcPct val="0"/>
        </a:spcAft>
        <a:defRPr sz="7200">
          <a:solidFill>
            <a:schemeClr val="tx2"/>
          </a:solidFill>
          <a:latin typeface="Arial" charset="0"/>
        </a:defRPr>
      </a:lvl7pPr>
      <a:lvl8pPr marL="1371600" algn="ctr" defTabSz="1495425" rtl="0" fontAlgn="base">
        <a:spcBef>
          <a:spcPct val="0"/>
        </a:spcBef>
        <a:spcAft>
          <a:spcPct val="0"/>
        </a:spcAft>
        <a:defRPr sz="7200">
          <a:solidFill>
            <a:schemeClr val="tx2"/>
          </a:solidFill>
          <a:latin typeface="Arial" charset="0"/>
        </a:defRPr>
      </a:lvl8pPr>
      <a:lvl9pPr marL="1828800" algn="ctr" defTabSz="1495425" rtl="0" fontAlgn="base">
        <a:spcBef>
          <a:spcPct val="0"/>
        </a:spcBef>
        <a:spcAft>
          <a:spcPct val="0"/>
        </a:spcAft>
        <a:defRPr sz="7200">
          <a:solidFill>
            <a:schemeClr val="tx2"/>
          </a:solidFill>
          <a:latin typeface="Arial" charset="0"/>
        </a:defRPr>
      </a:lvl9pPr>
    </p:titleStyle>
    <p:bodyStyle>
      <a:lvl1pPr marL="560388" indent="-560388" algn="l" defTabSz="1495425" rtl="0" eaLnBrk="0" fontAlgn="base" hangingPunct="0">
        <a:spcBef>
          <a:spcPct val="20000"/>
        </a:spcBef>
        <a:spcAft>
          <a:spcPct val="0"/>
        </a:spcAft>
        <a:buChar char="•"/>
        <a:defRPr sz="5200">
          <a:solidFill>
            <a:schemeClr val="tx1"/>
          </a:solidFill>
          <a:latin typeface="+mn-lt"/>
          <a:ea typeface="+mn-ea"/>
          <a:cs typeface="+mn-cs"/>
        </a:defRPr>
      </a:lvl1pPr>
      <a:lvl2pPr marL="1214438" indent="-466725" algn="l" defTabSz="1495425" rtl="0" eaLnBrk="0" fontAlgn="base" hangingPunct="0">
        <a:spcBef>
          <a:spcPct val="20000"/>
        </a:spcBef>
        <a:spcAft>
          <a:spcPct val="0"/>
        </a:spcAft>
        <a:buChar char="–"/>
        <a:defRPr sz="4600">
          <a:solidFill>
            <a:schemeClr val="tx1"/>
          </a:solidFill>
          <a:latin typeface="+mn-lt"/>
        </a:defRPr>
      </a:lvl2pPr>
      <a:lvl3pPr marL="1868488" indent="-373063" algn="l" defTabSz="1495425" rtl="0" eaLnBrk="0" fontAlgn="base" hangingPunct="0">
        <a:spcBef>
          <a:spcPct val="20000"/>
        </a:spcBef>
        <a:spcAft>
          <a:spcPct val="0"/>
        </a:spcAft>
        <a:buChar char="•"/>
        <a:defRPr sz="3900">
          <a:solidFill>
            <a:schemeClr val="tx1"/>
          </a:solidFill>
          <a:latin typeface="+mn-lt"/>
        </a:defRPr>
      </a:lvl3pPr>
      <a:lvl4pPr marL="2616200" indent="-374650" algn="l" defTabSz="1495425" rtl="0" eaLnBrk="0" fontAlgn="base" hangingPunct="0">
        <a:spcBef>
          <a:spcPct val="20000"/>
        </a:spcBef>
        <a:spcAft>
          <a:spcPct val="0"/>
        </a:spcAft>
        <a:buChar char="–"/>
        <a:defRPr sz="3300">
          <a:solidFill>
            <a:schemeClr val="tx1"/>
          </a:solidFill>
          <a:latin typeface="+mn-lt"/>
        </a:defRPr>
      </a:lvl4pPr>
      <a:lvl5pPr marL="3362325" indent="-373063" algn="l" defTabSz="1495425" rtl="0" eaLnBrk="0" fontAlgn="base" hangingPunct="0">
        <a:spcBef>
          <a:spcPct val="20000"/>
        </a:spcBef>
        <a:spcAft>
          <a:spcPct val="0"/>
        </a:spcAft>
        <a:buChar char="»"/>
        <a:defRPr sz="3300">
          <a:solidFill>
            <a:schemeClr val="tx1"/>
          </a:solidFill>
          <a:latin typeface="+mn-lt"/>
        </a:defRPr>
      </a:lvl5pPr>
      <a:lvl6pPr marL="3819525" indent="-373063" algn="l" defTabSz="1495425" rtl="0" fontAlgn="base">
        <a:spcBef>
          <a:spcPct val="20000"/>
        </a:spcBef>
        <a:spcAft>
          <a:spcPct val="0"/>
        </a:spcAft>
        <a:buChar char="»"/>
        <a:defRPr sz="3300">
          <a:solidFill>
            <a:schemeClr val="tx1"/>
          </a:solidFill>
          <a:latin typeface="+mn-lt"/>
        </a:defRPr>
      </a:lvl6pPr>
      <a:lvl7pPr marL="4276725" indent="-373063" algn="l" defTabSz="1495425" rtl="0" fontAlgn="base">
        <a:spcBef>
          <a:spcPct val="20000"/>
        </a:spcBef>
        <a:spcAft>
          <a:spcPct val="0"/>
        </a:spcAft>
        <a:buChar char="»"/>
        <a:defRPr sz="3300">
          <a:solidFill>
            <a:schemeClr val="tx1"/>
          </a:solidFill>
          <a:latin typeface="+mn-lt"/>
        </a:defRPr>
      </a:lvl7pPr>
      <a:lvl8pPr marL="4733925" indent="-373063" algn="l" defTabSz="1495425" rtl="0" fontAlgn="base">
        <a:spcBef>
          <a:spcPct val="20000"/>
        </a:spcBef>
        <a:spcAft>
          <a:spcPct val="0"/>
        </a:spcAft>
        <a:buChar char="»"/>
        <a:defRPr sz="3300">
          <a:solidFill>
            <a:schemeClr val="tx1"/>
          </a:solidFill>
          <a:latin typeface="+mn-lt"/>
        </a:defRPr>
      </a:lvl8pPr>
      <a:lvl9pPr marL="5191125" indent="-373063" algn="l" defTabSz="1495425" rtl="0" fontAlgn="base">
        <a:spcBef>
          <a:spcPct val="20000"/>
        </a:spcBef>
        <a:spcAft>
          <a:spcPct val="0"/>
        </a:spcAft>
        <a:buChar char="»"/>
        <a:defRPr sz="33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___Microsoft_Office_PowerPoint5.pptx"/><Relationship Id="rId13" Type="http://schemas.openxmlformats.org/officeDocument/2006/relationships/package" Target="../embeddings/____________Microsoft_Office_PowerPoint10.pptx"/><Relationship Id="rId3" Type="http://schemas.openxmlformats.org/officeDocument/2006/relationships/notesSlide" Target="../notesSlides/notesSlide3.xml"/><Relationship Id="rId7" Type="http://schemas.openxmlformats.org/officeDocument/2006/relationships/package" Target="../embeddings/____________Microsoft_Office_PowerPoint4.pptx"/><Relationship Id="rId12" Type="http://schemas.openxmlformats.org/officeDocument/2006/relationships/package" Target="../embeddings/____________Microsoft_Office_PowerPoint9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____________Microsoft_Office_PowerPoint3.pptx"/><Relationship Id="rId11" Type="http://schemas.openxmlformats.org/officeDocument/2006/relationships/package" Target="../embeddings/____________Microsoft_Office_PowerPoint8.pptx"/><Relationship Id="rId5" Type="http://schemas.openxmlformats.org/officeDocument/2006/relationships/package" Target="../embeddings/____________Microsoft_Office_PowerPoint2.pptx"/><Relationship Id="rId10" Type="http://schemas.openxmlformats.org/officeDocument/2006/relationships/package" Target="../embeddings/____________Microsoft_Office_PowerPoint7.pptx"/><Relationship Id="rId4" Type="http://schemas.openxmlformats.org/officeDocument/2006/relationships/package" Target="../embeddings/____________Microsoft_Office_PowerPoint1.pptx"/><Relationship Id="rId9" Type="http://schemas.openxmlformats.org/officeDocument/2006/relationships/package" Target="../embeddings/____________Microsoft_Office_PowerPoint6.pptx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historic.ru/books/item/f00/s00/z0000056/pic/000064.jpg" TargetMode="External"/><Relationship Id="rId3" Type="http://schemas.openxmlformats.org/officeDocument/2006/relationships/hyperlink" Target="http://kalitashop.com/kolt.shtml" TargetMode="External"/><Relationship Id="rId7" Type="http://schemas.openxmlformats.org/officeDocument/2006/relationships/hyperlink" Target="http://venividi.ru/node/10282" TargetMode="External"/><Relationship Id="rId12" Type="http://schemas.openxmlformats.org/officeDocument/2006/relationships/hyperlink" Target="http://lh5.ggpht.com/_6DSkF2cYsRQ/SGZjY1jXSiI/AAAAAAAAE2k/HyC3msZ7K0U/IMG_5749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venividi.ru/files/img/8804/6.jpg" TargetMode="External"/><Relationship Id="rId11" Type="http://schemas.openxmlformats.org/officeDocument/2006/relationships/hyperlink" Target="http://img1.liveinternet.ru/images/attach/b/3/28/966/28966991_15.JPG" TargetMode="External"/><Relationship Id="rId5" Type="http://schemas.openxmlformats.org/officeDocument/2006/relationships/hyperlink" Target="http://www.ilmarinen.ru/images/valaam_clip_image002.jpg" TargetMode="External"/><Relationship Id="rId10" Type="http://schemas.openxmlformats.org/officeDocument/2006/relationships/hyperlink" Target="http://zubova-poliana.narod.ru/history-7-4.gif" TargetMode="External"/><Relationship Id="rId4" Type="http://schemas.openxmlformats.org/officeDocument/2006/relationships/hyperlink" Target="http://upload.wikimedia.org/wikipedia/commons/thumb/8/89/Living_of_East_Slavs_by_Ivanov.jpg/350px-Living_of_East_Slavs_by_Ivanov.jpg" TargetMode="External"/><Relationship Id="rId9" Type="http://schemas.openxmlformats.org/officeDocument/2006/relationships/hyperlink" Target="http://www.vokrugsveta.ru/img/cmn/2008/07/10/011.jpg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kpm72.org/files/slavgal/pics/kartina03.jpg" TargetMode="External"/><Relationship Id="rId13" Type="http://schemas.openxmlformats.org/officeDocument/2006/relationships/hyperlink" Target="http://www.liveinternet.ru/users/4153190/post149061786/" TargetMode="External"/><Relationship Id="rId18" Type="http://schemas.openxmlformats.org/officeDocument/2006/relationships/hyperlink" Target="http://www.home-edu.ru/user/uatml/00000628/rumjancev/drevnieslavjane/poselok.jpg" TargetMode="External"/><Relationship Id="rId3" Type="http://schemas.openxmlformats.org/officeDocument/2006/relationships/hyperlink" Target="http://www.ido.rudn.ru/nfpk/hist/pic/2/v2_15.jpg" TargetMode="External"/><Relationship Id="rId7" Type="http://schemas.openxmlformats.org/officeDocument/2006/relationships/hyperlink" Target="http://rys-arhipelag.ucoz.ru/photo/14-0-204-3" TargetMode="External"/><Relationship Id="rId12" Type="http://schemas.openxmlformats.org/officeDocument/2006/relationships/hyperlink" Target="http://foto.mail.ru/mail/dedischev195413/8931/18325.html" TargetMode="External"/><Relationship Id="rId17" Type="http://schemas.openxmlformats.org/officeDocument/2006/relationships/hyperlink" Target="http://img1.liveinternet.ru/images%20attach/b/3/13/349/13349499_1199282178_Kapische_u_ozera.jpg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http://www.bg-gallery.ru/images/4697/d72d187df41e10ea7d9fcdc7f5909205autor_id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unity-101442.taba.ru/image/Russkaya_zhivopis/Vasnecov/7044_Trizna_po_Olegu.html" TargetMode="External"/><Relationship Id="rId11" Type="http://schemas.openxmlformats.org/officeDocument/2006/relationships/hyperlink" Target="http://www.websib.ru/~gardarika/rus/images/karta1.jpg" TargetMode="External"/><Relationship Id="rId5" Type="http://schemas.openxmlformats.org/officeDocument/2006/relationships/hyperlink" Target="http://img0.liveinternet.ru/images/attach/b/3/29/413/29413104_1216777917_Trizna.jpg" TargetMode="External"/><Relationship Id="rId15" Type="http://schemas.openxmlformats.org/officeDocument/2006/relationships/hyperlink" Target="http://hmhsbritannic.ucoz.ru/FILES/23g.jpg" TargetMode="External"/><Relationship Id="rId10" Type="http://schemas.openxmlformats.org/officeDocument/2006/relationships/hyperlink" Target="http://www.websib.ru/~gardarika/rus/images/sosedi.jpg" TargetMode="External"/><Relationship Id="rId4" Type="http://schemas.openxmlformats.org/officeDocument/2006/relationships/hyperlink" Target="http://www.organizmica.org/archive/307/image008.jpg" TargetMode="External"/><Relationship Id="rId9" Type="http://schemas.openxmlformats.org/officeDocument/2006/relationships/hyperlink" Target="http://www.tkpm72.org/files/slavgal/pics/kartina11.jpg" TargetMode="External"/><Relationship Id="rId14" Type="http://schemas.openxmlformats.org/officeDocument/2006/relationships/hyperlink" Target="http://slavolad.narod.ru/paint/ivanov-beseda.jp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agan.ru/gallery/russkiehudozhni/wasiler1ewk/gallery_5_22.jpg" TargetMode="External"/><Relationship Id="rId13" Type="http://schemas.openxmlformats.org/officeDocument/2006/relationships/hyperlink" Target="http://roerih.ru/rerih/36.php" TargetMode="External"/><Relationship Id="rId18" Type="http://schemas.openxmlformats.org/officeDocument/2006/relationships/hyperlink" Target="http://www.roerichsibur.ru/slaid/roerich-in-russia2/30.jpg" TargetMode="External"/><Relationship Id="rId3" Type="http://schemas.openxmlformats.org/officeDocument/2006/relationships/hyperlink" Target="http://roerih.ru/rerih/209.php" TargetMode="External"/><Relationship Id="rId21" Type="http://schemas.openxmlformats.org/officeDocument/2006/relationships/hyperlink" Target="http://rusarch.ru/darkevich2.files/image007.jpg" TargetMode="External"/><Relationship Id="rId7" Type="http://schemas.openxmlformats.org/officeDocument/2006/relationships/hyperlink" Target="http://img1.liveinternet.ru/images/attach/b/3/41/880/41880539_Domovoy.jpg" TargetMode="External"/><Relationship Id="rId12" Type="http://schemas.openxmlformats.org/officeDocument/2006/relationships/hyperlink" Target="http://www.kalitashop.com/images/fibuly/fibula.jpg" TargetMode="External"/><Relationship Id="rId17" Type="http://schemas.openxmlformats.org/officeDocument/2006/relationships/hyperlink" Target="http://dic.academic.ru/pictures/wiki/files/86/Volok_by_Roerich.jpg" TargetMode="External"/><Relationship Id="rId2" Type="http://schemas.openxmlformats.org/officeDocument/2006/relationships/notesSlide" Target="../notesSlides/notesSlide6.xml"/><Relationship Id="rId16" Type="http://schemas.openxmlformats.org/officeDocument/2006/relationships/hyperlink" Target="http://yarga.ru/foto_arhiv/foto/rus/prav_inkvizic/12.jpg" TargetMode="External"/><Relationship Id="rId20" Type="http://schemas.openxmlformats.org/officeDocument/2006/relationships/hyperlink" Target="http://festival.1september.ru/files/articles/52/5210/521031/05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-fotki.yandex.ru/get/5600/hhomunculus.4/0_49542_4b86a439_orig" TargetMode="External"/><Relationship Id="rId11" Type="http://schemas.openxmlformats.org/officeDocument/2006/relationships/hyperlink" Target="http://www.anund.com/images/all/135.jpg" TargetMode="External"/><Relationship Id="rId5" Type="http://schemas.openxmlformats.org/officeDocument/2006/relationships/hyperlink" Target="http://www.danvich.com/wp-content/uploads/2008/07/vodyanoi.jpg" TargetMode="External"/><Relationship Id="rId15" Type="http://schemas.openxmlformats.org/officeDocument/2006/relationships/hyperlink" Target="http://blamag.ru/uploads/BabaYaga2.JPG" TargetMode="External"/><Relationship Id="rId10" Type="http://schemas.openxmlformats.org/officeDocument/2006/relationships/hyperlink" Target="http://ru.wikipedia.org/wiki/%D0%A4%D0%B0%D0%B9%D0%BB:Klad_desyatinnaya.jpg" TargetMode="External"/><Relationship Id="rId19" Type="http://schemas.openxmlformats.org/officeDocument/2006/relationships/hyperlink" Target="http://history.sgu.ru/img/x1-z2-009-poselok.jpg" TargetMode="External"/><Relationship Id="rId4" Type="http://schemas.openxmlformats.org/officeDocument/2006/relationships/hyperlink" Target="http://img0.liveinternet.ru/images/attach/c/2/66/558/66558981_leshiy.jpg" TargetMode="External"/><Relationship Id="rId9" Type="http://schemas.openxmlformats.org/officeDocument/2006/relationships/hyperlink" Target="http://happynouruz.narod.ru/semenova/risunki/File0020.gif" TargetMode="External"/><Relationship Id="rId14" Type="http://schemas.openxmlformats.org/officeDocument/2006/relationships/hyperlink" Target="http://rys-arhipelag.ucoz.ru/photo/14-0-182-3" TargetMode="External"/><Relationship Id="rId22" Type="http://schemas.openxmlformats.org/officeDocument/2006/relationships/hyperlink" Target="http://collection.edu.ru/attach/17/11456.pp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4188" y="2130425"/>
            <a:ext cx="8175625" cy="19415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400" b="1" dirty="0" smtClean="0">
                <a:solidFill>
                  <a:srgbClr val="C00000"/>
                </a:solidFill>
                <a:latin typeface="Comic Sans MS" pitchFamily="66" charset="0"/>
              </a:rPr>
              <a:t>Откуда Русь пошла</a:t>
            </a:r>
            <a:br>
              <a:rPr lang="ru-RU" sz="4400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3100" dirty="0" smtClean="0"/>
              <a:t>Дидактический материал</a:t>
            </a:r>
            <a:br>
              <a:rPr lang="ru-RU" sz="3100" dirty="0" smtClean="0"/>
            </a:br>
            <a:r>
              <a:rPr lang="ru-RU" sz="3100" dirty="0" smtClean="0"/>
              <a:t>«Окружающий мир»</a:t>
            </a:r>
            <a:br>
              <a:rPr lang="ru-RU" sz="3100" dirty="0" smtClean="0"/>
            </a:br>
            <a:r>
              <a:rPr lang="ru-RU" sz="3100" dirty="0" smtClean="0"/>
              <a:t> 3 - 4 класс</a:t>
            </a:r>
            <a:endParaRPr lang="ru-RU" sz="3100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429652" y="6429396"/>
            <a:ext cx="714348" cy="428604"/>
          </a:xfrm>
          <a:prstGeom prst="actionButtonForwardNex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285720" y="357166"/>
            <a:ext cx="5730886" cy="785812"/>
          </a:xfrm>
        </p:spPr>
        <p:txBody>
          <a:bodyPr/>
          <a:lstStyle/>
          <a:p>
            <a:pPr eaLnBrk="1" hangingPunct="1"/>
            <a:r>
              <a:rPr lang="ru-RU" sz="3600" dirty="0" smtClean="0">
                <a:solidFill>
                  <a:srgbClr val="990000"/>
                </a:solidFill>
              </a:rPr>
              <a:t>Заполни таблицу</a:t>
            </a:r>
          </a:p>
        </p:txBody>
      </p:sp>
      <p:sp>
        <p:nvSpPr>
          <p:cNvPr id="32771" name="Rectangle 5"/>
          <p:cNvSpPr>
            <a:spLocks noChangeArrowheads="1"/>
          </p:cNvSpPr>
          <p:nvPr/>
        </p:nvSpPr>
        <p:spPr bwMode="auto">
          <a:xfrm>
            <a:off x="1357290" y="1714488"/>
            <a:ext cx="2154238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400" smtClean="0">
                <a:solidFill>
                  <a:srgbClr val="990000"/>
                </a:solidFill>
              </a:rPr>
              <a:t>Племена </a:t>
            </a:r>
          </a:p>
        </p:txBody>
      </p:sp>
      <p:sp>
        <p:nvSpPr>
          <p:cNvPr id="7172" name="Rectangle 6"/>
          <p:cNvSpPr>
            <a:spLocks noChangeArrowheads="1"/>
          </p:cNvSpPr>
          <p:nvPr/>
        </p:nvSpPr>
        <p:spPr bwMode="auto">
          <a:xfrm>
            <a:off x="1357290" y="2214551"/>
            <a:ext cx="2154238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Поляне</a:t>
            </a:r>
          </a:p>
        </p:txBody>
      </p:sp>
      <p:sp>
        <p:nvSpPr>
          <p:cNvPr id="7173" name="Rectangle 7"/>
          <p:cNvSpPr>
            <a:spLocks noChangeArrowheads="1"/>
          </p:cNvSpPr>
          <p:nvPr/>
        </p:nvSpPr>
        <p:spPr bwMode="auto">
          <a:xfrm>
            <a:off x="1357290" y="2714613"/>
            <a:ext cx="2154238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Древляне</a:t>
            </a:r>
          </a:p>
        </p:txBody>
      </p:sp>
      <p:sp>
        <p:nvSpPr>
          <p:cNvPr id="7174" name="Rectangle 8"/>
          <p:cNvSpPr>
            <a:spLocks noChangeArrowheads="1"/>
          </p:cNvSpPr>
          <p:nvPr/>
        </p:nvSpPr>
        <p:spPr bwMode="auto">
          <a:xfrm>
            <a:off x="1357290" y="3214676"/>
            <a:ext cx="2154238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Кривичи</a:t>
            </a:r>
          </a:p>
        </p:txBody>
      </p:sp>
      <p:sp>
        <p:nvSpPr>
          <p:cNvPr id="7175" name="Rectangle 9"/>
          <p:cNvSpPr>
            <a:spLocks noChangeArrowheads="1"/>
          </p:cNvSpPr>
          <p:nvPr/>
        </p:nvSpPr>
        <p:spPr bwMode="auto">
          <a:xfrm>
            <a:off x="1357290" y="3714738"/>
            <a:ext cx="2154238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Полочане</a:t>
            </a:r>
          </a:p>
        </p:txBody>
      </p:sp>
      <p:sp>
        <p:nvSpPr>
          <p:cNvPr id="7176" name="Rectangle 10"/>
          <p:cNvSpPr>
            <a:spLocks noChangeArrowheads="1"/>
          </p:cNvSpPr>
          <p:nvPr/>
        </p:nvSpPr>
        <p:spPr bwMode="auto">
          <a:xfrm>
            <a:off x="1357290" y="4214801"/>
            <a:ext cx="2154238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Северяне</a:t>
            </a:r>
          </a:p>
        </p:txBody>
      </p:sp>
      <p:sp>
        <p:nvSpPr>
          <p:cNvPr id="7177" name="Rectangle 11"/>
          <p:cNvSpPr>
            <a:spLocks noChangeArrowheads="1"/>
          </p:cNvSpPr>
          <p:nvPr/>
        </p:nvSpPr>
        <p:spPr bwMode="auto">
          <a:xfrm>
            <a:off x="1357290" y="4714863"/>
            <a:ext cx="2154238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Вятичи</a:t>
            </a:r>
          </a:p>
        </p:txBody>
      </p:sp>
      <p:sp>
        <p:nvSpPr>
          <p:cNvPr id="7178" name="Rectangle 12"/>
          <p:cNvSpPr>
            <a:spLocks noChangeArrowheads="1"/>
          </p:cNvSpPr>
          <p:nvPr/>
        </p:nvSpPr>
        <p:spPr bwMode="auto">
          <a:xfrm>
            <a:off x="1357290" y="5214926"/>
            <a:ext cx="2154238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Радимичи</a:t>
            </a:r>
          </a:p>
        </p:txBody>
      </p:sp>
      <p:sp>
        <p:nvSpPr>
          <p:cNvPr id="7179" name="Rectangle 13"/>
          <p:cNvSpPr>
            <a:spLocks noChangeArrowheads="1"/>
          </p:cNvSpPr>
          <p:nvPr/>
        </p:nvSpPr>
        <p:spPr bwMode="auto">
          <a:xfrm>
            <a:off x="1357290" y="5714988"/>
            <a:ext cx="2154238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Словене</a:t>
            </a:r>
          </a:p>
        </p:txBody>
      </p:sp>
      <p:sp>
        <p:nvSpPr>
          <p:cNvPr id="32780" name="Rectangle 14"/>
          <p:cNvSpPr>
            <a:spLocks noChangeArrowheads="1"/>
          </p:cNvSpPr>
          <p:nvPr/>
        </p:nvSpPr>
        <p:spPr bwMode="auto">
          <a:xfrm>
            <a:off x="3532165" y="1714488"/>
            <a:ext cx="2155825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400" smtClean="0">
                <a:solidFill>
                  <a:srgbClr val="990000"/>
                </a:solidFill>
              </a:rPr>
              <a:t>Река</a:t>
            </a:r>
          </a:p>
        </p:txBody>
      </p:sp>
      <p:sp>
        <p:nvSpPr>
          <p:cNvPr id="48143" name="Rectangle 15"/>
          <p:cNvSpPr>
            <a:spLocks noChangeArrowheads="1"/>
          </p:cNvSpPr>
          <p:nvPr/>
        </p:nvSpPr>
        <p:spPr bwMode="auto">
          <a:xfrm>
            <a:off x="3532165" y="2214551"/>
            <a:ext cx="2155825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Днепр</a:t>
            </a:r>
          </a:p>
        </p:txBody>
      </p:sp>
      <p:sp>
        <p:nvSpPr>
          <p:cNvPr id="48145" name="Rectangle 17"/>
          <p:cNvSpPr>
            <a:spLocks noChangeArrowheads="1"/>
          </p:cNvSpPr>
          <p:nvPr/>
        </p:nvSpPr>
        <p:spPr bwMode="auto">
          <a:xfrm>
            <a:off x="3532165" y="3214676"/>
            <a:ext cx="2155825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Волга</a:t>
            </a:r>
          </a:p>
        </p:txBody>
      </p:sp>
      <p:sp>
        <p:nvSpPr>
          <p:cNvPr id="48146" name="Rectangle 18"/>
          <p:cNvSpPr>
            <a:spLocks noChangeArrowheads="1"/>
          </p:cNvSpPr>
          <p:nvPr/>
        </p:nvSpPr>
        <p:spPr bwMode="auto">
          <a:xfrm>
            <a:off x="3532165" y="3714738"/>
            <a:ext cx="2155825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Двина</a:t>
            </a:r>
          </a:p>
        </p:txBody>
      </p:sp>
      <p:sp>
        <p:nvSpPr>
          <p:cNvPr id="48147" name="Rectangle 19"/>
          <p:cNvSpPr>
            <a:spLocks noChangeArrowheads="1"/>
          </p:cNvSpPr>
          <p:nvPr/>
        </p:nvSpPr>
        <p:spPr bwMode="auto">
          <a:xfrm>
            <a:off x="3532165" y="4214801"/>
            <a:ext cx="2155825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Десна</a:t>
            </a:r>
          </a:p>
        </p:txBody>
      </p:sp>
      <p:sp>
        <p:nvSpPr>
          <p:cNvPr id="48148" name="Rectangle 20"/>
          <p:cNvSpPr>
            <a:spLocks noChangeArrowheads="1"/>
          </p:cNvSpPr>
          <p:nvPr/>
        </p:nvSpPr>
        <p:spPr bwMode="auto">
          <a:xfrm>
            <a:off x="3532165" y="4714863"/>
            <a:ext cx="2155825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Ока</a:t>
            </a:r>
          </a:p>
        </p:txBody>
      </p:sp>
      <p:sp>
        <p:nvSpPr>
          <p:cNvPr id="48149" name="Rectangle 21"/>
          <p:cNvSpPr>
            <a:spLocks noChangeArrowheads="1"/>
          </p:cNvSpPr>
          <p:nvPr/>
        </p:nvSpPr>
        <p:spPr bwMode="auto">
          <a:xfrm>
            <a:off x="3532165" y="5214926"/>
            <a:ext cx="2155825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Днепр</a:t>
            </a:r>
          </a:p>
        </p:txBody>
      </p:sp>
      <p:sp>
        <p:nvSpPr>
          <p:cNvPr id="48150" name="Rectangle 22"/>
          <p:cNvSpPr>
            <a:spLocks noChangeArrowheads="1"/>
          </p:cNvSpPr>
          <p:nvPr/>
        </p:nvSpPr>
        <p:spPr bwMode="auto">
          <a:xfrm>
            <a:off x="3532165" y="5714988"/>
            <a:ext cx="2155825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Оз. Ильмень</a:t>
            </a:r>
          </a:p>
        </p:txBody>
      </p:sp>
      <p:sp>
        <p:nvSpPr>
          <p:cNvPr id="48151" name="Rectangle 23"/>
          <p:cNvSpPr>
            <a:spLocks noChangeArrowheads="1"/>
          </p:cNvSpPr>
          <p:nvPr/>
        </p:nvSpPr>
        <p:spPr bwMode="auto">
          <a:xfrm>
            <a:off x="3532165" y="2714613"/>
            <a:ext cx="2155825" cy="463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1495425" fontAlgn="base">
              <a:spcBef>
                <a:spcPct val="0"/>
              </a:spcBef>
              <a:spcAft>
                <a:spcPct val="0"/>
              </a:spcAft>
            </a:pPr>
            <a:r>
              <a:rPr lang="ru-RU" sz="2800" smtClean="0">
                <a:solidFill>
                  <a:srgbClr val="000000"/>
                </a:solidFill>
              </a:rPr>
              <a:t>Припять</a:t>
            </a:r>
          </a:p>
        </p:txBody>
      </p:sp>
      <p:sp>
        <p:nvSpPr>
          <p:cNvPr id="22" name="Скругленный прямоугольник 21"/>
          <p:cNvSpPr>
            <a:spLocks noChangeArrowheads="1"/>
          </p:cNvSpPr>
          <p:nvPr/>
        </p:nvSpPr>
        <p:spPr bwMode="auto">
          <a:xfrm>
            <a:off x="8572528" y="5572140"/>
            <a:ext cx="571472" cy="71438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bg1">
                  <a:lumMod val="50000"/>
                  <a:tint val="66000"/>
                  <a:satMod val="160000"/>
                </a:schemeClr>
              </a:gs>
              <a:gs pos="50000">
                <a:schemeClr val="bg1">
                  <a:lumMod val="50000"/>
                  <a:tint val="44500"/>
                  <a:satMod val="160000"/>
                </a:schemeClr>
              </a:gs>
              <a:gs pos="100000">
                <a:schemeClr val="bg1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algn="ctr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defTabSz="1495425" fontAlgn="base">
              <a:spcBef>
                <a:spcPct val="0"/>
              </a:spcBef>
              <a:spcAft>
                <a:spcPct val="0"/>
              </a:spcAft>
            </a:pPr>
            <a:endParaRPr lang="ru-RU" sz="2900" dirty="0" smtClean="0">
              <a:solidFill>
                <a:srgbClr val="000000"/>
              </a:solidFill>
            </a:endParaRPr>
          </a:p>
        </p:txBody>
      </p:sp>
      <p:pic>
        <p:nvPicPr>
          <p:cNvPr id="24" name="Рисунок 3" descr="sosedi.jpg"/>
          <p:cNvPicPr>
            <a:picLocks noChangeAspect="1"/>
          </p:cNvPicPr>
          <p:nvPr/>
        </p:nvPicPr>
        <p:blipFill>
          <a:blip r:embed="rId3" cstate="print"/>
          <a:srcRect b="29097"/>
          <a:stretch>
            <a:fillRect/>
          </a:stretch>
        </p:blipFill>
        <p:spPr bwMode="auto">
          <a:xfrm>
            <a:off x="-1" y="0"/>
            <a:ext cx="832896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Управляющая кнопка: далее 22">
            <a:hlinkClick r:id="" action="ppaction://hlinkshowjump?jump=nextslide" highlightClick="1"/>
          </p:cNvPr>
          <p:cNvSpPr/>
          <p:nvPr/>
        </p:nvSpPr>
        <p:spPr bwMode="auto">
          <a:xfrm>
            <a:off x="8572528" y="6500810"/>
            <a:ext cx="571472" cy="357190"/>
          </a:xfrm>
          <a:prstGeom prst="actionButtonForwardNex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4954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7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250" autoRev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3" dur="250" autoRev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" dur="250" autoRev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autoRev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7172" grpId="0" animBg="1"/>
      <p:bldP spid="7173" grpId="0" animBg="1"/>
      <p:bldP spid="7174" grpId="0" animBg="1"/>
      <p:bldP spid="7175" grpId="0" animBg="1"/>
      <p:bldP spid="7176" grpId="0" animBg="1"/>
      <p:bldP spid="7177" grpId="0" animBg="1"/>
      <p:bldP spid="7178" grpId="0" animBg="1"/>
      <p:bldP spid="7179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643174" y="2643182"/>
            <a:ext cx="4000528" cy="144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+mj-lt"/>
              </a:rPr>
              <a:t>Быт древних славян</a:t>
            </a:r>
            <a:endParaRPr lang="ru-RU" sz="5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429652" y="6429396"/>
            <a:ext cx="714348" cy="428604"/>
          </a:xfrm>
          <a:prstGeom prst="actionButtonForwardNex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Объект 2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500298" y="571480"/>
          <a:ext cx="1920445" cy="1440000"/>
        </p:xfrm>
        <a:graphic>
          <a:graphicData uri="http://schemas.openxmlformats.org/presentationml/2006/ole">
            <p:oleObj spid="_x0000_s1044" name="Презентация" r:id="rId4" imgW="4568900" imgH="3425883" progId="PowerPoint.Show.12">
              <p:embed/>
            </p:oleObj>
          </a:graphicData>
        </a:graphic>
      </p:graphicFrame>
      <p:graphicFrame>
        <p:nvGraphicFramePr>
          <p:cNvPr id="26" name="Объект 2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29454" y="2714620"/>
          <a:ext cx="1920445" cy="1440000"/>
        </p:xfrm>
        <a:graphic>
          <a:graphicData uri="http://schemas.openxmlformats.org/presentationml/2006/ole">
            <p:oleObj spid="_x0000_s1047" name="Презентация" r:id="rId5" imgW="4568900" imgH="3425883" progId="PowerPoint.Show.12">
              <p:embed/>
            </p:oleObj>
          </a:graphicData>
        </a:graphic>
      </p:graphicFrame>
      <p:graphicFrame>
        <p:nvGraphicFramePr>
          <p:cNvPr id="27" name="Объект 2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5720" y="4857760"/>
          <a:ext cx="1920445" cy="1440000"/>
        </p:xfrm>
        <a:graphic>
          <a:graphicData uri="http://schemas.openxmlformats.org/presentationml/2006/ole">
            <p:oleObj spid="_x0000_s1048" name="Презентация" r:id="rId6" imgW="4568900" imgH="3425883" progId="PowerPoint.Show.12">
              <p:embed/>
            </p:oleObj>
          </a:graphicData>
        </a:graphic>
      </p:graphicFrame>
      <p:graphicFrame>
        <p:nvGraphicFramePr>
          <p:cNvPr id="32" name="Объект 3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29454" y="4857760"/>
          <a:ext cx="1920445" cy="1440000"/>
        </p:xfrm>
        <a:graphic>
          <a:graphicData uri="http://schemas.openxmlformats.org/presentationml/2006/ole">
            <p:oleObj spid="_x0000_s1053" name="Презентация" r:id="rId7" imgW="4568900" imgH="3425883" progId="PowerPoint.Show.12">
              <p:embed/>
            </p:oleObj>
          </a:graphicData>
        </a:graphic>
      </p:graphicFrame>
      <p:graphicFrame>
        <p:nvGraphicFramePr>
          <p:cNvPr id="14" name="Объект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5720" y="571480"/>
          <a:ext cx="1920222" cy="1440000"/>
        </p:xfrm>
        <a:graphic>
          <a:graphicData uri="http://schemas.openxmlformats.org/presentationml/2006/ole">
            <p:oleObj spid="_x0000_s1054" name="Презентация" r:id="rId8" imgW="4570532" imgH="3427608" progId="PowerPoint.Show.12">
              <p:embed/>
            </p:oleObj>
          </a:graphicData>
        </a:graphic>
      </p:graphicFrame>
      <p:graphicFrame>
        <p:nvGraphicFramePr>
          <p:cNvPr id="16" name="Объект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14876" y="571480"/>
          <a:ext cx="1920222" cy="1440000"/>
        </p:xfrm>
        <a:graphic>
          <a:graphicData uri="http://schemas.openxmlformats.org/presentationml/2006/ole">
            <p:oleObj spid="_x0000_s1055" name="Презентация" r:id="rId9" imgW="4570532" imgH="3427608" progId="PowerPoint.Show.12">
              <p:embed/>
            </p:oleObj>
          </a:graphicData>
        </a:graphic>
      </p:graphicFrame>
      <p:graphicFrame>
        <p:nvGraphicFramePr>
          <p:cNvPr id="18" name="Объект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14876" y="4857760"/>
          <a:ext cx="1920222" cy="1440000"/>
        </p:xfrm>
        <a:graphic>
          <a:graphicData uri="http://schemas.openxmlformats.org/presentationml/2006/ole">
            <p:oleObj spid="_x0000_s1057" name="Презентация" r:id="rId10" imgW="4570532" imgH="3427608" progId="PowerPoint.Show.12">
              <p:embed/>
            </p:oleObj>
          </a:graphicData>
        </a:graphic>
      </p:graphicFrame>
      <p:graphicFrame>
        <p:nvGraphicFramePr>
          <p:cNvPr id="17" name="Объект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29454" y="571480"/>
          <a:ext cx="1920222" cy="1440000"/>
        </p:xfrm>
        <a:graphic>
          <a:graphicData uri="http://schemas.openxmlformats.org/presentationml/2006/ole">
            <p:oleObj spid="_x0000_s1058" name="Презентация" r:id="rId11" imgW="3998810" imgH="2999382" progId="PowerPoint.Show.12">
              <p:embed/>
            </p:oleObj>
          </a:graphicData>
        </a:graphic>
      </p:graphicFrame>
      <p:graphicFrame>
        <p:nvGraphicFramePr>
          <p:cNvPr id="20" name="Объект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7158" y="2643182"/>
          <a:ext cx="1920222" cy="1440000"/>
        </p:xfrm>
        <a:graphic>
          <a:graphicData uri="http://schemas.openxmlformats.org/presentationml/2006/ole">
            <p:oleObj spid="_x0000_s1060" name="Презентация" r:id="rId12" imgW="4154342" imgH="3116694" progId="PowerPoint.Show.12">
              <p:embed/>
            </p:oleObj>
          </a:graphicData>
        </a:graphic>
      </p:graphicFrame>
      <p:graphicFrame>
        <p:nvGraphicFramePr>
          <p:cNvPr id="19" name="Объект 1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500298" y="4857760"/>
          <a:ext cx="1920222" cy="1440000"/>
        </p:xfrm>
        <a:graphic>
          <a:graphicData uri="http://schemas.openxmlformats.org/presentationml/2006/ole">
            <p:oleObj spid="_x0000_s1062" name="Презентация" r:id="rId13" imgW="4570532" imgH="3427608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Список использованных источников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1214438"/>
            <a:ext cx="8424863" cy="5429250"/>
          </a:xfrm>
        </p:spPr>
        <p:txBody>
          <a:bodyPr>
            <a:noAutofit/>
          </a:bodyPr>
          <a:lstStyle/>
          <a:p>
            <a:pPr eaLnBrk="1" hangingPunct="1"/>
            <a:r>
              <a:rPr lang="ru-RU" sz="1600" dirty="0" err="1" smtClean="0"/>
              <a:t>Петрухин</a:t>
            </a:r>
            <a:r>
              <a:rPr lang="ru-RU" sz="1600" dirty="0" smtClean="0"/>
              <a:t> В. Славяне. – М.: «РОСМЭН», 2002.</a:t>
            </a:r>
          </a:p>
          <a:p>
            <a:pPr eaLnBrk="1" hangingPunct="1"/>
            <a:r>
              <a:rPr lang="ru-RU" sz="1600" dirty="0" smtClean="0"/>
              <a:t>Школьная энциклопедия «</a:t>
            </a:r>
            <a:r>
              <a:rPr lang="ru-RU" sz="1600" dirty="0" err="1" smtClean="0"/>
              <a:t>Руссика</a:t>
            </a:r>
            <a:r>
              <a:rPr lang="ru-RU" sz="1600" dirty="0" smtClean="0"/>
              <a:t>». История России. 9 –17 вв. –  М.: ОЛМА – ПРЕСС Образование, 2003.</a:t>
            </a:r>
          </a:p>
          <a:p>
            <a:pPr eaLnBrk="1" hangingPunct="1"/>
            <a:r>
              <a:rPr lang="ru-RU" sz="1600" dirty="0" smtClean="0"/>
              <a:t>Энциклопедия для детей. Т.5. История России и её ближайших соседей. Ч.1. От древних славян до Петра Великого. – 2-е изд./</a:t>
            </a:r>
            <a:r>
              <a:rPr lang="ru-RU" sz="1600" dirty="0" err="1" smtClean="0"/>
              <a:t>Глв.ред.М.Д</a:t>
            </a:r>
            <a:r>
              <a:rPr lang="ru-RU" sz="1600" dirty="0" smtClean="0"/>
              <a:t>. Аксёнов. – М.: </a:t>
            </a:r>
            <a:r>
              <a:rPr lang="ru-RU" sz="1600" dirty="0" err="1" smtClean="0"/>
              <a:t>Аванта+</a:t>
            </a:r>
            <a:r>
              <a:rPr lang="ru-RU" sz="1600" dirty="0" smtClean="0"/>
              <a:t>, 2000.</a:t>
            </a:r>
          </a:p>
          <a:p>
            <a:pPr eaLnBrk="1" hangingPunct="1"/>
            <a:r>
              <a:rPr lang="ru-RU" sz="1600" dirty="0" smtClean="0"/>
              <a:t>Детская энциклопедия Кирилла и </a:t>
            </a:r>
            <a:r>
              <a:rPr lang="ru-RU" sz="1600" dirty="0" err="1" smtClean="0"/>
              <a:t>Мефодия</a:t>
            </a:r>
            <a:r>
              <a:rPr lang="ru-RU" sz="1600" dirty="0" smtClean="0"/>
              <a:t> 2008 </a:t>
            </a:r>
          </a:p>
          <a:p>
            <a:pPr eaLnBrk="1" hangingPunct="1"/>
            <a:r>
              <a:rPr lang="en-US" sz="1600" u="sng" dirty="0" err="1" smtClean="0">
                <a:hlinkClick r:id="rId3"/>
              </a:rPr>
              <a:t>kalitashop</a:t>
            </a:r>
            <a:r>
              <a:rPr lang="ru-RU" sz="1600" u="sng" dirty="0" smtClean="0">
                <a:hlinkClick r:id="rId3"/>
              </a:rPr>
              <a:t>.</a:t>
            </a:r>
            <a:r>
              <a:rPr lang="en-US" sz="1600" u="sng" dirty="0" smtClean="0">
                <a:hlinkClick r:id="rId3"/>
              </a:rPr>
              <a:t>com</a:t>
            </a:r>
            <a:r>
              <a:rPr lang="ru-RU" sz="1600" u="sng" dirty="0" smtClean="0">
                <a:hlinkClick r:id="rId3"/>
              </a:rPr>
              <a:t>/</a:t>
            </a:r>
            <a:r>
              <a:rPr lang="en-US" sz="1600" u="sng" dirty="0" err="1" smtClean="0">
                <a:hlinkClick r:id="rId3"/>
              </a:rPr>
              <a:t>kolt</a:t>
            </a:r>
            <a:r>
              <a:rPr lang="ru-RU" sz="1600" u="sng" dirty="0" smtClean="0">
                <a:hlinkClick r:id="rId3"/>
              </a:rPr>
              <a:t>.</a:t>
            </a:r>
            <a:r>
              <a:rPr lang="en-US" sz="1600" u="sng" dirty="0" err="1" smtClean="0">
                <a:hlinkClick r:id="rId3"/>
              </a:rPr>
              <a:t>shtml</a:t>
            </a:r>
            <a:r>
              <a:rPr lang="ru-RU" sz="1600" dirty="0" smtClean="0"/>
              <a:t>   </a:t>
            </a:r>
            <a:r>
              <a:rPr lang="ru-RU" sz="1600" dirty="0" err="1" smtClean="0"/>
              <a:t>колт</a:t>
            </a:r>
            <a:r>
              <a:rPr lang="ru-RU" sz="1600" dirty="0" smtClean="0"/>
              <a:t> височный</a:t>
            </a:r>
          </a:p>
          <a:p>
            <a:pPr eaLnBrk="1" hangingPunct="1"/>
            <a:r>
              <a:rPr lang="en-US" sz="1600" dirty="0" smtClean="0">
                <a:hlinkClick r:id="rId4"/>
              </a:rPr>
              <a:t>http://upload.wikimedia.org/wikipedia/commons/thumb/8/89/Living_of_East_Slavs_by_Ivanov.jpg/350px-Living_of_East_Slavs_by_Ivanov.jpg</a:t>
            </a:r>
            <a:r>
              <a:rPr lang="ru-RU" sz="1600" dirty="0" smtClean="0"/>
              <a:t>  Иванов  С.В.  Древние славяне . </a:t>
            </a:r>
          </a:p>
          <a:p>
            <a:pPr eaLnBrk="1" hangingPunct="1"/>
            <a:r>
              <a:rPr lang="en-US" sz="1600" dirty="0" smtClean="0">
                <a:hlinkClick r:id="rId5"/>
              </a:rPr>
              <a:t>http://www.ilmarinen.ru/images/valaam_clip_image002.jpg</a:t>
            </a:r>
            <a:r>
              <a:rPr lang="ru-RU" sz="1600" dirty="0" smtClean="0"/>
              <a:t>   Валаам вид сверху </a:t>
            </a:r>
          </a:p>
          <a:p>
            <a:pPr eaLnBrk="1" hangingPunct="1"/>
            <a:r>
              <a:rPr lang="en-US" sz="1600" dirty="0" smtClean="0">
                <a:hlinkClick r:id="rId6"/>
              </a:rPr>
              <a:t>http://venividi.ru/files/img/8804/6.jpg</a:t>
            </a:r>
            <a:r>
              <a:rPr lang="ru-RU" sz="1600" dirty="0" smtClean="0"/>
              <a:t>  идолы</a:t>
            </a:r>
          </a:p>
          <a:p>
            <a:pPr eaLnBrk="1" hangingPunct="1"/>
            <a:r>
              <a:rPr lang="en-US" sz="1600" dirty="0" smtClean="0">
                <a:hlinkClick r:id="rId7"/>
              </a:rPr>
              <a:t>http://venividi.ru/node/10282</a:t>
            </a:r>
            <a:r>
              <a:rPr lang="ru-RU" sz="1600" dirty="0" smtClean="0"/>
              <a:t>   славянское капище</a:t>
            </a:r>
          </a:p>
          <a:p>
            <a:pPr eaLnBrk="1" hangingPunct="1"/>
            <a:r>
              <a:rPr lang="en-US" sz="1600" dirty="0" smtClean="0">
                <a:hlinkClick r:id="rId8"/>
              </a:rPr>
              <a:t>http://historic.ru/books/item/f00/s00/z0000056/pic/000064.jpg</a:t>
            </a:r>
            <a:r>
              <a:rPr lang="ru-RU" sz="1600" dirty="0" smtClean="0"/>
              <a:t>   височное кольцо </a:t>
            </a:r>
          </a:p>
          <a:p>
            <a:pPr eaLnBrk="1" hangingPunct="1"/>
            <a:r>
              <a:rPr lang="en-US" sz="1600" dirty="0" smtClean="0">
                <a:hlinkClick r:id="rId9"/>
              </a:rPr>
              <a:t>http://www.vokrugsveta.ru/img/cmn/2008/07/10/011.jpg</a:t>
            </a:r>
            <a:r>
              <a:rPr lang="ru-RU" sz="1600" dirty="0" smtClean="0"/>
              <a:t>    засеки</a:t>
            </a:r>
          </a:p>
          <a:p>
            <a:pPr eaLnBrk="1" hangingPunct="1"/>
            <a:r>
              <a:rPr lang="en-US" sz="1600" dirty="0" smtClean="0">
                <a:hlinkClick r:id="rId10"/>
              </a:rPr>
              <a:t>http://zubova-poliana.narod.ru/history-7-4.gif</a:t>
            </a:r>
            <a:r>
              <a:rPr lang="ru-RU" sz="1600" dirty="0" smtClean="0"/>
              <a:t>  засеки1 </a:t>
            </a:r>
          </a:p>
          <a:p>
            <a:pPr eaLnBrk="1" hangingPunct="1"/>
            <a:r>
              <a:rPr lang="en-US" sz="1600" dirty="0" smtClean="0">
                <a:hlinkClick r:id="rId11"/>
              </a:rPr>
              <a:t>http://img1.liveinternet.ru/images/attach/b/3/28/966/28966991_15.JPG</a:t>
            </a:r>
            <a:r>
              <a:rPr lang="ru-RU" sz="1600" dirty="0" smtClean="0"/>
              <a:t>   частокол </a:t>
            </a:r>
          </a:p>
          <a:p>
            <a:pPr eaLnBrk="1" hangingPunct="1"/>
            <a:r>
              <a:rPr lang="en-US" sz="1600" dirty="0" smtClean="0">
                <a:hlinkClick r:id="rId12"/>
              </a:rPr>
              <a:t>http://lh5.ggpht.com/_6DSkF2cYsR</a:t>
            </a:r>
            <a:r>
              <a:rPr lang="ru-RU" sz="1600" dirty="0" smtClean="0">
                <a:hlinkClick r:id="rId12"/>
              </a:rPr>
              <a:t> домовой</a:t>
            </a:r>
            <a:r>
              <a:rPr lang="en-US" sz="1600" dirty="0" smtClean="0">
                <a:hlinkClick r:id="rId12"/>
              </a:rPr>
              <a:t>Q/SGZjY1jXSiI/AAAAAAAAE2k/HyC3msZ7K0U/IMG_5749.JPG</a:t>
            </a:r>
            <a:r>
              <a:rPr lang="ru-RU" sz="1600" dirty="0" smtClean="0"/>
              <a:t>   частокол1</a:t>
            </a:r>
          </a:p>
          <a:p>
            <a:pPr eaLnBrk="1" hangingPunct="1"/>
            <a:endParaRPr lang="ru-RU" sz="1600" dirty="0" smtClean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501090" y="6500834"/>
            <a:ext cx="642910" cy="357166"/>
          </a:xfrm>
          <a:prstGeom prst="actionButtonForwardNex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Содержимое 2"/>
          <p:cNvSpPr>
            <a:spLocks noGrp="1"/>
          </p:cNvSpPr>
          <p:nvPr>
            <p:ph idx="1"/>
          </p:nvPr>
        </p:nvSpPr>
        <p:spPr>
          <a:xfrm>
            <a:off x="285750" y="571500"/>
            <a:ext cx="8572500" cy="6000750"/>
          </a:xfrm>
        </p:spPr>
        <p:txBody>
          <a:bodyPr>
            <a:noAutofit/>
          </a:bodyPr>
          <a:lstStyle/>
          <a:p>
            <a:pPr eaLnBrk="1" hangingPunct="1"/>
            <a:r>
              <a:rPr lang="en-US" sz="1600" dirty="0" smtClean="0">
                <a:hlinkClick r:id="rId3"/>
              </a:rPr>
              <a:t>http://www.ido.rudn.ru/nfpk/hist/pic/2/v2_15.jpg</a:t>
            </a:r>
            <a:r>
              <a:rPr lang="ru-RU" sz="1600" dirty="0" smtClean="0"/>
              <a:t>   славянский поселок </a:t>
            </a:r>
          </a:p>
          <a:p>
            <a:pPr eaLnBrk="1" hangingPunct="1"/>
            <a:r>
              <a:rPr lang="en-US" sz="1600" dirty="0" smtClean="0">
                <a:hlinkClick r:id="rId4"/>
              </a:rPr>
              <a:t>http://www.organizmica.org/archive/307/image008.jpg</a:t>
            </a:r>
            <a:r>
              <a:rPr lang="ru-RU" sz="1600" dirty="0" smtClean="0"/>
              <a:t>   захоронение</a:t>
            </a:r>
          </a:p>
          <a:p>
            <a:pPr eaLnBrk="1" hangingPunct="1"/>
            <a:r>
              <a:rPr lang="en-US" sz="1600" dirty="0" smtClean="0">
                <a:hlinkClick r:id="rId5"/>
              </a:rPr>
              <a:t>http://img0.liveinternet.ru/images/attach/b/3/29/413/29413104_1216777917_Trizna.jpg</a:t>
            </a:r>
            <a:r>
              <a:rPr lang="ru-RU" sz="1600" dirty="0" smtClean="0"/>
              <a:t>   Тризна .  </a:t>
            </a:r>
            <a:r>
              <a:rPr lang="ru-RU" sz="1600" dirty="0" err="1" smtClean="0"/>
              <a:t>А.Клименко</a:t>
            </a:r>
            <a:r>
              <a:rPr lang="ru-RU" sz="1600" dirty="0" smtClean="0"/>
              <a:t> </a:t>
            </a:r>
          </a:p>
          <a:p>
            <a:pPr eaLnBrk="1" hangingPunct="1"/>
            <a:r>
              <a:rPr lang="en-US" sz="1600" dirty="0" smtClean="0">
                <a:hlinkClick r:id="rId6"/>
              </a:rPr>
              <a:t>http://</a:t>
            </a:r>
            <a:r>
              <a:rPr lang="en-US" sz="1500" dirty="0" smtClean="0">
                <a:hlinkClick r:id="rId6"/>
              </a:rPr>
              <a:t>community-101442.taba.ru/image/Russkaya_zhivopis/Vasnecov/7044_Trizna_po_Olegu.html</a:t>
            </a:r>
            <a:r>
              <a:rPr lang="ru-RU" sz="1600" dirty="0" smtClean="0"/>
              <a:t>  Васнецов В.М. Тризна по Олегу. </a:t>
            </a:r>
          </a:p>
          <a:p>
            <a:r>
              <a:rPr lang="en-US" sz="1600" dirty="0" smtClean="0">
                <a:hlinkClick r:id="rId7"/>
              </a:rPr>
              <a:t>http://rys-arhipelag.ucoz.ru/photo/14-0-204-3</a:t>
            </a:r>
            <a:r>
              <a:rPr lang="ru-RU" sz="1600" dirty="0" smtClean="0"/>
              <a:t>    </a:t>
            </a:r>
            <a:r>
              <a:rPr lang="ru-RU" sz="1600" dirty="0" err="1" smtClean="0"/>
              <a:t>Семирадский</a:t>
            </a:r>
            <a:r>
              <a:rPr lang="ru-RU" sz="1600" dirty="0" smtClean="0"/>
              <a:t> Г.И. Похороны знатного руса.</a:t>
            </a:r>
          </a:p>
          <a:p>
            <a:pPr eaLnBrk="1" hangingPunct="1"/>
            <a:r>
              <a:rPr lang="en-US" sz="1600" dirty="0" smtClean="0">
                <a:hlinkClick r:id="rId8"/>
              </a:rPr>
              <a:t>http://www.tkpm72.org/files/slavgal/pics/kartina03.jpg</a:t>
            </a:r>
            <a:r>
              <a:rPr lang="ru-RU" sz="1600" dirty="0" smtClean="0"/>
              <a:t>   Ольшанский Б. Купава </a:t>
            </a:r>
          </a:p>
          <a:p>
            <a:pPr eaLnBrk="1" hangingPunct="1"/>
            <a:r>
              <a:rPr lang="en-US" sz="1600" dirty="0" smtClean="0">
                <a:hlinkClick r:id="rId9"/>
              </a:rPr>
              <a:t>http://www.tkpm72.org/files/slavgal/pics/kartina11.jpg</a:t>
            </a:r>
            <a:r>
              <a:rPr lang="ru-RU" sz="1600" dirty="0" smtClean="0"/>
              <a:t> Ольшанский Б. Тени забытых предков </a:t>
            </a:r>
          </a:p>
          <a:p>
            <a:pPr eaLnBrk="1" hangingPunct="1"/>
            <a:r>
              <a:rPr lang="en-US" sz="1600" dirty="0" smtClean="0">
                <a:hlinkClick r:id="rId10"/>
              </a:rPr>
              <a:t>http://www.websib.ru/~gardarika/rus/images/sosedi.jpg</a:t>
            </a:r>
            <a:r>
              <a:rPr lang="ru-RU" sz="1600" dirty="0" smtClean="0"/>
              <a:t>  карта</a:t>
            </a:r>
          </a:p>
          <a:p>
            <a:pPr eaLnBrk="1" hangingPunct="1"/>
            <a:r>
              <a:rPr lang="en-US" sz="1600" dirty="0" smtClean="0">
                <a:hlinkClick r:id="rId11"/>
              </a:rPr>
              <a:t>http://www.websib.ru/~gardarika/rus/images/karta1.jpg</a:t>
            </a:r>
            <a:r>
              <a:rPr lang="ru-RU" sz="1600" dirty="0" smtClean="0"/>
              <a:t>   карта1</a:t>
            </a:r>
          </a:p>
          <a:p>
            <a:pPr eaLnBrk="1" hangingPunct="1"/>
            <a:r>
              <a:rPr lang="en-US" sz="1600" dirty="0" smtClean="0">
                <a:hlinkClick r:id="rId12"/>
              </a:rPr>
              <a:t>http://foto.mail.ru/mail/dedischev195413/8931/18325.html</a:t>
            </a:r>
            <a:r>
              <a:rPr lang="ru-RU" sz="1600" dirty="0" smtClean="0"/>
              <a:t>  Ольшанский Б. Тени забытых предков </a:t>
            </a:r>
          </a:p>
          <a:p>
            <a:pPr eaLnBrk="1" hangingPunct="1"/>
            <a:r>
              <a:rPr lang="en-US" sz="1600" dirty="0" smtClean="0">
                <a:hlinkClick r:id="rId13"/>
              </a:rPr>
              <a:t>http://www.liveinternet.ru/users/4153190/post149061786/</a:t>
            </a:r>
            <a:r>
              <a:rPr lang="ru-RU" sz="1600" dirty="0" smtClean="0"/>
              <a:t>    Ольшанский Б. Лель. Купава. </a:t>
            </a:r>
          </a:p>
          <a:p>
            <a:pPr eaLnBrk="1" hangingPunct="1"/>
            <a:r>
              <a:rPr lang="en-US" sz="1600" dirty="0" smtClean="0">
                <a:hlinkClick r:id="rId14"/>
              </a:rPr>
              <a:t>http://slavolad.narod.ru/paint/ivanov-beseda.jpg</a:t>
            </a:r>
            <a:r>
              <a:rPr lang="ru-RU" sz="1600" dirty="0" smtClean="0"/>
              <a:t> В.Иванов  Предстоящая беседа  </a:t>
            </a:r>
          </a:p>
          <a:p>
            <a:pPr eaLnBrk="1" hangingPunct="1"/>
            <a:r>
              <a:rPr lang="en-US" sz="1600" dirty="0" smtClean="0">
                <a:hlinkClick r:id="rId15"/>
              </a:rPr>
              <a:t>http://hmhsbritannic.ucoz.ru/FILES/23g.jpg</a:t>
            </a:r>
            <a:r>
              <a:rPr lang="ru-RU" sz="1600" dirty="0" smtClean="0"/>
              <a:t>   ладья 2</a:t>
            </a:r>
          </a:p>
          <a:p>
            <a:pPr eaLnBrk="1" hangingPunct="1"/>
            <a:r>
              <a:rPr lang="en-US" sz="1600" dirty="0" smtClean="0">
                <a:hlinkClick r:id="rId16"/>
              </a:rPr>
              <a:t>http://www.bg-gallery.ru/images/4697/d72d187df41e10ea7d9fcdc7f5909205autor_id.jpg</a:t>
            </a:r>
            <a:r>
              <a:rPr lang="ru-RU" sz="1600" dirty="0" smtClean="0"/>
              <a:t>   Рерих Н. Славяне на Днепре </a:t>
            </a:r>
            <a:r>
              <a:rPr lang="en-US" sz="1600" dirty="0" smtClean="0">
                <a:hlinkClick r:id="rId17"/>
              </a:rPr>
              <a:t>http://img1.liveinternet.ru/images</a:t>
            </a:r>
            <a:r>
              <a:rPr lang="ru-RU" sz="1600" dirty="0" smtClean="0">
                <a:hlinkClick r:id="rId17"/>
              </a:rPr>
              <a:t> </a:t>
            </a:r>
            <a:r>
              <a:rPr lang="en-US" sz="1600" dirty="0" smtClean="0">
                <a:hlinkClick r:id="rId17"/>
              </a:rPr>
              <a:t>attach/b/3/13/349/13349499_1199282178_Kapische_u_ozera.jpg</a:t>
            </a:r>
            <a:r>
              <a:rPr lang="ru-RU" sz="1600" dirty="0" smtClean="0"/>
              <a:t>   В.Иванов . Капище у озера</a:t>
            </a:r>
          </a:p>
          <a:p>
            <a:pPr eaLnBrk="1" hangingPunct="1"/>
            <a:r>
              <a:rPr lang="en-US" sz="1600" dirty="0" smtClean="0">
                <a:hlinkClick r:id="rId18"/>
              </a:rPr>
              <a:t>http://www.home-edu.ru/user/uatml/00000628/rumjancev/drevnieslavjane/poselok.jpg</a:t>
            </a:r>
            <a:r>
              <a:rPr lang="ru-RU" sz="1600" dirty="0" smtClean="0"/>
              <a:t>   поселок  </a:t>
            </a:r>
          </a:p>
          <a:p>
            <a:pPr eaLnBrk="1" hangingPunct="1"/>
            <a:endParaRPr lang="ru-RU" sz="1600" dirty="0" smtClean="0"/>
          </a:p>
          <a:p>
            <a:endParaRPr lang="ru-RU" sz="1600" dirty="0" smtClean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501090" y="6429396"/>
            <a:ext cx="642910" cy="428604"/>
          </a:xfrm>
          <a:prstGeom prst="actionButtonForwardNext">
            <a:avLst/>
          </a:prstGeom>
          <a:gradFill flip="none" rotWithShape="1">
            <a:gsLst>
              <a:gs pos="0">
                <a:schemeClr val="bg1">
                  <a:lumMod val="50000"/>
                  <a:tint val="66000"/>
                  <a:satMod val="160000"/>
                </a:schemeClr>
              </a:gs>
              <a:gs pos="50000">
                <a:schemeClr val="bg1">
                  <a:lumMod val="50000"/>
                  <a:tint val="44500"/>
                  <a:satMod val="160000"/>
                </a:schemeClr>
              </a:gs>
              <a:gs pos="100000">
                <a:schemeClr val="bg1">
                  <a:lumMod val="5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1600" dirty="0" smtClean="0">
                <a:solidFill>
                  <a:prstClr val="black"/>
                </a:solidFill>
                <a:hlinkClick r:id="rId3"/>
              </a:rPr>
              <a:t>http://roerih.ru/rerih/209.php</a:t>
            </a:r>
            <a:r>
              <a:rPr lang="ru-RU" sz="1600" dirty="0" smtClean="0">
                <a:solidFill>
                  <a:prstClr val="black"/>
                </a:solidFill>
              </a:rPr>
              <a:t>   Рерих Н. Снегурочка и Лель</a:t>
            </a:r>
          </a:p>
          <a:p>
            <a:pPr lvl="0"/>
            <a:r>
              <a:rPr lang="en-US" sz="1600" dirty="0" smtClean="0">
                <a:solidFill>
                  <a:prstClr val="black"/>
                </a:solidFill>
                <a:hlinkClick r:id="rId4"/>
              </a:rPr>
              <a:t>http://img0.liveinternet.ru/images/attach/c/2//66/558/66558981_leshiy.jpg</a:t>
            </a:r>
            <a:r>
              <a:rPr lang="ru-RU" sz="1600" dirty="0" smtClean="0">
                <a:solidFill>
                  <a:prstClr val="black"/>
                </a:solidFill>
              </a:rPr>
              <a:t>   леший</a:t>
            </a:r>
          </a:p>
          <a:p>
            <a:pPr lvl="0"/>
            <a:r>
              <a:rPr lang="en-US" sz="1600" dirty="0" smtClean="0">
                <a:solidFill>
                  <a:prstClr val="black"/>
                </a:solidFill>
                <a:hlinkClick r:id="rId5"/>
              </a:rPr>
              <a:t>http://www.danvich.com/wp-content/uploads/2008/07/vodyanoi.jpg</a:t>
            </a:r>
            <a:r>
              <a:rPr lang="ru-RU" sz="1600" dirty="0" smtClean="0">
                <a:solidFill>
                  <a:prstClr val="black"/>
                </a:solidFill>
              </a:rPr>
              <a:t>   водяной</a:t>
            </a:r>
          </a:p>
          <a:p>
            <a:pPr lvl="0"/>
            <a:r>
              <a:rPr lang="en-US" sz="1600" dirty="0" smtClean="0">
                <a:solidFill>
                  <a:prstClr val="black"/>
                </a:solidFill>
                <a:hlinkClick r:id="rId6"/>
              </a:rPr>
              <a:t>http://img-fotki.yandex.ru/get/5600/hhomunculus.4/0_49542_4b86a439_orig</a:t>
            </a:r>
            <a:r>
              <a:rPr lang="ru-RU" sz="1600" dirty="0" smtClean="0">
                <a:solidFill>
                  <a:prstClr val="black"/>
                </a:solidFill>
              </a:rPr>
              <a:t>  кикимора</a:t>
            </a:r>
          </a:p>
          <a:p>
            <a:pPr lvl="0"/>
            <a:r>
              <a:rPr lang="en-US" sz="1600" dirty="0" smtClean="0">
                <a:solidFill>
                  <a:prstClr val="black"/>
                </a:solidFill>
                <a:hlinkClick r:id="rId7"/>
              </a:rPr>
              <a:t>http://img1.liveinternet.ru/images/attach/b/3//41/880/41880539_Domovoy.jpg</a:t>
            </a:r>
            <a:r>
              <a:rPr lang="ru-RU" sz="1600" dirty="0" smtClean="0">
                <a:solidFill>
                  <a:prstClr val="black"/>
                </a:solidFill>
              </a:rPr>
              <a:t>   домовой</a:t>
            </a:r>
          </a:p>
          <a:p>
            <a:pPr lvl="0"/>
            <a:r>
              <a:rPr lang="en-US" sz="1600" dirty="0" smtClean="0">
                <a:solidFill>
                  <a:prstClr val="black"/>
                </a:solidFill>
                <a:hlinkClick r:id="rId8"/>
              </a:rPr>
              <a:t>http://www.pagan.ru/gallery/russkiehudozhni/wasiler1ewk/gallery_5_22.jpg</a:t>
            </a:r>
            <a:r>
              <a:rPr lang="ru-RU" sz="1600" dirty="0" smtClean="0">
                <a:solidFill>
                  <a:prstClr val="black"/>
                </a:solidFill>
              </a:rPr>
              <a:t>  русалка</a:t>
            </a:r>
          </a:p>
          <a:p>
            <a:r>
              <a:rPr lang="en-US" sz="1600" dirty="0" smtClean="0">
                <a:hlinkClick r:id="rId9"/>
              </a:rPr>
              <a:t>http://happynouruz.narod.ru/semenova/risunki/File0020.gif</a:t>
            </a:r>
            <a:r>
              <a:rPr lang="ru-RU" sz="1600" dirty="0" smtClean="0"/>
              <a:t>   полуземлянка </a:t>
            </a:r>
          </a:p>
          <a:p>
            <a:r>
              <a:rPr lang="en-US" sz="1600" dirty="0" smtClean="0">
                <a:hlinkClick r:id="rId10"/>
              </a:rPr>
              <a:t>http://ru.wikipedia.org/wiki/%D0%A4%D0%B0%D0%B9%D0%BB:Klad_desyatinnaya.jpg</a:t>
            </a:r>
            <a:r>
              <a:rPr lang="ru-RU" sz="1600" dirty="0" smtClean="0"/>
              <a:t>   </a:t>
            </a:r>
            <a:r>
              <a:rPr lang="ru-RU" sz="1600" dirty="0" err="1" smtClean="0"/>
              <a:t>колт</a:t>
            </a:r>
            <a:r>
              <a:rPr lang="ru-RU" sz="1600" dirty="0" smtClean="0"/>
              <a:t> и </a:t>
            </a:r>
            <a:r>
              <a:rPr lang="ru-RU" sz="1600" dirty="0" err="1" smtClean="0"/>
              <a:t>цепь-рясна</a:t>
            </a:r>
            <a:r>
              <a:rPr lang="ru-RU" sz="1600" dirty="0" smtClean="0"/>
              <a:t> </a:t>
            </a:r>
          </a:p>
          <a:p>
            <a:r>
              <a:rPr lang="en-US" sz="1600" dirty="0" smtClean="0">
                <a:hlinkClick r:id="rId11"/>
              </a:rPr>
              <a:t>http://www.anund.com/images/all/135.jpg</a:t>
            </a:r>
            <a:r>
              <a:rPr lang="ru-RU" sz="1600" dirty="0" smtClean="0"/>
              <a:t>   </a:t>
            </a:r>
            <a:r>
              <a:rPr lang="ru-RU" sz="1600" dirty="0" err="1" smtClean="0"/>
              <a:t>луница</a:t>
            </a:r>
            <a:r>
              <a:rPr lang="ru-RU" sz="1600" dirty="0" smtClean="0"/>
              <a:t> </a:t>
            </a:r>
          </a:p>
          <a:p>
            <a:r>
              <a:rPr lang="en-US" sz="1600" dirty="0" smtClean="0">
                <a:hlinkClick r:id="rId12"/>
              </a:rPr>
              <a:t>http://www.kalitashop.com/images/fibuly/fibula.jpg</a:t>
            </a:r>
            <a:r>
              <a:rPr lang="ru-RU" sz="1600" dirty="0" smtClean="0"/>
              <a:t>   фибула новгородская </a:t>
            </a:r>
          </a:p>
          <a:p>
            <a:r>
              <a:rPr lang="en-US" sz="1600" dirty="0" smtClean="0">
                <a:hlinkClick r:id="rId13"/>
              </a:rPr>
              <a:t>http://roerih.ru/rerih/36.php</a:t>
            </a:r>
            <a:r>
              <a:rPr lang="ru-RU" sz="1600" dirty="0" smtClean="0"/>
              <a:t>  Н. Рерих  Идолы</a:t>
            </a:r>
          </a:p>
          <a:p>
            <a:r>
              <a:rPr lang="en-US" sz="1600" dirty="0" smtClean="0">
                <a:hlinkClick r:id="rId14"/>
              </a:rPr>
              <a:t>http://rys-arhipelag.ucoz.ru/photo/14-0-182-3</a:t>
            </a:r>
            <a:r>
              <a:rPr lang="ru-RU" sz="1600" dirty="0" smtClean="0"/>
              <a:t>  Борис ОЛЬШАНСКИЙ (род. 1956). Клятва </a:t>
            </a:r>
            <a:r>
              <a:rPr lang="ru-RU" sz="1600" dirty="0" err="1" smtClean="0"/>
              <a:t>Сварожича</a:t>
            </a:r>
            <a:r>
              <a:rPr lang="ru-RU" sz="1600" dirty="0" smtClean="0"/>
              <a:t>. </a:t>
            </a:r>
          </a:p>
          <a:p>
            <a:r>
              <a:rPr lang="en-US" sz="1600" dirty="0" smtClean="0">
                <a:hlinkClick r:id="rId15"/>
              </a:rPr>
              <a:t>http://blamag.ru/uploads/BabaYaga2.JPG</a:t>
            </a:r>
            <a:r>
              <a:rPr lang="ru-RU" sz="1600" dirty="0" smtClean="0"/>
              <a:t>    домовина</a:t>
            </a:r>
          </a:p>
          <a:p>
            <a:r>
              <a:rPr lang="en-US" sz="1600" dirty="0" smtClean="0">
                <a:hlinkClick r:id="rId16"/>
              </a:rPr>
              <a:t>http://yarga.ru/foto_arhiv/foto/rus/prav_inkvizic/12.jpg</a:t>
            </a:r>
            <a:r>
              <a:rPr lang="ru-RU" sz="1600" dirty="0" smtClean="0"/>
              <a:t>   </a:t>
            </a:r>
          </a:p>
          <a:p>
            <a:r>
              <a:rPr lang="en-US" sz="1600" dirty="0" smtClean="0">
                <a:hlinkClick r:id="rId17"/>
              </a:rPr>
              <a:t>http://dic.academic.ru/pictures/wiki/files/86/Volok_by_Roerich.jpg</a:t>
            </a:r>
            <a:endParaRPr lang="ru-RU" sz="1600" dirty="0" smtClean="0"/>
          </a:p>
          <a:p>
            <a:r>
              <a:rPr lang="en-US" sz="1600" dirty="0" smtClean="0">
                <a:hlinkClick r:id="rId18"/>
              </a:rPr>
              <a:t>http://www.roerichsibur.ru/slaid/roerich-in-russia2/30.jpg</a:t>
            </a:r>
            <a:endParaRPr lang="ru-RU" sz="1600" dirty="0" smtClean="0"/>
          </a:p>
          <a:p>
            <a:r>
              <a:rPr lang="en-US" sz="1600" dirty="0" smtClean="0">
                <a:hlinkClick r:id="rId19"/>
              </a:rPr>
              <a:t>http://history.sgu.ru/img/x1-z2-009-poselok.jpg</a:t>
            </a:r>
            <a:r>
              <a:rPr lang="ru-RU" sz="1600" dirty="0" smtClean="0"/>
              <a:t>  </a:t>
            </a:r>
            <a:r>
              <a:rPr lang="ru-RU" sz="1600" dirty="0" err="1" smtClean="0"/>
              <a:t>Пчелко</a:t>
            </a:r>
            <a:r>
              <a:rPr lang="ru-RU" sz="1600" dirty="0" smtClean="0"/>
              <a:t> И.И. Славянский поселок </a:t>
            </a:r>
          </a:p>
          <a:p>
            <a:r>
              <a:rPr lang="en-US" sz="1600" dirty="0" smtClean="0">
                <a:hlinkClick r:id="rId20"/>
              </a:rPr>
              <a:t>http://festival.1september.ru/files/articles/52/5210/521031/05.jpg</a:t>
            </a:r>
            <a:r>
              <a:rPr lang="ru-RU" sz="1600" dirty="0" smtClean="0"/>
              <a:t>    частокол и вал</a:t>
            </a:r>
          </a:p>
          <a:p>
            <a:r>
              <a:rPr lang="en-US" sz="1600" dirty="0" smtClean="0">
                <a:hlinkClick r:id="rId21"/>
              </a:rPr>
              <a:t>http://rusarch.ru/darkevich2.files/image007.jpg</a:t>
            </a:r>
            <a:r>
              <a:rPr lang="ru-RU" sz="1600" dirty="0" smtClean="0"/>
              <a:t>   частокол и вал 4</a:t>
            </a:r>
          </a:p>
          <a:p>
            <a:r>
              <a:rPr lang="en-US" sz="1600" dirty="0" smtClean="0">
                <a:hlinkClick r:id="rId22"/>
              </a:rPr>
              <a:t>http://collection.edu.ru/attach/17/11456.ppt</a:t>
            </a:r>
            <a:r>
              <a:rPr lang="ru-RU" sz="1600" dirty="0" smtClean="0"/>
              <a:t> </a:t>
            </a:r>
            <a:r>
              <a:rPr lang="ru-RU" sz="1600" dirty="0" err="1" smtClean="0"/>
              <a:t>Пчелко</a:t>
            </a:r>
            <a:r>
              <a:rPr lang="ru-RU" sz="1600" dirty="0" smtClean="0"/>
              <a:t> И.И. Славянский поселок</a:t>
            </a:r>
          </a:p>
          <a:p>
            <a:pPr lvl="0"/>
            <a:endParaRPr lang="ru-RU" sz="1600" dirty="0" smtClean="0">
              <a:solidFill>
                <a:prstClr val="black"/>
              </a:solidFill>
            </a:endParaRPr>
          </a:p>
          <a:p>
            <a:endParaRPr lang="ru-RU" sz="1600" dirty="0"/>
          </a:p>
        </p:txBody>
      </p:sp>
      <p:sp>
        <p:nvSpPr>
          <p:cNvPr id="4" name="Управляющая кнопка: далее 3">
            <a:hlinkClick r:id="" action="ppaction://hlinkshowjump?jump=endshow" highlightClick="1"/>
          </p:cNvPr>
          <p:cNvSpPr/>
          <p:nvPr/>
        </p:nvSpPr>
        <p:spPr>
          <a:xfrm>
            <a:off x="8501090" y="6429396"/>
            <a:ext cx="642910" cy="428604"/>
          </a:xfrm>
          <a:prstGeom prst="actionButtonForwardNext">
            <a:avLst/>
          </a:prstGeom>
          <a:gradFill flip="none" rotWithShape="1">
            <a:gsLst>
              <a:gs pos="0">
                <a:schemeClr val="bg1">
                  <a:lumMod val="50000"/>
                  <a:tint val="66000"/>
                  <a:satMod val="160000"/>
                </a:schemeClr>
              </a:gs>
              <a:gs pos="50000">
                <a:schemeClr val="bg1">
                  <a:lumMod val="50000"/>
                  <a:tint val="44500"/>
                  <a:satMod val="160000"/>
                </a:schemeClr>
              </a:gs>
              <a:gs pos="100000">
                <a:schemeClr val="bg1">
                  <a:lumMod val="5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954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954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406</Words>
  <Application>Microsoft Office PowerPoint</Application>
  <PresentationFormat>Экран (4:3)</PresentationFormat>
  <Paragraphs>77</Paragraphs>
  <Slides>6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Тема Office</vt:lpstr>
      <vt:lpstr>1_Оформление по умолчанию</vt:lpstr>
      <vt:lpstr>Презентация</vt:lpstr>
      <vt:lpstr>Откуда Русь пошла Дидактический материал «Окружающий мир»  3 - 4 класс</vt:lpstr>
      <vt:lpstr>Заполни таблицу</vt:lpstr>
      <vt:lpstr>Слайд 3</vt:lpstr>
      <vt:lpstr>Список использованных источников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Пользователь</cp:lastModifiedBy>
  <cp:revision>58</cp:revision>
  <dcterms:modified xsi:type="dcterms:W3CDTF">2017-02-06T06:46:17Z</dcterms:modified>
</cp:coreProperties>
</file>