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1" d="100"/>
          <a:sy n="71" d="100"/>
        </p:scale>
        <p:origin x="72" y="96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Пі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486C-7683-4FF5-90EA-F42510AB8335}" type="datetimeFigureOut">
              <a:rPr lang="ru-RU" smtClean="0"/>
              <a:t>06.03.2016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3AF2-DD2F-451C-B3F6-707FB425592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89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і об’є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486C-7683-4FF5-90EA-F42510AB8335}" type="datetimeFigureOut">
              <a:rPr lang="ru-RU" smtClean="0"/>
              <a:t>06.03.2016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3AF2-DD2F-451C-B3F6-707FB425592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814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486C-7683-4FF5-90EA-F42510AB8335}" type="datetimeFigureOut">
              <a:rPr lang="ru-RU" smtClean="0"/>
              <a:t>06.03.2016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3AF2-DD2F-451C-B3F6-707FB425592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2046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486C-7683-4FF5-90EA-F42510AB8335}" type="datetimeFigureOut">
              <a:rPr lang="ru-RU" smtClean="0"/>
              <a:t>06.03.2016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3AF2-DD2F-451C-B3F6-707FB425592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097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4" name="Місце для вмісту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6" name="Місце для вмісту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7" name="Місце для дати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486C-7683-4FF5-90EA-F42510AB8335}" type="datetimeFigureOut">
              <a:rPr lang="ru-RU" smtClean="0"/>
              <a:t>06.03.2016</a:t>
            </a:fld>
            <a:endParaRPr lang="ru-RU"/>
          </a:p>
        </p:txBody>
      </p:sp>
      <p:sp>
        <p:nvSpPr>
          <p:cNvPr id="8" name="Місце для нижнього колонтитула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Місце для номер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3AF2-DD2F-451C-B3F6-707FB425592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894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дати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486C-7683-4FF5-90EA-F42510AB8335}" type="datetimeFigureOut">
              <a:rPr lang="ru-RU" smtClean="0"/>
              <a:t>06.03.2016</a:t>
            </a:fld>
            <a:endParaRPr lang="ru-RU"/>
          </a:p>
        </p:txBody>
      </p:sp>
      <p:sp>
        <p:nvSpPr>
          <p:cNvPr id="4" name="Місце для нижнього колонтитула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Місце для номер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3AF2-DD2F-451C-B3F6-707FB425592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79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486C-7683-4FF5-90EA-F42510AB8335}" type="datetimeFigureOut">
              <a:rPr lang="ru-RU" smtClean="0"/>
              <a:t>06.03.2016</a:t>
            </a:fld>
            <a:endParaRPr lang="ru-RU"/>
          </a:p>
        </p:txBody>
      </p:sp>
      <p:sp>
        <p:nvSpPr>
          <p:cNvPr id="3" name="Місце для нижнього колонтитула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3AF2-DD2F-451C-B3F6-707FB425592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960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вмісту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486C-7683-4FF5-90EA-F42510AB8335}" type="datetimeFigureOut">
              <a:rPr lang="ru-RU" smtClean="0"/>
              <a:t>06.03.2016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3AF2-DD2F-451C-B3F6-707FB425592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7813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Зображення з підпис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зображення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Місце для тексту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Редагувати стиль зразка тексту</a:t>
            </a:r>
          </a:p>
        </p:txBody>
      </p:sp>
      <p:sp>
        <p:nvSpPr>
          <p:cNvPr id="5" name="Місце для дати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486C-7683-4FF5-90EA-F42510AB8335}" type="datetimeFigureOut">
              <a:rPr lang="ru-RU" smtClean="0"/>
              <a:t>06.03.2016</a:t>
            </a:fld>
            <a:endParaRPr lang="ru-RU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3AF2-DD2F-451C-B3F6-707FB425592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67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486C-7683-4FF5-90EA-F42510AB8335}" type="datetimeFigureOut">
              <a:rPr lang="ru-RU" smtClean="0"/>
              <a:t>06.03.2016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3AF2-DD2F-451C-B3F6-707FB425592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81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вертикального тексту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0486C-7683-4FF5-90EA-F42510AB8335}" type="datetimeFigureOut">
              <a:rPr lang="ru-RU" smtClean="0"/>
              <a:t>06.03.2016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F73AF2-DD2F-451C-B3F6-707FB425592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085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8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Зразок заголовка</a:t>
            </a:r>
            <a:endParaRPr lang="ru-RU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Редагувати стиль зразка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E0486C-7683-4FF5-90EA-F42510AB8335}" type="datetimeFigureOut">
              <a:rPr lang="ru-RU" smtClean="0"/>
              <a:t>06.03.2016</a:t>
            </a:fld>
            <a:endParaRPr lang="ru-RU"/>
          </a:p>
        </p:txBody>
      </p:sp>
      <p:sp>
        <p:nvSpPr>
          <p:cNvPr id="5" name="Місце для нижнього колонтитула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F73AF2-DD2F-451C-B3F6-707FB425592A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866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hyperlink" Target="http://nachalo2015.ucoz.com/" TargetMode="External"/><Relationship Id="rId4" Type="http://schemas.openxmlformats.org/officeDocument/2006/relationships/hyperlink" Target="http://intafy.at.ua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13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img10.proshkolu.ru/content/media/pic/std/4000000/3447000/3446363-dd3bcbf3ff19aff5.jpg" TargetMode="External"/><Relationship Id="rId3" Type="http://schemas.openxmlformats.org/officeDocument/2006/relationships/hyperlink" Target="https://encrypted-tbn0.gstatic.com/images?q=tbn:ANd9GcSAZ3hhs4sH7eMsK-Oe2I4czKnPR7JBXaH3zUZ-5MdulV-XizCSiA" TargetMode="External"/><Relationship Id="rId7" Type="http://schemas.openxmlformats.org/officeDocument/2006/relationships/hyperlink" Target="http://nsc.1september.ru/2010/08/1.gif" TargetMode="External"/><Relationship Id="rId2" Type="http://schemas.openxmlformats.org/officeDocument/2006/relationships/hyperlink" Target="http://nachalo4ka.ru/wp-content/uploads/2014/08/019.jpg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nachalo4ka.ru/wp-content/uploads/2014/04/Knigi.jpg" TargetMode="External"/><Relationship Id="rId5" Type="http://schemas.openxmlformats.org/officeDocument/2006/relationships/hyperlink" Target="http://img0.liveinternet.ru/images/attach/c/11/117/120/117120702___yozhik1.png" TargetMode="External"/><Relationship Id="rId4" Type="http://schemas.openxmlformats.org/officeDocument/2006/relationships/hyperlink" Target="https://lh3.googleusercontent.com/eY_CHlJLnoyAPUEJ3PFzLcOBIhQNV2kfyBtbPWX3o4b6kJScMeOi3MP_Yd4bjizsHslVBQ=s17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0" descr="http://intafy.at.ua/_fr/0/s449897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28" y="593588"/>
            <a:ext cx="2203482" cy="1394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019932" y="593588"/>
            <a:ext cx="6040436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/>
              <a:t>Работа выполнена в рамках ТМ </a:t>
            </a:r>
          </a:p>
          <a:p>
            <a:pPr algn="ctr"/>
            <a:r>
              <a:rPr lang="ru-RU" b="1" i="1" dirty="0"/>
              <a:t>«Технологии создания интерактивных тренажеров</a:t>
            </a:r>
          </a:p>
          <a:p>
            <a:pPr algn="ctr"/>
            <a:r>
              <a:rPr lang="ru-RU" b="1" i="1" dirty="0"/>
              <a:t>  в программе </a:t>
            </a:r>
            <a:r>
              <a:rPr lang="ru-RU" b="1" i="1" dirty="0" err="1"/>
              <a:t>PowerPoint</a:t>
            </a:r>
            <a:r>
              <a:rPr lang="ru-RU" b="1" i="1" dirty="0"/>
              <a:t>»</a:t>
            </a:r>
          </a:p>
          <a:p>
            <a:pPr algn="ctr"/>
            <a:r>
              <a:rPr lang="ru-RU" b="1" i="1" dirty="0">
                <a:hlinkClick r:id="rId4"/>
              </a:rPr>
              <a:t>http://intafy.at.ua/</a:t>
            </a:r>
            <a:r>
              <a:rPr lang="ru-RU" b="1" i="1" dirty="0"/>
              <a:t>             </a:t>
            </a:r>
            <a:r>
              <a:rPr lang="ru-RU" b="1" i="1" dirty="0">
                <a:hlinkClick r:id="rId5"/>
              </a:rPr>
              <a:t>http://nachalo2015.ucoz.com/</a:t>
            </a:r>
            <a:endParaRPr lang="ru-RU" b="1" i="1" dirty="0"/>
          </a:p>
          <a:p>
            <a:endParaRPr lang="ru-RU" sz="1600" i="1" dirty="0"/>
          </a:p>
        </p:txBody>
      </p:sp>
      <p:sp>
        <p:nvSpPr>
          <p:cNvPr id="8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75520" y="1878356"/>
            <a:ext cx="8640960" cy="4395026"/>
          </a:xfrm>
          <a:ln>
            <a:noFill/>
          </a:ln>
        </p:spPr>
        <p:txBody>
          <a:bodyPr>
            <a:normAutofit fontScale="85000" lnSpcReduction="20000"/>
          </a:bodyPr>
          <a:lstStyle/>
          <a:p>
            <a:r>
              <a:rPr lang="ru-RU" sz="4100" b="1" i="1" dirty="0">
                <a:solidFill>
                  <a:srgbClr val="0070C0"/>
                </a:solidFill>
                <a:cs typeface="Times New Roman" pitchFamily="18" charset="0"/>
              </a:rPr>
              <a:t>Русский язык  </a:t>
            </a:r>
          </a:p>
          <a:p>
            <a:r>
              <a:rPr lang="ru-RU" sz="4100" b="1" i="1" dirty="0">
                <a:solidFill>
                  <a:srgbClr val="0070C0"/>
                </a:solidFill>
                <a:cs typeface="Times New Roman" pitchFamily="18" charset="0"/>
              </a:rPr>
              <a:t>3 класс</a:t>
            </a:r>
          </a:p>
          <a:p>
            <a:endParaRPr lang="ru-RU" sz="4100" b="1" i="1" dirty="0">
              <a:solidFill>
                <a:srgbClr val="0070C0"/>
              </a:solidFill>
              <a:cs typeface="Times New Roman" pitchFamily="18" charset="0"/>
            </a:endParaRPr>
          </a:p>
          <a:p>
            <a:r>
              <a:rPr lang="ru-RU" sz="5200" b="1" i="1" dirty="0">
                <a:ln w="18000">
                  <a:solidFill>
                    <a:srgbClr val="0070C0"/>
                  </a:solidFill>
                  <a:prstDash val="solid"/>
                  <a:miter lim="800000"/>
                </a:ln>
                <a:solidFill>
                  <a:srgbClr val="00B05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cs typeface="Times New Roman" pitchFamily="18" charset="0"/>
              </a:rPr>
              <a:t>Вместе с Мишуткой</a:t>
            </a:r>
          </a:p>
          <a:p>
            <a:r>
              <a:rPr lang="ru-RU" sz="3800" b="1" i="1" dirty="0">
                <a:solidFill>
                  <a:srgbClr val="0070C0"/>
                </a:solidFill>
                <a:cs typeface="Times New Roman" pitchFamily="18" charset="0"/>
              </a:rPr>
              <a:t>Приём «Закладка»</a:t>
            </a:r>
          </a:p>
          <a:p>
            <a:endParaRPr lang="ru-RU" sz="2600" b="1" i="1" dirty="0">
              <a:solidFill>
                <a:srgbClr val="0070C0"/>
              </a:solidFill>
              <a:cs typeface="Times New Roman" pitchFamily="18" charset="0"/>
            </a:endParaRPr>
          </a:p>
          <a:p>
            <a:endParaRPr lang="ru-RU" sz="2600" b="1" i="1" dirty="0">
              <a:solidFill>
                <a:srgbClr val="0070C0"/>
              </a:solidFill>
              <a:cs typeface="Times New Roman" pitchFamily="18" charset="0"/>
            </a:endParaRPr>
          </a:p>
          <a:p>
            <a:r>
              <a:rPr lang="ru-RU" sz="2600" b="1" i="1" dirty="0">
                <a:solidFill>
                  <a:srgbClr val="0070C0"/>
                </a:solidFill>
                <a:cs typeface="Times New Roman" pitchFamily="18" charset="0"/>
              </a:rPr>
              <a:t>Автор : Гречаниченко Наталия Николаевна,</a:t>
            </a:r>
          </a:p>
          <a:p>
            <a:r>
              <a:rPr lang="ru-RU" sz="2600" b="1" i="1" dirty="0">
                <a:solidFill>
                  <a:srgbClr val="0070C0"/>
                </a:solidFill>
                <a:cs typeface="Times New Roman" pitchFamily="18" charset="0"/>
              </a:rPr>
              <a:t>учитель начальных классов</a:t>
            </a:r>
          </a:p>
          <a:p>
            <a:r>
              <a:rPr lang="ru-RU" sz="2600" b="1" i="1" dirty="0">
                <a:solidFill>
                  <a:srgbClr val="0070C0"/>
                </a:solidFill>
                <a:cs typeface="Times New Roman" pitchFamily="18" charset="0"/>
              </a:rPr>
              <a:t>Донецкой общеобразовательной школы № 30</a:t>
            </a:r>
          </a:p>
          <a:p>
            <a:endParaRPr lang="ru-RU" dirty="0"/>
          </a:p>
        </p:txBody>
      </p:sp>
      <p:sp>
        <p:nvSpPr>
          <p:cNvPr id="9" name="Кнопка дії: інформація 8">
            <a:hlinkClick r:id="" action="ppaction://hlinkshowjump?jump=lastslide" highlightClick="1"/>
          </p:cNvPr>
          <p:cNvSpPr/>
          <p:nvPr/>
        </p:nvSpPr>
        <p:spPr>
          <a:xfrm>
            <a:off x="568628" y="5838667"/>
            <a:ext cx="464695" cy="434715"/>
          </a:xfrm>
          <a:prstGeom prst="actionButtonInformation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Кнопка дії: далі 9">
            <a:hlinkClick r:id="" action="ppaction://hlinkshowjump?jump=nextslide" highlightClick="1"/>
          </p:cNvPr>
          <p:cNvSpPr/>
          <p:nvPr/>
        </p:nvSpPr>
        <p:spPr>
          <a:xfrm>
            <a:off x="11158677" y="5838667"/>
            <a:ext cx="464695" cy="434715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34670" y="2287578"/>
            <a:ext cx="2588702" cy="1398157"/>
          </a:xfrm>
          <a:prstGeom prst="rect">
            <a:avLst/>
          </a:prstGeom>
        </p:spPr>
      </p:pic>
      <p:sp>
        <p:nvSpPr>
          <p:cNvPr id="4" name="Рамка 3"/>
          <p:cNvSpPr/>
          <p:nvPr/>
        </p:nvSpPr>
        <p:spPr>
          <a:xfrm>
            <a:off x="0" y="-1252"/>
            <a:ext cx="12192000" cy="6859252"/>
          </a:xfrm>
          <a:prstGeom prst="frame">
            <a:avLst>
              <a:gd name="adj1" fmla="val 4196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0000">
                <a:srgbClr val="00B0F0"/>
              </a:gs>
              <a:gs pos="60000">
                <a:srgbClr val="92D050"/>
              </a:gs>
              <a:gs pos="96000">
                <a:srgbClr val="00B050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7727" y="2582649"/>
            <a:ext cx="2703239" cy="301544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834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Кнопка дії: далі 9">
            <a:hlinkClick r:id="" action="ppaction://hlinkshowjump?jump=nextslide" highlightClick="1"/>
          </p:cNvPr>
          <p:cNvSpPr/>
          <p:nvPr/>
        </p:nvSpPr>
        <p:spPr>
          <a:xfrm>
            <a:off x="11158677" y="5838667"/>
            <a:ext cx="464695" cy="434715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одержимое 2"/>
          <p:cNvSpPr txBox="1">
            <a:spLocks/>
          </p:cNvSpPr>
          <p:nvPr/>
        </p:nvSpPr>
        <p:spPr>
          <a:xfrm>
            <a:off x="960956" y="1105574"/>
            <a:ext cx="10197721" cy="361219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000" b="1" i="1" dirty="0">
                <a:solidFill>
                  <a:srgbClr val="FF0000"/>
                </a:solidFill>
              </a:rPr>
              <a:t>Дорогие ребята!</a:t>
            </a:r>
          </a:p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rgbClr val="003300"/>
                </a:solidFill>
              </a:rPr>
              <a:t>Помогите Мишутке</a:t>
            </a:r>
          </a:p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rgbClr val="003300"/>
                </a:solidFill>
              </a:rPr>
              <a:t> попасть в гости к Ежу-грамотею.</a:t>
            </a:r>
          </a:p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rgbClr val="003300"/>
                </a:solidFill>
              </a:rPr>
              <a:t>Для этого  необходимо выполнить все задания, </a:t>
            </a:r>
            <a:endParaRPr lang="en-US" sz="2800" b="1" dirty="0">
              <a:solidFill>
                <a:srgbClr val="003300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rgbClr val="003300"/>
                </a:solidFill>
              </a:rPr>
              <a:t>которые встретятся на  его пути. </a:t>
            </a:r>
            <a:endParaRPr lang="en-US" sz="2800" b="1" dirty="0">
              <a:solidFill>
                <a:srgbClr val="003300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rgbClr val="003300"/>
                </a:solidFill>
              </a:rPr>
              <a:t>Вам предстоит показать  все свои знания по русскому языку. </a:t>
            </a:r>
            <a:endParaRPr lang="en-US" sz="2800" b="1" dirty="0">
              <a:solidFill>
                <a:srgbClr val="003300"/>
              </a:solidFill>
            </a:endParaRPr>
          </a:p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rgbClr val="003300"/>
                </a:solidFill>
              </a:rPr>
              <a:t>Если возникнут трудности , можно воспользоваться советом Сороки.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682" y="5385541"/>
            <a:ext cx="1677936" cy="90625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099191" y="4509222"/>
            <a:ext cx="1653432" cy="18443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Рамка 6"/>
          <p:cNvSpPr/>
          <p:nvPr/>
        </p:nvSpPr>
        <p:spPr>
          <a:xfrm>
            <a:off x="0" y="-1252"/>
            <a:ext cx="12192000" cy="6859252"/>
          </a:xfrm>
          <a:prstGeom prst="frame">
            <a:avLst>
              <a:gd name="adj1" fmla="val 4196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0000">
                <a:srgbClr val="00B0F0"/>
              </a:gs>
              <a:gs pos="60000">
                <a:srgbClr val="92D050"/>
              </a:gs>
              <a:gs pos="96000">
                <a:srgbClr val="00B050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961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Кнопка дії: далі 9">
            <a:hlinkClick r:id="" action="ppaction://hlinkshowjump?jump=nextslide" highlightClick="1"/>
          </p:cNvPr>
          <p:cNvSpPr/>
          <p:nvPr/>
        </p:nvSpPr>
        <p:spPr>
          <a:xfrm>
            <a:off x="11158677" y="5838667"/>
            <a:ext cx="464695" cy="434715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кутник 1"/>
          <p:cNvSpPr/>
          <p:nvPr/>
        </p:nvSpPr>
        <p:spPr>
          <a:xfrm>
            <a:off x="401585" y="2043134"/>
            <a:ext cx="113920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 </a:t>
            </a:r>
            <a:r>
              <a:rPr lang="ru-RU" sz="3000" b="1" dirty="0">
                <a:solidFill>
                  <a:srgbClr val="0070C0"/>
                </a:solidFill>
              </a:rPr>
              <a:t> ВЫПИШИТЕ ОДНОКОРЕННЫЕ СЛОВА,</a:t>
            </a:r>
          </a:p>
          <a:p>
            <a:pPr algn="ctr"/>
            <a:r>
              <a:rPr lang="ru-RU" sz="3000" b="1" dirty="0">
                <a:solidFill>
                  <a:srgbClr val="0070C0"/>
                </a:solidFill>
              </a:rPr>
              <a:t> ВЫДЕЛИТЕ В НИХ КОРЕНЬ </a:t>
            </a:r>
          </a:p>
        </p:txBody>
      </p:sp>
      <p:sp>
        <p:nvSpPr>
          <p:cNvPr id="7" name="Місяць 6"/>
          <p:cNvSpPr/>
          <p:nvPr/>
        </p:nvSpPr>
        <p:spPr>
          <a:xfrm rot="5400000">
            <a:off x="8848094" y="2558193"/>
            <a:ext cx="208348" cy="878617"/>
          </a:xfrm>
          <a:prstGeom prst="mo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кутник 7"/>
          <p:cNvSpPr/>
          <p:nvPr/>
        </p:nvSpPr>
        <p:spPr>
          <a:xfrm>
            <a:off x="3048000" y="3250691"/>
            <a:ext cx="6096000" cy="26108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b="1" i="1" dirty="0"/>
              <a:t>Он теперь не просто мальчик,</a:t>
            </a:r>
          </a:p>
          <a:p>
            <a:pPr algn="ctr">
              <a:lnSpc>
                <a:spcPct val="150000"/>
              </a:lnSpc>
            </a:pPr>
            <a:r>
              <a:rPr lang="ru-RU" sz="2800" b="1" i="1" dirty="0"/>
              <a:t> А теперь он новичок, </a:t>
            </a:r>
          </a:p>
          <a:p>
            <a:pPr algn="ctr">
              <a:lnSpc>
                <a:spcPct val="150000"/>
              </a:lnSpc>
            </a:pPr>
            <a:r>
              <a:rPr lang="ru-RU" sz="2800" b="1" i="1" dirty="0"/>
              <a:t>У него на новой куртке </a:t>
            </a:r>
          </a:p>
          <a:p>
            <a:pPr algn="ctr">
              <a:lnSpc>
                <a:spcPct val="150000"/>
              </a:lnSpc>
            </a:pPr>
            <a:r>
              <a:rPr lang="ru-RU" sz="2800" b="1" i="1" dirty="0"/>
              <a:t>Отложной воротничок. </a:t>
            </a:r>
          </a:p>
        </p:txBody>
      </p:sp>
      <p:grpSp>
        <p:nvGrpSpPr>
          <p:cNvPr id="22" name="Группа 17"/>
          <p:cNvGrpSpPr/>
          <p:nvPr/>
        </p:nvGrpSpPr>
        <p:grpSpPr>
          <a:xfrm>
            <a:off x="-8657135" y="691146"/>
            <a:ext cx="10577149" cy="1368152"/>
            <a:chOff x="-8496944" y="3645024"/>
            <a:chExt cx="10506997" cy="1368152"/>
          </a:xfrm>
        </p:grpSpPr>
        <p:sp>
          <p:nvSpPr>
            <p:cNvPr id="23" name="Скругленная прямоугольная выноска 14"/>
            <p:cNvSpPr/>
            <p:nvPr/>
          </p:nvSpPr>
          <p:spPr>
            <a:xfrm>
              <a:off x="-8496944" y="3645024"/>
              <a:ext cx="8496944" cy="1368152"/>
            </a:xfrm>
            <a:prstGeom prst="snip2Diag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>
                  <a:solidFill>
                    <a:srgbClr val="FF0000"/>
                  </a:solidFill>
                </a:rPr>
                <a:t>Корень</a:t>
              </a:r>
              <a:r>
                <a:rPr lang="en-US" sz="2800" b="1" dirty="0">
                  <a:solidFill>
                    <a:srgbClr val="FF0000"/>
                  </a:solidFill>
                </a:rPr>
                <a:t> </a:t>
              </a:r>
              <a:r>
                <a:rPr lang="ru-RU" sz="2800" b="1" dirty="0">
                  <a:solidFill>
                    <a:srgbClr val="00B0F0"/>
                  </a:solidFill>
                </a:rPr>
                <a:t>- общая часть однокоренных слов,</a:t>
              </a:r>
            </a:p>
            <a:p>
              <a:pPr algn="ctr"/>
              <a:r>
                <a:rPr lang="ru-RU" sz="2800" b="1" dirty="0">
                  <a:solidFill>
                    <a:srgbClr val="00B0F0"/>
                  </a:solidFill>
                </a:rPr>
                <a:t>в которой заключено их общее лексическое  значение.</a:t>
              </a: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227" y="3734108"/>
              <a:ext cx="1523826" cy="1279068"/>
            </a:xfrm>
            <a:prstGeom prst="rect">
              <a:avLst/>
            </a:prstGeom>
          </p:spPr>
        </p:pic>
      </p:grpSp>
      <p:sp>
        <p:nvSpPr>
          <p:cNvPr id="25" name="Місяць 24"/>
          <p:cNvSpPr/>
          <p:nvPr/>
        </p:nvSpPr>
        <p:spPr>
          <a:xfrm rot="5400000">
            <a:off x="6686228" y="3887938"/>
            <a:ext cx="182941" cy="557283"/>
          </a:xfrm>
          <a:prstGeom prst="mo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Місяць 25"/>
          <p:cNvSpPr/>
          <p:nvPr/>
        </p:nvSpPr>
        <p:spPr>
          <a:xfrm rot="5400000">
            <a:off x="6029554" y="4511518"/>
            <a:ext cx="136064" cy="557283"/>
          </a:xfrm>
          <a:prstGeom prst="mo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Множення 13">
            <a:hlinkClick r:id="" action="ppaction://hlinkshowjump?jump=endshow" highlightClick="1"/>
          </p:cNvPr>
          <p:cNvSpPr/>
          <p:nvPr/>
        </p:nvSpPr>
        <p:spPr>
          <a:xfrm>
            <a:off x="568628" y="409166"/>
            <a:ext cx="464695" cy="434715"/>
          </a:xfrm>
          <a:prstGeom prst="mathMultiply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амка 12"/>
          <p:cNvSpPr/>
          <p:nvPr/>
        </p:nvSpPr>
        <p:spPr>
          <a:xfrm>
            <a:off x="0" y="-1252"/>
            <a:ext cx="12192000" cy="6859252"/>
          </a:xfrm>
          <a:prstGeom prst="frame">
            <a:avLst>
              <a:gd name="adj1" fmla="val 4196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0000">
                <a:srgbClr val="00B0F0"/>
              </a:gs>
              <a:gs pos="60000">
                <a:srgbClr val="92D050"/>
              </a:gs>
              <a:gs pos="96000">
                <a:srgbClr val="00B050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7977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85185E-6 L 0.81471 -0.015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964" y="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1471 -0.01527 L -1.84314E-17 2.22222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77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Кнопка дії: далі 9">
            <a:hlinkClick r:id="" action="ppaction://hlinkshowjump?jump=nextslide" highlightClick="1"/>
          </p:cNvPr>
          <p:cNvSpPr/>
          <p:nvPr/>
        </p:nvSpPr>
        <p:spPr>
          <a:xfrm>
            <a:off x="11158677" y="5838667"/>
            <a:ext cx="464695" cy="434715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кутник 1"/>
          <p:cNvSpPr/>
          <p:nvPr/>
        </p:nvSpPr>
        <p:spPr>
          <a:xfrm>
            <a:off x="1064302" y="1917073"/>
            <a:ext cx="100943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0070C0"/>
                </a:solidFill>
              </a:rPr>
              <a:t>НАЙДИТЕ В КАЖДОЙ СТРОКЕ</a:t>
            </a:r>
          </a:p>
          <a:p>
            <a:pPr algn="ctr"/>
            <a:r>
              <a:rPr lang="ru-RU" sz="3000" b="1" dirty="0">
                <a:solidFill>
                  <a:srgbClr val="0070C0"/>
                </a:solidFill>
              </a:rPr>
              <a:t>  ЛИШНЕЕ СЛОВО. </a:t>
            </a:r>
          </a:p>
          <a:p>
            <a:pPr algn="ctr"/>
            <a:r>
              <a:rPr lang="ru-RU" sz="3000" b="1" dirty="0">
                <a:solidFill>
                  <a:srgbClr val="0070C0"/>
                </a:solidFill>
              </a:rPr>
              <a:t> ВЫДЕЛИТЕ КОРЕНЬ  В ОДНОКОРЕННЫХ СЛОВАХ</a:t>
            </a:r>
          </a:p>
        </p:txBody>
      </p:sp>
      <p:sp>
        <p:nvSpPr>
          <p:cNvPr id="7" name="Місяць 6"/>
          <p:cNvSpPr/>
          <p:nvPr/>
        </p:nvSpPr>
        <p:spPr>
          <a:xfrm rot="5400000">
            <a:off x="10616887" y="2559645"/>
            <a:ext cx="204963" cy="878617"/>
          </a:xfrm>
          <a:prstGeom prst="mo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кутник 7"/>
          <p:cNvSpPr/>
          <p:nvPr/>
        </p:nvSpPr>
        <p:spPr>
          <a:xfrm>
            <a:off x="1387523" y="3583572"/>
            <a:ext cx="941695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dirty="0"/>
              <a:t>Сад,  рассада,   садик,   осада,  посадить.</a:t>
            </a:r>
          </a:p>
          <a:p>
            <a:pPr algn="ctr">
              <a:lnSpc>
                <a:spcPct val="150000"/>
              </a:lnSpc>
            </a:pPr>
            <a:r>
              <a:rPr lang="ru-RU" sz="2800" dirty="0"/>
              <a:t>Ленточка,  лень,  лениться,  лентяй,  ленивец. </a:t>
            </a:r>
          </a:p>
          <a:p>
            <a:pPr algn="ctr">
              <a:lnSpc>
                <a:spcPct val="150000"/>
              </a:lnSpc>
            </a:pPr>
            <a:r>
              <a:rPr lang="ru-RU" sz="2800" dirty="0"/>
              <a:t>Белый,  белить,  белизна,  белка,  беленький.</a:t>
            </a:r>
          </a:p>
        </p:txBody>
      </p:sp>
      <p:sp>
        <p:nvSpPr>
          <p:cNvPr id="12" name="Кнопка дії: назад 11">
            <a:hlinkClick r:id="" action="ppaction://hlinkshowjump?jump=previousslide" highlightClick="1"/>
          </p:cNvPr>
          <p:cNvSpPr/>
          <p:nvPr/>
        </p:nvSpPr>
        <p:spPr>
          <a:xfrm>
            <a:off x="568628" y="5838667"/>
            <a:ext cx="464695" cy="434715"/>
          </a:xfrm>
          <a:prstGeom prst="actionButtonBackPrevious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17"/>
          <p:cNvGrpSpPr/>
          <p:nvPr/>
        </p:nvGrpSpPr>
        <p:grpSpPr>
          <a:xfrm>
            <a:off x="-8657135" y="691146"/>
            <a:ext cx="10577149" cy="1368152"/>
            <a:chOff x="-8496944" y="3645024"/>
            <a:chExt cx="10506997" cy="1368152"/>
          </a:xfrm>
        </p:grpSpPr>
        <p:sp>
          <p:nvSpPr>
            <p:cNvPr id="23" name="Скругленная прямоугольная выноска 14"/>
            <p:cNvSpPr/>
            <p:nvPr/>
          </p:nvSpPr>
          <p:spPr>
            <a:xfrm>
              <a:off x="-8496944" y="3645024"/>
              <a:ext cx="8496944" cy="1368152"/>
            </a:xfrm>
            <a:prstGeom prst="snip2Diag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>
                  <a:solidFill>
                    <a:srgbClr val="FF0000"/>
                  </a:solidFill>
                </a:rPr>
                <a:t>Однокоренные слова </a:t>
              </a:r>
              <a:r>
                <a:rPr lang="ru-RU" sz="2800" b="1" dirty="0">
                  <a:solidFill>
                    <a:srgbClr val="00B0F0"/>
                  </a:solidFill>
                </a:rPr>
                <a:t>— это слова, которые имеют общую (одинаковую) часть и общее значение.</a:t>
              </a: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227" y="3734108"/>
              <a:ext cx="1523826" cy="1279068"/>
            </a:xfrm>
            <a:prstGeom prst="rect">
              <a:avLst/>
            </a:prstGeom>
          </p:spPr>
        </p:pic>
      </p:grpSp>
      <p:sp>
        <p:nvSpPr>
          <p:cNvPr id="15" name="Місяць 14"/>
          <p:cNvSpPr/>
          <p:nvPr/>
        </p:nvSpPr>
        <p:spPr>
          <a:xfrm rot="5400000">
            <a:off x="3161022" y="3504426"/>
            <a:ext cx="170190" cy="682673"/>
          </a:xfrm>
          <a:prstGeom prst="mo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Місяць 15"/>
          <p:cNvSpPr/>
          <p:nvPr/>
        </p:nvSpPr>
        <p:spPr>
          <a:xfrm rot="5400000">
            <a:off x="4494456" y="3656691"/>
            <a:ext cx="171507" cy="472761"/>
          </a:xfrm>
          <a:prstGeom prst="mo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Місяць 16"/>
          <p:cNvSpPr/>
          <p:nvPr/>
        </p:nvSpPr>
        <p:spPr>
          <a:xfrm rot="5400000">
            <a:off x="5506174" y="3632521"/>
            <a:ext cx="170189" cy="472761"/>
          </a:xfrm>
          <a:prstGeom prst="mo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Місяць 17"/>
          <p:cNvSpPr/>
          <p:nvPr/>
        </p:nvSpPr>
        <p:spPr>
          <a:xfrm rot="5400000">
            <a:off x="8248209" y="3656032"/>
            <a:ext cx="170189" cy="472761"/>
          </a:xfrm>
          <a:prstGeom prst="mo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Місяць 18"/>
          <p:cNvSpPr/>
          <p:nvPr/>
        </p:nvSpPr>
        <p:spPr>
          <a:xfrm rot="5400000">
            <a:off x="4515619" y="4293434"/>
            <a:ext cx="126323" cy="475620"/>
          </a:xfrm>
          <a:prstGeom prst="mo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Місяць 19"/>
          <p:cNvSpPr/>
          <p:nvPr/>
        </p:nvSpPr>
        <p:spPr>
          <a:xfrm rot="5400000">
            <a:off x="5467403" y="4296294"/>
            <a:ext cx="126323" cy="475620"/>
          </a:xfrm>
          <a:prstGeom prst="mo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Місяць 20"/>
          <p:cNvSpPr/>
          <p:nvPr/>
        </p:nvSpPr>
        <p:spPr>
          <a:xfrm rot="5400000">
            <a:off x="7074640" y="4211329"/>
            <a:ext cx="162514" cy="603641"/>
          </a:xfrm>
          <a:prstGeom prst="mo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Місяць 26"/>
          <p:cNvSpPr/>
          <p:nvPr/>
        </p:nvSpPr>
        <p:spPr>
          <a:xfrm rot="5400000">
            <a:off x="8326842" y="4275339"/>
            <a:ext cx="126323" cy="475620"/>
          </a:xfrm>
          <a:prstGeom prst="mo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Місяць 27"/>
          <p:cNvSpPr/>
          <p:nvPr/>
        </p:nvSpPr>
        <p:spPr>
          <a:xfrm rot="5400000">
            <a:off x="2839316" y="4886090"/>
            <a:ext cx="130928" cy="475620"/>
          </a:xfrm>
          <a:prstGeom prst="mo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Місяць 28"/>
          <p:cNvSpPr/>
          <p:nvPr/>
        </p:nvSpPr>
        <p:spPr>
          <a:xfrm rot="5400000">
            <a:off x="4105464" y="4899385"/>
            <a:ext cx="157524" cy="475620"/>
          </a:xfrm>
          <a:prstGeom prst="mo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Місяць 29"/>
          <p:cNvSpPr/>
          <p:nvPr/>
        </p:nvSpPr>
        <p:spPr>
          <a:xfrm rot="5400000">
            <a:off x="5370001" y="4884539"/>
            <a:ext cx="187216" cy="475620"/>
          </a:xfrm>
          <a:prstGeom prst="mo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Місяць 30"/>
          <p:cNvSpPr/>
          <p:nvPr/>
        </p:nvSpPr>
        <p:spPr>
          <a:xfrm rot="5400000">
            <a:off x="7959606" y="4884539"/>
            <a:ext cx="187216" cy="475620"/>
          </a:xfrm>
          <a:prstGeom prst="moo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Множення 24">
            <a:hlinkClick r:id="" action="ppaction://hlinkshowjump?jump=endshow" highlightClick="1"/>
          </p:cNvPr>
          <p:cNvSpPr/>
          <p:nvPr/>
        </p:nvSpPr>
        <p:spPr>
          <a:xfrm>
            <a:off x="568628" y="409166"/>
            <a:ext cx="464695" cy="434715"/>
          </a:xfrm>
          <a:prstGeom prst="mathMultiply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Рамка 25"/>
          <p:cNvSpPr/>
          <p:nvPr/>
        </p:nvSpPr>
        <p:spPr>
          <a:xfrm>
            <a:off x="0" y="-1252"/>
            <a:ext cx="12192000" cy="6859252"/>
          </a:xfrm>
          <a:prstGeom prst="frame">
            <a:avLst>
              <a:gd name="adj1" fmla="val 4196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0000">
                <a:srgbClr val="00B0F0"/>
              </a:gs>
              <a:gs pos="60000">
                <a:srgbClr val="92D050"/>
              </a:gs>
              <a:gs pos="96000">
                <a:srgbClr val="00B050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60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85185E-6 L 0.81471 -0.015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964" y="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1471 -0.01527 L -1.84314E-17 2.22222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77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7" grpId="0" animBg="1"/>
      <p:bldP spid="28" grpId="0" animBg="1"/>
      <p:bldP spid="29" grpId="0" animBg="1"/>
      <p:bldP spid="30" grpId="0" animBg="1"/>
      <p:bldP spid="3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Прямокутник 61"/>
          <p:cNvSpPr/>
          <p:nvPr/>
        </p:nvSpPr>
        <p:spPr>
          <a:xfrm>
            <a:off x="5502322" y="5724667"/>
            <a:ext cx="395785" cy="26188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кутник 60"/>
          <p:cNvSpPr/>
          <p:nvPr/>
        </p:nvSpPr>
        <p:spPr>
          <a:xfrm>
            <a:off x="8666328" y="4804612"/>
            <a:ext cx="284259" cy="40470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кутник 59"/>
          <p:cNvSpPr/>
          <p:nvPr/>
        </p:nvSpPr>
        <p:spPr>
          <a:xfrm>
            <a:off x="4258101" y="4857187"/>
            <a:ext cx="443552" cy="40470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кутник 58"/>
          <p:cNvSpPr/>
          <p:nvPr/>
        </p:nvSpPr>
        <p:spPr>
          <a:xfrm>
            <a:off x="8161361" y="4107738"/>
            <a:ext cx="395785" cy="327546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кутник 57"/>
          <p:cNvSpPr/>
          <p:nvPr/>
        </p:nvSpPr>
        <p:spPr>
          <a:xfrm>
            <a:off x="4585648" y="4107738"/>
            <a:ext cx="232011" cy="327546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Прямокутник 55"/>
          <p:cNvSpPr/>
          <p:nvPr/>
        </p:nvSpPr>
        <p:spPr>
          <a:xfrm>
            <a:off x="7503263" y="3402766"/>
            <a:ext cx="221369" cy="285109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Прямокутник 53"/>
          <p:cNvSpPr/>
          <p:nvPr/>
        </p:nvSpPr>
        <p:spPr>
          <a:xfrm>
            <a:off x="5336275" y="3402767"/>
            <a:ext cx="191068" cy="268481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Кнопка дії: далі 9">
            <a:hlinkClick r:id="" action="ppaction://hlinkshowjump?jump=nextslide" highlightClick="1"/>
          </p:cNvPr>
          <p:cNvSpPr/>
          <p:nvPr/>
        </p:nvSpPr>
        <p:spPr>
          <a:xfrm>
            <a:off x="11158677" y="5838667"/>
            <a:ext cx="464695" cy="434715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кутник 1"/>
          <p:cNvSpPr/>
          <p:nvPr/>
        </p:nvSpPr>
        <p:spPr>
          <a:xfrm>
            <a:off x="1033323" y="1883855"/>
            <a:ext cx="100943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0070C0"/>
                </a:solidFill>
              </a:rPr>
              <a:t>ОБОЗНАЧЬТЕ ОКОНЧАНИЯ В ВЫДЕЛЕННЫХ СЛОВАХ</a:t>
            </a:r>
            <a:endParaRPr lang="ru-RU" sz="2800" dirty="0"/>
          </a:p>
        </p:txBody>
      </p:sp>
      <p:sp>
        <p:nvSpPr>
          <p:cNvPr id="12" name="Кнопка дії: назад 11">
            <a:hlinkClick r:id="" action="ppaction://hlinkshowjump?jump=previousslide" highlightClick="1"/>
          </p:cNvPr>
          <p:cNvSpPr/>
          <p:nvPr/>
        </p:nvSpPr>
        <p:spPr>
          <a:xfrm>
            <a:off x="568628" y="5838667"/>
            <a:ext cx="464695" cy="434715"/>
          </a:xfrm>
          <a:prstGeom prst="actionButtonBackPrevious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17"/>
          <p:cNvGrpSpPr/>
          <p:nvPr/>
        </p:nvGrpSpPr>
        <p:grpSpPr>
          <a:xfrm>
            <a:off x="-8657135" y="691146"/>
            <a:ext cx="10577149" cy="1368152"/>
            <a:chOff x="-8496944" y="3645024"/>
            <a:chExt cx="10506997" cy="1368152"/>
          </a:xfrm>
        </p:grpSpPr>
        <p:sp>
          <p:nvSpPr>
            <p:cNvPr id="23" name="Скругленная прямоугольная выноска 14"/>
            <p:cNvSpPr/>
            <p:nvPr/>
          </p:nvSpPr>
          <p:spPr>
            <a:xfrm>
              <a:off x="-8496944" y="3645024"/>
              <a:ext cx="8496944" cy="1368152"/>
            </a:xfrm>
            <a:prstGeom prst="snip2Diag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>
                  <a:solidFill>
                    <a:srgbClr val="FF0000"/>
                  </a:solidFill>
                </a:rPr>
                <a:t>Окончание</a:t>
              </a:r>
              <a:r>
                <a:rPr lang="ru-RU" sz="2800" b="1" dirty="0">
                  <a:solidFill>
                    <a:srgbClr val="00B0F0"/>
                  </a:solidFill>
                </a:rPr>
                <a:t> служит для связи слов в предложении.</a:t>
              </a: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227" y="3734108"/>
              <a:ext cx="1523826" cy="1279068"/>
            </a:xfrm>
            <a:prstGeom prst="rect">
              <a:avLst/>
            </a:prstGeom>
          </p:spPr>
        </p:pic>
      </p:grpSp>
      <p:sp>
        <p:nvSpPr>
          <p:cNvPr id="50" name="TextBox 49"/>
          <p:cNvSpPr txBox="1"/>
          <p:nvPr/>
        </p:nvSpPr>
        <p:spPr>
          <a:xfrm>
            <a:off x="4376715" y="3256558"/>
            <a:ext cx="36784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Ребята</a:t>
            </a:r>
            <a:r>
              <a:rPr lang="ru-RU" sz="2800" dirty="0"/>
              <a:t>  идут в </a:t>
            </a:r>
            <a:r>
              <a:rPr lang="ru-RU" sz="2800" b="1" dirty="0"/>
              <a:t>школу</a:t>
            </a:r>
            <a:r>
              <a:rPr lang="ru-RU" sz="2800" dirty="0"/>
              <a:t> . 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283018" y="4745357"/>
            <a:ext cx="60296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Ребятам </a:t>
            </a:r>
            <a:r>
              <a:rPr lang="ru-RU" sz="2800" dirty="0"/>
              <a:t>  нравится учиться в </a:t>
            </a:r>
            <a:r>
              <a:rPr lang="ru-RU" sz="2800" b="1" dirty="0"/>
              <a:t>школе</a:t>
            </a:r>
            <a:r>
              <a:rPr lang="ru-RU" sz="2800" dirty="0"/>
              <a:t>  . 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610214" y="3982889"/>
            <a:ext cx="5340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Ребята</a:t>
            </a:r>
            <a:r>
              <a:rPr lang="ru-RU" sz="2800" dirty="0"/>
              <a:t>   гордятся своей </a:t>
            </a:r>
            <a:r>
              <a:rPr lang="ru-RU" sz="2800" b="1" dirty="0"/>
              <a:t>школой</a:t>
            </a:r>
            <a:r>
              <a:rPr lang="ru-RU" sz="2800" dirty="0"/>
              <a:t>  </a:t>
            </a:r>
            <a:r>
              <a:rPr lang="ru-RU" dirty="0"/>
              <a:t>. 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341490" y="5564062"/>
            <a:ext cx="56685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Об этих </a:t>
            </a:r>
            <a:r>
              <a:rPr lang="ru-RU" sz="2800" b="1" dirty="0"/>
              <a:t>ребятах</a:t>
            </a:r>
            <a:r>
              <a:rPr lang="ru-RU" sz="2800" dirty="0"/>
              <a:t>   написали в газете.</a:t>
            </a:r>
          </a:p>
        </p:txBody>
      </p:sp>
      <p:sp>
        <p:nvSpPr>
          <p:cNvPr id="25" name="Множення 24">
            <a:hlinkClick r:id="" action="ppaction://hlinkshowjump?jump=endshow" highlightClick="1"/>
          </p:cNvPr>
          <p:cNvSpPr/>
          <p:nvPr/>
        </p:nvSpPr>
        <p:spPr>
          <a:xfrm>
            <a:off x="568628" y="409166"/>
            <a:ext cx="464695" cy="434715"/>
          </a:xfrm>
          <a:prstGeom prst="mathMultiply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Рамка 19"/>
          <p:cNvSpPr/>
          <p:nvPr/>
        </p:nvSpPr>
        <p:spPr>
          <a:xfrm>
            <a:off x="0" y="-1252"/>
            <a:ext cx="12192000" cy="6859252"/>
          </a:xfrm>
          <a:prstGeom prst="frame">
            <a:avLst>
              <a:gd name="adj1" fmla="val 4196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0000">
                <a:srgbClr val="00B0F0"/>
              </a:gs>
              <a:gs pos="60000">
                <a:srgbClr val="92D050"/>
              </a:gs>
              <a:gs pos="96000">
                <a:srgbClr val="00B050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4846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85185E-6 L 0.81471 -0.015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964" y="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1471 -0.01527 L -1.84314E-17 2.22222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77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</p:childTnLst>
        </p:cTn>
      </p:par>
    </p:tnLst>
    <p:bldLst>
      <p:bldP spid="62" grpId="0" animBg="1"/>
      <p:bldP spid="61" grpId="0" animBg="1"/>
      <p:bldP spid="60" grpId="0" animBg="1"/>
      <p:bldP spid="59" grpId="0" animBg="1"/>
      <p:bldP spid="58" grpId="0" animBg="1"/>
      <p:bldP spid="56" grpId="0" animBg="1"/>
      <p:bldP spid="5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Кнопка дії: далі 9">
            <a:hlinkClick r:id="" action="ppaction://hlinkshowjump?jump=nextslide" highlightClick="1"/>
          </p:cNvPr>
          <p:cNvSpPr/>
          <p:nvPr/>
        </p:nvSpPr>
        <p:spPr>
          <a:xfrm>
            <a:off x="11158677" y="5838667"/>
            <a:ext cx="464695" cy="434715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кутник 1"/>
          <p:cNvSpPr/>
          <p:nvPr/>
        </p:nvSpPr>
        <p:spPr>
          <a:xfrm>
            <a:off x="1033323" y="1883088"/>
            <a:ext cx="1009437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0070C0"/>
                </a:solidFill>
              </a:rPr>
              <a:t>НАЙДИТЕ  В ПРЕДЛОЖЕНИЯХ ОШИБКИ. </a:t>
            </a:r>
          </a:p>
          <a:p>
            <a:pPr algn="ctr"/>
            <a:r>
              <a:rPr lang="ru-RU" sz="3000" b="1" dirty="0">
                <a:solidFill>
                  <a:srgbClr val="0070C0"/>
                </a:solidFill>
              </a:rPr>
              <a:t> ВЫДЕЛИТЕ ОКОНЧАНИЯ, КОТОРЫЕ  ИСПРАВИЛИ. </a:t>
            </a:r>
          </a:p>
        </p:txBody>
      </p:sp>
      <p:sp>
        <p:nvSpPr>
          <p:cNvPr id="12" name="Кнопка дії: назад 11">
            <a:hlinkClick r:id="" action="ppaction://hlinkshowjump?jump=previousslide" highlightClick="1"/>
          </p:cNvPr>
          <p:cNvSpPr/>
          <p:nvPr/>
        </p:nvSpPr>
        <p:spPr>
          <a:xfrm>
            <a:off x="568628" y="5838667"/>
            <a:ext cx="464695" cy="434715"/>
          </a:xfrm>
          <a:prstGeom prst="actionButtonBackPrevious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17"/>
          <p:cNvGrpSpPr/>
          <p:nvPr/>
        </p:nvGrpSpPr>
        <p:grpSpPr>
          <a:xfrm>
            <a:off x="-8657135" y="691146"/>
            <a:ext cx="10577149" cy="1368152"/>
            <a:chOff x="-8496944" y="3645024"/>
            <a:chExt cx="10506997" cy="1368152"/>
          </a:xfrm>
        </p:grpSpPr>
        <p:sp>
          <p:nvSpPr>
            <p:cNvPr id="23" name="Скругленная прямоугольная выноска 14"/>
            <p:cNvSpPr/>
            <p:nvPr/>
          </p:nvSpPr>
          <p:spPr>
            <a:xfrm>
              <a:off x="-8496944" y="3645024"/>
              <a:ext cx="8496944" cy="1368152"/>
            </a:xfrm>
            <a:prstGeom prst="snip2Diag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>
                  <a:solidFill>
                    <a:srgbClr val="FF0000"/>
                  </a:solidFill>
                </a:rPr>
                <a:t>Окончание</a:t>
              </a:r>
              <a:r>
                <a:rPr lang="ru-RU" sz="2800" b="1" dirty="0">
                  <a:solidFill>
                    <a:srgbClr val="00B0F0"/>
                  </a:solidFill>
                </a:rPr>
                <a:t> служит для связи слов в предложении.</a:t>
              </a: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227" y="3734108"/>
              <a:ext cx="1523826" cy="1279068"/>
            </a:xfrm>
            <a:prstGeom prst="rect">
              <a:avLst/>
            </a:prstGeom>
          </p:spPr>
        </p:pic>
      </p:grpSp>
      <p:sp>
        <p:nvSpPr>
          <p:cNvPr id="3" name="Прямокутник 2"/>
          <p:cNvSpPr/>
          <p:nvPr/>
        </p:nvSpPr>
        <p:spPr>
          <a:xfrm>
            <a:off x="3281349" y="3432043"/>
            <a:ext cx="56293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Зимой   птицы   улетает      на юг. 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6612739" y="3467641"/>
            <a:ext cx="580571" cy="452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FF0000"/>
                </a:solidFill>
              </a:rPr>
              <a:t>ют</a:t>
            </a:r>
            <a:r>
              <a:rPr lang="ru-RU" sz="2800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25" name="Прямокутник 24"/>
          <p:cNvSpPr/>
          <p:nvPr/>
        </p:nvSpPr>
        <p:spPr>
          <a:xfrm>
            <a:off x="3291206" y="4191837"/>
            <a:ext cx="56293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Наш класс просторный и светлая    .       </a:t>
            </a:r>
          </a:p>
        </p:txBody>
      </p:sp>
      <p:sp>
        <p:nvSpPr>
          <p:cNvPr id="26" name="Прямокутник 25"/>
          <p:cNvSpPr/>
          <p:nvPr/>
        </p:nvSpPr>
        <p:spPr>
          <a:xfrm>
            <a:off x="8011885" y="4250247"/>
            <a:ext cx="653143" cy="40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solidFill>
                  <a:srgbClr val="FF0000"/>
                </a:solidFill>
              </a:rPr>
              <a:t>ый</a:t>
            </a:r>
            <a:r>
              <a:rPr lang="ru-RU" sz="2800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27" name="Прямокутник 26"/>
          <p:cNvSpPr/>
          <p:nvPr/>
        </p:nvSpPr>
        <p:spPr>
          <a:xfrm>
            <a:off x="2881501" y="4916033"/>
            <a:ext cx="644871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Мне очень понравилась новые    песня.       </a:t>
            </a:r>
          </a:p>
        </p:txBody>
      </p:sp>
      <p:sp>
        <p:nvSpPr>
          <p:cNvPr id="28" name="Прямокутник 27"/>
          <p:cNvSpPr/>
          <p:nvPr/>
        </p:nvSpPr>
        <p:spPr>
          <a:xfrm>
            <a:off x="7300685" y="5023286"/>
            <a:ext cx="537029" cy="308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solidFill>
                  <a:srgbClr val="FF0000"/>
                </a:solidFill>
              </a:rPr>
              <a:t>ая</a:t>
            </a:r>
            <a:r>
              <a:rPr lang="ru-RU" sz="2800" b="1" dirty="0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17" name="Множення 16">
            <a:hlinkClick r:id="" action="ppaction://hlinkshowjump?jump=endshow" highlightClick="1"/>
          </p:cNvPr>
          <p:cNvSpPr/>
          <p:nvPr/>
        </p:nvSpPr>
        <p:spPr>
          <a:xfrm>
            <a:off x="568628" y="409166"/>
            <a:ext cx="464695" cy="434715"/>
          </a:xfrm>
          <a:prstGeom prst="mathMultiply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амка 14"/>
          <p:cNvSpPr/>
          <p:nvPr/>
        </p:nvSpPr>
        <p:spPr>
          <a:xfrm>
            <a:off x="0" y="-1252"/>
            <a:ext cx="12192000" cy="6859252"/>
          </a:xfrm>
          <a:prstGeom prst="frame">
            <a:avLst>
              <a:gd name="adj1" fmla="val 4196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0000">
                <a:srgbClr val="00B0F0"/>
              </a:gs>
              <a:gs pos="60000">
                <a:srgbClr val="92D050"/>
              </a:gs>
              <a:gs pos="96000">
                <a:srgbClr val="00B050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6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85185E-6 L 0.81471 -0.015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964" y="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1471 -0.01527 L -1.84314E-17 2.22222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77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4" grpId="0" animBg="1"/>
      <p:bldP spid="26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Кнопка дії: далі 9">
            <a:hlinkClick r:id="" action="ppaction://hlinkshowjump?jump=nextslide" highlightClick="1"/>
          </p:cNvPr>
          <p:cNvSpPr/>
          <p:nvPr/>
        </p:nvSpPr>
        <p:spPr>
          <a:xfrm>
            <a:off x="11158677" y="5838667"/>
            <a:ext cx="464695" cy="434715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кутник 1"/>
          <p:cNvSpPr/>
          <p:nvPr/>
        </p:nvSpPr>
        <p:spPr>
          <a:xfrm>
            <a:off x="1033323" y="1860410"/>
            <a:ext cx="1009437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0070C0"/>
                </a:solidFill>
              </a:rPr>
              <a:t>НАЙДИТЕ ОКОНЧАНИЯ СЛОВ.</a:t>
            </a:r>
          </a:p>
          <a:p>
            <a:pPr algn="ctr"/>
            <a:r>
              <a:rPr lang="ru-RU" sz="3000" b="1" dirty="0">
                <a:solidFill>
                  <a:srgbClr val="0070C0"/>
                </a:solidFill>
              </a:rPr>
              <a:t>НАЗОВИТЕ СЛОВА С НУЛЕВЫМ ОКОНЧАНИЕМ </a:t>
            </a:r>
          </a:p>
          <a:p>
            <a:pPr algn="ctr"/>
            <a:endParaRPr lang="ru-RU" sz="3000" b="1" dirty="0">
              <a:solidFill>
                <a:srgbClr val="0070C0"/>
              </a:solidFill>
            </a:endParaRPr>
          </a:p>
        </p:txBody>
      </p:sp>
      <p:sp>
        <p:nvSpPr>
          <p:cNvPr id="12" name="Кнопка дії: назад 11">
            <a:hlinkClick r:id="" action="ppaction://hlinkshowjump?jump=previousslide" highlightClick="1"/>
          </p:cNvPr>
          <p:cNvSpPr/>
          <p:nvPr/>
        </p:nvSpPr>
        <p:spPr>
          <a:xfrm>
            <a:off x="568628" y="5838667"/>
            <a:ext cx="464695" cy="434715"/>
          </a:xfrm>
          <a:prstGeom prst="actionButtonBackPrevious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17"/>
          <p:cNvGrpSpPr/>
          <p:nvPr/>
        </p:nvGrpSpPr>
        <p:grpSpPr>
          <a:xfrm>
            <a:off x="-8657135" y="691146"/>
            <a:ext cx="10577149" cy="1172592"/>
            <a:chOff x="-8496944" y="3645024"/>
            <a:chExt cx="10506997" cy="1368152"/>
          </a:xfrm>
        </p:grpSpPr>
        <p:sp>
          <p:nvSpPr>
            <p:cNvPr id="23" name="Скругленная прямоугольная выноска 14"/>
            <p:cNvSpPr/>
            <p:nvPr/>
          </p:nvSpPr>
          <p:spPr>
            <a:xfrm>
              <a:off x="-8496944" y="3645024"/>
              <a:ext cx="8496944" cy="1368152"/>
            </a:xfrm>
            <a:prstGeom prst="snip2Diag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>
                  <a:solidFill>
                    <a:srgbClr val="FF0000"/>
                  </a:solidFill>
                </a:rPr>
                <a:t>Окончание </a:t>
              </a:r>
              <a:r>
                <a:rPr lang="ru-RU" sz="2800" b="1" dirty="0">
                  <a:solidFill>
                    <a:srgbClr val="00B0F0"/>
                  </a:solidFill>
                </a:rPr>
                <a:t>может быть нулевым . </a:t>
              </a:r>
            </a:p>
            <a:p>
              <a:pPr algn="ctr"/>
              <a:r>
                <a:rPr lang="ru-RU" sz="2800" b="1" dirty="0">
                  <a:solidFill>
                    <a:srgbClr val="00B0F0"/>
                  </a:solidFill>
                </a:rPr>
                <a:t>Нулевое окончание не выражено звуком и не обозначено буквой.</a:t>
              </a: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227" y="3734108"/>
              <a:ext cx="1523826" cy="1279068"/>
            </a:xfrm>
            <a:prstGeom prst="rect">
              <a:avLst/>
            </a:prstGeom>
          </p:spPr>
        </p:pic>
      </p:grpSp>
      <p:sp>
        <p:nvSpPr>
          <p:cNvPr id="3" name="TextBox 2"/>
          <p:cNvSpPr txBox="1"/>
          <p:nvPr/>
        </p:nvSpPr>
        <p:spPr>
          <a:xfrm>
            <a:off x="1171722" y="4223222"/>
            <a:ext cx="7614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ЛЕС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8249" y="3613175"/>
            <a:ext cx="10141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ОСЁЛ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48057" y="4525587"/>
            <a:ext cx="11945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ХВОСТ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56976" y="2884431"/>
            <a:ext cx="11047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БРЮК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57246" y="5577057"/>
            <a:ext cx="8335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ОЧК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579273" y="5521737"/>
            <a:ext cx="81650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ДУБ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09371" y="5838667"/>
            <a:ext cx="7680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/>
              <a:t>ПЁС</a:t>
            </a:r>
          </a:p>
        </p:txBody>
      </p:sp>
      <p:sp>
        <p:nvSpPr>
          <p:cNvPr id="4" name="Прямокутник 3"/>
          <p:cNvSpPr/>
          <p:nvPr/>
        </p:nvSpPr>
        <p:spPr>
          <a:xfrm>
            <a:off x="5871028" y="4787726"/>
            <a:ext cx="449943" cy="52216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Прямокутник 35"/>
          <p:cNvSpPr/>
          <p:nvPr/>
        </p:nvSpPr>
        <p:spPr>
          <a:xfrm>
            <a:off x="5871027" y="3613704"/>
            <a:ext cx="449943" cy="522162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B0F0"/>
                </a:solidFill>
              </a:rPr>
              <a:t>И</a:t>
            </a:r>
          </a:p>
        </p:txBody>
      </p:sp>
      <p:cxnSp>
        <p:nvCxnSpPr>
          <p:cNvPr id="9" name="Пряма зі стрілкою 8"/>
          <p:cNvCxnSpPr>
            <a:stCxn id="3" idx="3"/>
            <a:endCxn id="4" idx="1"/>
          </p:cNvCxnSpPr>
          <p:nvPr/>
        </p:nvCxnSpPr>
        <p:spPr>
          <a:xfrm>
            <a:off x="1933213" y="4484832"/>
            <a:ext cx="3937815" cy="56397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 зі стрілкою 12"/>
          <p:cNvCxnSpPr>
            <a:stCxn id="35" idx="0"/>
          </p:cNvCxnSpPr>
          <p:nvPr/>
        </p:nvCxnSpPr>
        <p:spPr>
          <a:xfrm flipV="1">
            <a:off x="5193419" y="5309888"/>
            <a:ext cx="677608" cy="52877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 зі стрілкою 36"/>
          <p:cNvCxnSpPr>
            <a:stCxn id="32" idx="3"/>
            <a:endCxn id="36" idx="1"/>
          </p:cNvCxnSpPr>
          <p:nvPr/>
        </p:nvCxnSpPr>
        <p:spPr>
          <a:xfrm>
            <a:off x="5361766" y="3146041"/>
            <a:ext cx="509261" cy="72874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 зі стрілкою 38"/>
          <p:cNvCxnSpPr>
            <a:stCxn id="25" idx="1"/>
            <a:endCxn id="4" idx="3"/>
          </p:cNvCxnSpPr>
          <p:nvPr/>
        </p:nvCxnSpPr>
        <p:spPr>
          <a:xfrm flipH="1">
            <a:off x="6320971" y="3874785"/>
            <a:ext cx="1727278" cy="117402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 зі стрілкою 43"/>
          <p:cNvCxnSpPr>
            <a:stCxn id="33" idx="0"/>
          </p:cNvCxnSpPr>
          <p:nvPr/>
        </p:nvCxnSpPr>
        <p:spPr>
          <a:xfrm flipH="1" flipV="1">
            <a:off x="6320971" y="3874785"/>
            <a:ext cx="1353056" cy="17022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 зі стрілкою 46"/>
          <p:cNvCxnSpPr>
            <a:stCxn id="34" idx="3"/>
          </p:cNvCxnSpPr>
          <p:nvPr/>
        </p:nvCxnSpPr>
        <p:spPr>
          <a:xfrm flipV="1">
            <a:off x="3395779" y="5182127"/>
            <a:ext cx="2410449" cy="60122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 зі стрілкою 48"/>
          <p:cNvCxnSpPr>
            <a:stCxn id="26" idx="1"/>
          </p:cNvCxnSpPr>
          <p:nvPr/>
        </p:nvCxnSpPr>
        <p:spPr>
          <a:xfrm flipH="1">
            <a:off x="6320970" y="4787197"/>
            <a:ext cx="2627087" cy="39493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Множення 26">
            <a:hlinkClick r:id="" action="ppaction://hlinkshowjump?jump=endshow" highlightClick="1"/>
          </p:cNvPr>
          <p:cNvSpPr/>
          <p:nvPr/>
        </p:nvSpPr>
        <p:spPr>
          <a:xfrm>
            <a:off x="568628" y="409166"/>
            <a:ext cx="464695" cy="434715"/>
          </a:xfrm>
          <a:prstGeom prst="mathMultiply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Рамка 27"/>
          <p:cNvSpPr/>
          <p:nvPr/>
        </p:nvSpPr>
        <p:spPr>
          <a:xfrm>
            <a:off x="0" y="-1252"/>
            <a:ext cx="12192000" cy="6859252"/>
          </a:xfrm>
          <a:prstGeom prst="frame">
            <a:avLst>
              <a:gd name="adj1" fmla="val 4196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0000">
                <a:srgbClr val="00B0F0"/>
              </a:gs>
              <a:gs pos="60000">
                <a:srgbClr val="92D050"/>
              </a:gs>
              <a:gs pos="96000">
                <a:srgbClr val="00B050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85185E-6 L 0.81471 -0.015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964" y="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1471 -0.01527 L -1.84314E-17 2.22222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77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Кнопка дії: далі 9">
            <a:hlinkClick r:id="" action="ppaction://hlinkshowjump?jump=nextslide" highlightClick="1"/>
          </p:cNvPr>
          <p:cNvSpPr/>
          <p:nvPr/>
        </p:nvSpPr>
        <p:spPr>
          <a:xfrm>
            <a:off x="11158677" y="5838667"/>
            <a:ext cx="464695" cy="434715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кутник 1"/>
          <p:cNvSpPr/>
          <p:nvPr/>
        </p:nvSpPr>
        <p:spPr>
          <a:xfrm>
            <a:off x="568628" y="1871121"/>
            <a:ext cx="110547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0070C0"/>
                </a:solidFill>
              </a:rPr>
              <a:t>СОЕДИНИТЕ СЛОВО</a:t>
            </a:r>
          </a:p>
          <a:p>
            <a:pPr algn="ctr"/>
            <a:r>
              <a:rPr lang="ru-RU" sz="3000" b="1" dirty="0">
                <a:solidFill>
                  <a:srgbClr val="0070C0"/>
                </a:solidFill>
              </a:rPr>
              <a:t> </a:t>
            </a:r>
            <a:r>
              <a:rPr lang="ru-RU" sz="3000" b="1" dirty="0">
                <a:solidFill>
                  <a:srgbClr val="FF0000"/>
                </a:solidFill>
              </a:rPr>
              <a:t>ЧИТАТЬ</a:t>
            </a:r>
            <a:r>
              <a:rPr lang="ru-RU" sz="3000" b="1" dirty="0">
                <a:solidFill>
                  <a:srgbClr val="0070C0"/>
                </a:solidFill>
              </a:rPr>
              <a:t> </a:t>
            </a:r>
          </a:p>
          <a:p>
            <a:pPr algn="ctr"/>
            <a:r>
              <a:rPr lang="ru-RU" sz="3000" b="1" dirty="0">
                <a:solidFill>
                  <a:srgbClr val="0070C0"/>
                </a:solidFill>
              </a:rPr>
              <a:t>СО ВСЕМИ ВОЗМОЖНЫМИ ПРИСТАВКАМИ </a:t>
            </a:r>
          </a:p>
        </p:txBody>
      </p:sp>
      <p:sp>
        <p:nvSpPr>
          <p:cNvPr id="12" name="Кнопка дії: назад 11">
            <a:hlinkClick r:id="" action="ppaction://hlinkshowjump?jump=previousslide" highlightClick="1"/>
          </p:cNvPr>
          <p:cNvSpPr/>
          <p:nvPr/>
        </p:nvSpPr>
        <p:spPr>
          <a:xfrm>
            <a:off x="568628" y="5838667"/>
            <a:ext cx="464695" cy="434715"/>
          </a:xfrm>
          <a:prstGeom prst="actionButtonBackPrevious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17"/>
          <p:cNvGrpSpPr/>
          <p:nvPr/>
        </p:nvGrpSpPr>
        <p:grpSpPr>
          <a:xfrm>
            <a:off x="-8657135" y="691146"/>
            <a:ext cx="10577149" cy="1368152"/>
            <a:chOff x="-8496944" y="3645024"/>
            <a:chExt cx="10506997" cy="1368152"/>
          </a:xfrm>
        </p:grpSpPr>
        <p:sp>
          <p:nvSpPr>
            <p:cNvPr id="23" name="Скругленная прямоугольная выноска 14"/>
            <p:cNvSpPr/>
            <p:nvPr/>
          </p:nvSpPr>
          <p:spPr>
            <a:xfrm>
              <a:off x="-8496944" y="3645024"/>
              <a:ext cx="8496944" cy="1368152"/>
            </a:xfrm>
            <a:prstGeom prst="snip2Diag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>
                  <a:solidFill>
                    <a:srgbClr val="FF0000"/>
                  </a:solidFill>
                </a:rPr>
                <a:t>Приставка </a:t>
              </a:r>
              <a:r>
                <a:rPr lang="ru-RU" sz="2800" b="1" dirty="0">
                  <a:solidFill>
                    <a:srgbClr val="00B0F0"/>
                  </a:solidFill>
                </a:rPr>
                <a:t>—это часть слова, которая стоит перед корнем и служит для образования новых слов.</a:t>
              </a: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227" y="3734108"/>
              <a:ext cx="1523826" cy="1279068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5436910" y="4093029"/>
            <a:ext cx="15137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ЧИТАТЬ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475855" y="4093028"/>
            <a:ext cx="7425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B0F0"/>
                </a:solidFill>
              </a:rPr>
              <a:t>ВЫ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875091" y="4979206"/>
            <a:ext cx="72006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B0F0"/>
                </a:solidFill>
              </a:rPr>
              <a:t>ПО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150703" y="5841884"/>
            <a:ext cx="9380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B0F0"/>
                </a:solidFill>
              </a:rPr>
              <a:t>ПРО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45119" y="5838667"/>
            <a:ext cx="68961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B0F0"/>
                </a:solidFill>
              </a:rPr>
              <a:t>ОБ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671996" y="5400999"/>
            <a:ext cx="10615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B0F0"/>
                </a:solidFill>
              </a:rPr>
              <a:t>ПЕРЕ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111016" y="5401000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B0F0"/>
                </a:solidFill>
              </a:rPr>
              <a:t>В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2271438" y="4062394"/>
            <a:ext cx="4090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00B0F0"/>
                </a:solidFill>
              </a:rPr>
              <a:t>У</a:t>
            </a:r>
          </a:p>
        </p:txBody>
      </p:sp>
      <p:cxnSp>
        <p:nvCxnSpPr>
          <p:cNvPr id="11" name="Пряма зі стрілкою 10"/>
          <p:cNvCxnSpPr>
            <a:stCxn id="28" idx="3"/>
            <a:endCxn id="7" idx="1"/>
          </p:cNvCxnSpPr>
          <p:nvPr/>
        </p:nvCxnSpPr>
        <p:spPr>
          <a:xfrm flipV="1">
            <a:off x="2595160" y="4385417"/>
            <a:ext cx="2841750" cy="88617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 зі стрілкою 14"/>
          <p:cNvCxnSpPr>
            <a:stCxn id="29" idx="0"/>
            <a:endCxn id="7" idx="2"/>
          </p:cNvCxnSpPr>
          <p:nvPr/>
        </p:nvCxnSpPr>
        <p:spPr>
          <a:xfrm flipV="1">
            <a:off x="5619742" y="4677804"/>
            <a:ext cx="574042" cy="116408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 зі стрілкою 16"/>
          <p:cNvCxnSpPr>
            <a:stCxn id="27" idx="1"/>
            <a:endCxn id="7" idx="3"/>
          </p:cNvCxnSpPr>
          <p:nvPr/>
        </p:nvCxnSpPr>
        <p:spPr>
          <a:xfrm flipH="1">
            <a:off x="6950658" y="4385416"/>
            <a:ext cx="1525197" cy="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 зі стрілкою 18"/>
          <p:cNvCxnSpPr>
            <a:stCxn id="31" idx="1"/>
          </p:cNvCxnSpPr>
          <p:nvPr/>
        </p:nvCxnSpPr>
        <p:spPr>
          <a:xfrm flipH="1" flipV="1">
            <a:off x="6864697" y="4530697"/>
            <a:ext cx="1807299" cy="116269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Множення 24">
            <a:hlinkClick r:id="" action="ppaction://hlinkshowjump?jump=endshow" highlightClick="1"/>
          </p:cNvPr>
          <p:cNvSpPr/>
          <p:nvPr/>
        </p:nvSpPr>
        <p:spPr>
          <a:xfrm>
            <a:off x="568628" y="409166"/>
            <a:ext cx="464695" cy="434715"/>
          </a:xfrm>
          <a:prstGeom prst="mathMultiply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Рамка 20"/>
          <p:cNvSpPr/>
          <p:nvPr/>
        </p:nvSpPr>
        <p:spPr>
          <a:xfrm>
            <a:off x="0" y="-1252"/>
            <a:ext cx="12192000" cy="6859252"/>
          </a:xfrm>
          <a:prstGeom prst="frame">
            <a:avLst>
              <a:gd name="adj1" fmla="val 4196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0000">
                <a:srgbClr val="00B0F0"/>
              </a:gs>
              <a:gs pos="60000">
                <a:srgbClr val="92D050"/>
              </a:gs>
              <a:gs pos="96000">
                <a:srgbClr val="00B050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9024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85185E-6 L 0.81471 -0.015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964" y="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1471 -0.01527 L -1.84314E-17 2.22222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77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0" grpId="0"/>
      <p:bldP spid="38" grpId="0"/>
      <p:bldP spid="4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Кнопка дії: далі 9">
            <a:hlinkClick r:id="" action="ppaction://hlinkshowjump?jump=nextslide" highlightClick="1"/>
          </p:cNvPr>
          <p:cNvSpPr/>
          <p:nvPr/>
        </p:nvSpPr>
        <p:spPr>
          <a:xfrm>
            <a:off x="11158677" y="5838667"/>
            <a:ext cx="464695" cy="434715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кутник 1"/>
          <p:cNvSpPr/>
          <p:nvPr/>
        </p:nvSpPr>
        <p:spPr>
          <a:xfrm>
            <a:off x="1033323" y="1856880"/>
            <a:ext cx="100943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</a:rPr>
              <a:t>ЗАМЕНИТЕ КАЖДОЕ СЛОВОСОЧЕТАНИЕ</a:t>
            </a:r>
          </a:p>
          <a:p>
            <a:pPr algn="ctr"/>
            <a:r>
              <a:rPr lang="ru-RU" sz="2800" b="1" dirty="0">
                <a:solidFill>
                  <a:srgbClr val="0070C0"/>
                </a:solidFill>
              </a:rPr>
              <a:t> ОДНИМ СЛОВОМ С ПРИСТАВКОЙ </a:t>
            </a:r>
          </a:p>
        </p:txBody>
      </p:sp>
      <p:sp>
        <p:nvSpPr>
          <p:cNvPr id="12" name="Кнопка дії: назад 11">
            <a:hlinkClick r:id="" action="ppaction://hlinkshowjump?jump=previousslide" highlightClick="1"/>
          </p:cNvPr>
          <p:cNvSpPr/>
          <p:nvPr/>
        </p:nvSpPr>
        <p:spPr>
          <a:xfrm>
            <a:off x="568628" y="5838667"/>
            <a:ext cx="464695" cy="434715"/>
          </a:xfrm>
          <a:prstGeom prst="actionButtonBackPrevious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17"/>
          <p:cNvGrpSpPr/>
          <p:nvPr/>
        </p:nvGrpSpPr>
        <p:grpSpPr>
          <a:xfrm>
            <a:off x="-8657135" y="691146"/>
            <a:ext cx="10577149" cy="1110358"/>
            <a:chOff x="-8496944" y="3645024"/>
            <a:chExt cx="10506997" cy="1368152"/>
          </a:xfrm>
        </p:grpSpPr>
        <p:sp>
          <p:nvSpPr>
            <p:cNvPr id="23" name="Скругленная прямоугольная выноска 14"/>
            <p:cNvSpPr/>
            <p:nvPr/>
          </p:nvSpPr>
          <p:spPr>
            <a:xfrm>
              <a:off x="-8496944" y="3645024"/>
              <a:ext cx="8496944" cy="1368152"/>
            </a:xfrm>
            <a:prstGeom prst="snip2Diag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>
                  <a:solidFill>
                    <a:srgbClr val="FF0000"/>
                  </a:solidFill>
                </a:rPr>
                <a:t>Приставка </a:t>
              </a:r>
              <a:r>
                <a:rPr lang="ru-RU" sz="2800" b="1" dirty="0">
                  <a:solidFill>
                    <a:srgbClr val="00B0F0"/>
                  </a:solidFill>
                </a:rPr>
                <a:t>—это часть слова, которая стоит перед корнем и служит для образования новых слов.</a:t>
              </a: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227" y="3734108"/>
              <a:ext cx="1523826" cy="1279068"/>
            </a:xfrm>
            <a:prstGeom prst="rect">
              <a:avLst/>
            </a:prstGeom>
          </p:spPr>
        </p:pic>
      </p:grpSp>
      <p:sp>
        <p:nvSpPr>
          <p:cNvPr id="39" name="TextBox 38"/>
          <p:cNvSpPr txBox="1"/>
          <p:nvPr/>
        </p:nvSpPr>
        <p:spPr>
          <a:xfrm>
            <a:off x="2613585" y="5130625"/>
            <a:ext cx="43454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Выдать чужой секрет 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63902" y="3184544"/>
            <a:ext cx="68036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Соединить детали с помощью клея —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65959" y="3169675"/>
            <a:ext cx="16690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/>
              <a:t> </a:t>
            </a:r>
            <a:r>
              <a:rPr lang="ru-RU" sz="3200" b="1" dirty="0">
                <a:solidFill>
                  <a:srgbClr val="FF0000"/>
                </a:solidFill>
              </a:rPr>
              <a:t>с</a:t>
            </a:r>
            <a:r>
              <a:rPr lang="ru-RU" sz="3200" b="1" dirty="0"/>
              <a:t>клеить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0" y="4121142"/>
            <a:ext cx="66625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                                     Сделать заново —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65312" y="4106273"/>
            <a:ext cx="22481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пере</a:t>
            </a:r>
            <a:r>
              <a:rPr lang="ru-RU" sz="3200" b="1" dirty="0"/>
              <a:t>делать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59005" y="5062242"/>
            <a:ext cx="26289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/>
              <a:t> </a:t>
            </a:r>
            <a:r>
              <a:rPr lang="ru-RU" sz="3200" b="1" dirty="0">
                <a:solidFill>
                  <a:srgbClr val="FF0000"/>
                </a:solidFill>
              </a:rPr>
              <a:t>рас</a:t>
            </a:r>
            <a:r>
              <a:rPr lang="ru-RU" sz="3200" b="1" dirty="0"/>
              <a:t>секретить</a:t>
            </a:r>
          </a:p>
        </p:txBody>
      </p:sp>
      <p:sp>
        <p:nvSpPr>
          <p:cNvPr id="17" name="Множення 16">
            <a:hlinkClick r:id="" action="ppaction://hlinkshowjump?jump=endshow" highlightClick="1"/>
          </p:cNvPr>
          <p:cNvSpPr/>
          <p:nvPr/>
        </p:nvSpPr>
        <p:spPr>
          <a:xfrm>
            <a:off x="568628" y="409166"/>
            <a:ext cx="464695" cy="434715"/>
          </a:xfrm>
          <a:prstGeom prst="mathMultiply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амка 14"/>
          <p:cNvSpPr/>
          <p:nvPr/>
        </p:nvSpPr>
        <p:spPr>
          <a:xfrm>
            <a:off x="0" y="-1252"/>
            <a:ext cx="12192000" cy="6859252"/>
          </a:xfrm>
          <a:prstGeom prst="frame">
            <a:avLst>
              <a:gd name="adj1" fmla="val 4196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0000">
                <a:srgbClr val="00B0F0"/>
              </a:gs>
              <a:gs pos="60000">
                <a:srgbClr val="92D050"/>
              </a:gs>
              <a:gs pos="96000">
                <a:srgbClr val="00B050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9888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85185E-6 L 0.81471 -0.015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964" y="15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1471 -0.01527 L -1.84314E-17 2.22222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77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</p:childTnLst>
        </p:cTn>
      </p:par>
    </p:tnLst>
    <p:bldLst>
      <p:bldP spid="4" grpId="0"/>
      <p:bldP spid="35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Кнопка дії: далі 9">
            <a:hlinkClick r:id="" action="ppaction://hlinkshowjump?jump=nextslide" highlightClick="1"/>
          </p:cNvPr>
          <p:cNvSpPr/>
          <p:nvPr/>
        </p:nvSpPr>
        <p:spPr>
          <a:xfrm>
            <a:off x="11158677" y="5838667"/>
            <a:ext cx="464695" cy="434715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кутник 1"/>
          <p:cNvSpPr/>
          <p:nvPr/>
        </p:nvSpPr>
        <p:spPr>
          <a:xfrm>
            <a:off x="452635" y="1923046"/>
            <a:ext cx="1128672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0070C0"/>
                </a:solidFill>
              </a:rPr>
              <a:t>НАЗОВИТЕ , КТО ИГРАЕТ В ОРКЕСТРЕ.</a:t>
            </a:r>
          </a:p>
          <a:p>
            <a:pPr algn="ctr"/>
            <a:r>
              <a:rPr lang="ru-RU" sz="3000" b="1" dirty="0">
                <a:solidFill>
                  <a:srgbClr val="0070C0"/>
                </a:solidFill>
              </a:rPr>
              <a:t> ОБОЗНАЧЬТЕ СУФФИКСЫ В СЛОВАХ.</a:t>
            </a:r>
          </a:p>
        </p:txBody>
      </p:sp>
      <p:sp>
        <p:nvSpPr>
          <p:cNvPr id="12" name="Кнопка дії: назад 11">
            <a:hlinkClick r:id="" action="ppaction://hlinkshowjump?jump=previousslide" highlightClick="1"/>
          </p:cNvPr>
          <p:cNvSpPr/>
          <p:nvPr/>
        </p:nvSpPr>
        <p:spPr>
          <a:xfrm>
            <a:off x="568628" y="5838667"/>
            <a:ext cx="464695" cy="434715"/>
          </a:xfrm>
          <a:prstGeom prst="actionButtonBackPrevious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17"/>
          <p:cNvGrpSpPr/>
          <p:nvPr/>
        </p:nvGrpSpPr>
        <p:grpSpPr>
          <a:xfrm>
            <a:off x="-8720919" y="566057"/>
            <a:ext cx="10640934" cy="1332760"/>
            <a:chOff x="-8230698" y="3519935"/>
            <a:chExt cx="10240751" cy="1702560"/>
          </a:xfrm>
        </p:grpSpPr>
        <p:sp>
          <p:nvSpPr>
            <p:cNvPr id="23" name="Скругленная прямоугольная выноска 14"/>
            <p:cNvSpPr/>
            <p:nvPr/>
          </p:nvSpPr>
          <p:spPr>
            <a:xfrm>
              <a:off x="-8230698" y="3519935"/>
              <a:ext cx="8313886" cy="1702560"/>
            </a:xfrm>
            <a:prstGeom prst="snip2Diag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>
                  <a:solidFill>
                    <a:srgbClr val="FF0000"/>
                  </a:solidFill>
                </a:rPr>
                <a:t>Суффикс </a:t>
              </a:r>
              <a:r>
                <a:rPr lang="ru-RU" sz="2800" dirty="0">
                  <a:solidFill>
                    <a:srgbClr val="00B0F0"/>
                  </a:solidFill>
                </a:rPr>
                <a:t> — </a:t>
              </a:r>
              <a:r>
                <a:rPr lang="ru-RU" sz="2800" b="1" dirty="0">
                  <a:solidFill>
                    <a:srgbClr val="00B0F0"/>
                  </a:solidFill>
                </a:rPr>
                <a:t>это часть слова, которая служит для образования новых слов</a:t>
              </a:r>
              <a:r>
                <a:rPr lang="ru-RU" sz="2800" dirty="0">
                  <a:solidFill>
                    <a:srgbClr val="00B0F0"/>
                  </a:solidFill>
                </a:rPr>
                <a:t>.  </a:t>
              </a: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227" y="3734108"/>
              <a:ext cx="1523826" cy="1279068"/>
            </a:xfrm>
            <a:prstGeom prst="rect">
              <a:avLst/>
            </a:prstGeom>
          </p:spPr>
        </p:pic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39" t="-776" r="23202" b="1720"/>
          <a:stretch/>
        </p:blipFill>
        <p:spPr>
          <a:xfrm>
            <a:off x="3795768" y="3047595"/>
            <a:ext cx="4685362" cy="30498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800975" y="3429000"/>
            <a:ext cx="17307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/>
              <a:t>СКРИПАЧ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548935" y="3444922"/>
            <a:ext cx="196098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/>
              <a:t>ФЛЕЙТИСТ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24595" y="5112920"/>
            <a:ext cx="254755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/>
              <a:t>БАРАБАНЩИК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425175" y="5254049"/>
            <a:ext cx="179568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000" b="1" dirty="0"/>
              <a:t>ПИАНИСТ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0512445" y="2449303"/>
            <a:ext cx="1292464" cy="1924896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2484376" y="3688384"/>
            <a:ext cx="1292464" cy="2771176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0231301" y="4127637"/>
            <a:ext cx="1292464" cy="2172017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1652140" y="2610058"/>
            <a:ext cx="1292464" cy="1603387"/>
          </a:xfrm>
          <a:prstGeom prst="rect">
            <a:avLst/>
          </a:prstGeom>
        </p:spPr>
      </p:pic>
      <p:sp>
        <p:nvSpPr>
          <p:cNvPr id="19" name="Множення 18">
            <a:hlinkClick r:id="" action="ppaction://hlinkshowjump?jump=endshow" highlightClick="1"/>
          </p:cNvPr>
          <p:cNvSpPr/>
          <p:nvPr/>
        </p:nvSpPr>
        <p:spPr>
          <a:xfrm>
            <a:off x="568628" y="409166"/>
            <a:ext cx="464695" cy="434715"/>
          </a:xfrm>
          <a:prstGeom prst="mathMultiply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Рамка 17"/>
          <p:cNvSpPr/>
          <p:nvPr/>
        </p:nvSpPr>
        <p:spPr>
          <a:xfrm>
            <a:off x="0" y="-1252"/>
            <a:ext cx="12192000" cy="6859252"/>
          </a:xfrm>
          <a:prstGeom prst="frame">
            <a:avLst>
              <a:gd name="adj1" fmla="val 4196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0000">
                <a:srgbClr val="00B0F0"/>
              </a:gs>
              <a:gs pos="60000">
                <a:srgbClr val="92D050"/>
              </a:gs>
              <a:gs pos="96000">
                <a:srgbClr val="00B050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03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96296E-6 L 0.81471 -0.015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29" y="-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1471 -0.01527 L 3.95833E-6 -2.96296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742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Кнопка дії: далі 9">
            <a:hlinkClick r:id="" action="ppaction://hlinkshowjump?jump=nextslide" highlightClick="1"/>
          </p:cNvPr>
          <p:cNvSpPr/>
          <p:nvPr/>
        </p:nvSpPr>
        <p:spPr>
          <a:xfrm>
            <a:off x="11158677" y="5838667"/>
            <a:ext cx="464695" cy="434715"/>
          </a:xfrm>
          <a:prstGeom prst="actionButtonForwardNext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Прямокутник 1"/>
          <p:cNvSpPr/>
          <p:nvPr/>
        </p:nvSpPr>
        <p:spPr>
          <a:xfrm>
            <a:off x="1033323" y="2000368"/>
            <a:ext cx="10094375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0070C0"/>
                </a:solidFill>
              </a:rPr>
              <a:t>ПРИДУМАЙТЕ СЛОВА К СХЕМАМ</a:t>
            </a:r>
          </a:p>
        </p:txBody>
      </p:sp>
      <p:sp>
        <p:nvSpPr>
          <p:cNvPr id="12" name="Кнопка дії: назад 11">
            <a:hlinkClick r:id="" action="ppaction://hlinkshowjump?jump=previousslide" highlightClick="1"/>
          </p:cNvPr>
          <p:cNvSpPr/>
          <p:nvPr/>
        </p:nvSpPr>
        <p:spPr>
          <a:xfrm>
            <a:off x="568628" y="5838667"/>
            <a:ext cx="464695" cy="434715"/>
          </a:xfrm>
          <a:prstGeom prst="actionButtonBackPrevious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2" name="Группа 17"/>
          <p:cNvGrpSpPr/>
          <p:nvPr/>
        </p:nvGrpSpPr>
        <p:grpSpPr>
          <a:xfrm>
            <a:off x="-8584442" y="568484"/>
            <a:ext cx="10504456" cy="1702560"/>
            <a:chOff x="-8421027" y="3522362"/>
            <a:chExt cx="10431080" cy="1702560"/>
          </a:xfrm>
        </p:grpSpPr>
        <p:sp>
          <p:nvSpPr>
            <p:cNvPr id="23" name="Скругленная прямоугольная выноска 14"/>
            <p:cNvSpPr/>
            <p:nvPr/>
          </p:nvSpPr>
          <p:spPr>
            <a:xfrm>
              <a:off x="-8421027" y="3522362"/>
              <a:ext cx="8433539" cy="1702560"/>
            </a:xfrm>
            <a:prstGeom prst="snip2DiagRect">
              <a:avLst/>
            </a:prstGeom>
            <a:solidFill>
              <a:schemeClr val="bg1"/>
            </a:solidFill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800" b="1" dirty="0">
                  <a:solidFill>
                    <a:srgbClr val="FF0000"/>
                  </a:solidFill>
                </a:rPr>
                <a:t>Основа </a:t>
              </a:r>
              <a:r>
                <a:rPr lang="ru-RU" sz="2800" dirty="0">
                  <a:solidFill>
                    <a:srgbClr val="00B0F0"/>
                  </a:solidFill>
                </a:rPr>
                <a:t> — </a:t>
              </a:r>
              <a:r>
                <a:rPr lang="ru-RU" sz="2800" b="1" dirty="0">
                  <a:solidFill>
                    <a:srgbClr val="00B0F0"/>
                  </a:solidFill>
                </a:rPr>
                <a:t>это часть слова без окончания.  </a:t>
              </a:r>
            </a:p>
            <a:p>
              <a:pPr algn="ctr"/>
              <a:endParaRPr lang="ru-RU" sz="2800" b="1" dirty="0">
                <a:solidFill>
                  <a:srgbClr val="00B0F0"/>
                </a:solidFill>
              </a:endParaRPr>
            </a:p>
          </p:txBody>
        </p:sp>
        <p:pic>
          <p:nvPicPr>
            <p:cNvPr id="24" name="Рисунок 2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6227" y="3734108"/>
              <a:ext cx="1523826" cy="1279068"/>
            </a:xfrm>
            <a:prstGeom prst="rect">
              <a:avLst/>
            </a:prstGeom>
          </p:spPr>
        </p:pic>
      </p:grp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2" t="3302" r="5143" b="3648"/>
          <a:stretch/>
        </p:blipFill>
        <p:spPr>
          <a:xfrm>
            <a:off x="4579256" y="2822512"/>
            <a:ext cx="3002508" cy="3016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Множення 10">
            <a:hlinkClick r:id="" action="ppaction://hlinkshowjump?jump=endshow" highlightClick="1"/>
          </p:cNvPr>
          <p:cNvSpPr/>
          <p:nvPr/>
        </p:nvSpPr>
        <p:spPr>
          <a:xfrm>
            <a:off x="568628" y="409166"/>
            <a:ext cx="464695" cy="434715"/>
          </a:xfrm>
          <a:prstGeom prst="mathMultiply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амка 12"/>
          <p:cNvSpPr/>
          <p:nvPr/>
        </p:nvSpPr>
        <p:spPr>
          <a:xfrm>
            <a:off x="0" y="-1252"/>
            <a:ext cx="12192000" cy="6859252"/>
          </a:xfrm>
          <a:prstGeom prst="frame">
            <a:avLst>
              <a:gd name="adj1" fmla="val 4196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0000">
                <a:srgbClr val="00B0F0"/>
              </a:gs>
              <a:gs pos="60000">
                <a:srgbClr val="92D050"/>
              </a:gs>
              <a:gs pos="96000">
                <a:srgbClr val="00B050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96296E-6 L 0.81471 -0.0152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729" y="-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1471 -0.01527 L 3.95833E-6 -2.96296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742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Кнопка дії: назад 11">
            <a:hlinkClick r:id="" action="ppaction://hlinkshowjump?jump=previousslide" highlightClick="1"/>
          </p:cNvPr>
          <p:cNvSpPr/>
          <p:nvPr/>
        </p:nvSpPr>
        <p:spPr>
          <a:xfrm>
            <a:off x="568628" y="5838667"/>
            <a:ext cx="464695" cy="434715"/>
          </a:xfrm>
          <a:prstGeom prst="actionButtonBackPrevious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кутник 12"/>
          <p:cNvSpPr/>
          <p:nvPr/>
        </p:nvSpPr>
        <p:spPr>
          <a:xfrm>
            <a:off x="2803671" y="1273571"/>
            <a:ext cx="658465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0070C0"/>
                </a:solidFill>
              </a:rPr>
              <a:t>СПАСИБО,РЕБЯТА, ЧТО ПОМОГЛИ ПОПАСТЬ В ГОСТИ К ЕЖУ-ГРАМОТЕЮ!</a:t>
            </a:r>
          </a:p>
        </p:txBody>
      </p:sp>
      <p:sp>
        <p:nvSpPr>
          <p:cNvPr id="8" name="Множення 7">
            <a:hlinkClick r:id="" action="ppaction://hlinkshowjump?jump=endshow" highlightClick="1"/>
          </p:cNvPr>
          <p:cNvSpPr/>
          <p:nvPr/>
        </p:nvSpPr>
        <p:spPr>
          <a:xfrm>
            <a:off x="568628" y="409166"/>
            <a:ext cx="464695" cy="434715"/>
          </a:xfrm>
          <a:prstGeom prst="mathMultiply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01951" y="3271307"/>
            <a:ext cx="2301548" cy="25673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6272" y="3566981"/>
            <a:ext cx="1703764" cy="227168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9049" y="2410822"/>
            <a:ext cx="2733902" cy="364520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264896" y="2289234"/>
            <a:ext cx="1333303" cy="1077058"/>
          </a:xfrm>
          <a:prstGeom prst="rect">
            <a:avLst/>
          </a:prstGeom>
        </p:spPr>
      </p:pic>
      <p:sp>
        <p:nvSpPr>
          <p:cNvPr id="9" name="Рамка 8"/>
          <p:cNvSpPr/>
          <p:nvPr/>
        </p:nvSpPr>
        <p:spPr>
          <a:xfrm>
            <a:off x="0" y="-1252"/>
            <a:ext cx="12192000" cy="6859252"/>
          </a:xfrm>
          <a:prstGeom prst="frame">
            <a:avLst>
              <a:gd name="adj1" fmla="val 4196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0000">
                <a:srgbClr val="00B0F0"/>
              </a:gs>
              <a:gs pos="60000">
                <a:srgbClr val="92D050"/>
              </a:gs>
              <a:gs pos="96000">
                <a:srgbClr val="00B050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4632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Кнопка дії: додому 11">
            <a:hlinkClick r:id="" action="ppaction://hlinkshowjump?jump=firstslide" highlightClick="1"/>
          </p:cNvPr>
          <p:cNvSpPr/>
          <p:nvPr/>
        </p:nvSpPr>
        <p:spPr>
          <a:xfrm>
            <a:off x="568628" y="5838667"/>
            <a:ext cx="464695" cy="434715"/>
          </a:xfrm>
          <a:prstGeom prst="actionButtonHome">
            <a:avLst/>
          </a:prstGeom>
          <a:solidFill>
            <a:srgbClr val="00B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кутник 12"/>
          <p:cNvSpPr/>
          <p:nvPr/>
        </p:nvSpPr>
        <p:spPr>
          <a:xfrm>
            <a:off x="2803671" y="1197579"/>
            <a:ext cx="6584658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>
                <a:solidFill>
                  <a:srgbClr val="0070C0"/>
                </a:solidFill>
              </a:rPr>
              <a:t>ИНТЕРНЕТ-РЕСУРСЫ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0831" y="1751577"/>
            <a:ext cx="11430337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linkClick r:id="rId2"/>
              </a:rPr>
              <a:t>http://nachalo4ka.ru/wp-content/uploads/2014/08/019.jpg</a:t>
            </a:r>
            <a:r>
              <a:rPr lang="ru-RU" sz="2400" dirty="0"/>
              <a:t> Мишка</a:t>
            </a:r>
          </a:p>
          <a:p>
            <a:r>
              <a:rPr lang="en-US" sz="2400" dirty="0">
                <a:hlinkClick r:id="rId3"/>
              </a:rPr>
              <a:t>https://encrypted-tbn0.gstatic.com/images?q=tbn:ANd9GcSAZ3hhs4sH7eMsK-Oe2I4czKnPR7JBXaH3zUZ-5MdulV-XizCSiA</a:t>
            </a:r>
            <a:r>
              <a:rPr lang="ru-RU" sz="2400" dirty="0"/>
              <a:t> сорока</a:t>
            </a:r>
            <a:r>
              <a:rPr lang="en-US" sz="2400" u="sng" dirty="0">
                <a:hlinkClick r:id="rId4"/>
              </a:rPr>
              <a:t> </a:t>
            </a:r>
            <a:r>
              <a:rPr lang="en-US" sz="2400" dirty="0">
                <a:hlinkClick r:id="rId4"/>
              </a:rPr>
              <a:t>https://lh3.googleusercontent.com/eY_CHlJLnoyAPUEJ3PFzLcOBIhQNV2kfyBtbPWX3o4b6kJScMeOi3MP_Yd4bjizsHslVBQ=s170</a:t>
            </a:r>
            <a:r>
              <a:rPr lang="ru-RU" sz="2400" dirty="0"/>
              <a:t> оркестр </a:t>
            </a:r>
          </a:p>
          <a:p>
            <a:r>
              <a:rPr lang="en-US" sz="2400" dirty="0">
                <a:hlinkClick r:id="rId5"/>
              </a:rPr>
              <a:t>http://img0.liveinternet.ru/images/attach/c/11/117/120/117120702___yozhik1.png</a:t>
            </a:r>
            <a:r>
              <a:rPr lang="ru-RU" sz="2400" dirty="0"/>
              <a:t> Ёжик </a:t>
            </a:r>
          </a:p>
          <a:p>
            <a:r>
              <a:rPr lang="en-US" sz="2400" dirty="0">
                <a:hlinkClick r:id="rId6"/>
              </a:rPr>
              <a:t>http://nachalo4ka.ru/wp-content/uploads/2014/04/Knigi.jpg</a:t>
            </a:r>
            <a:r>
              <a:rPr lang="ru-RU" sz="2400" dirty="0"/>
              <a:t> книги</a:t>
            </a:r>
          </a:p>
          <a:p>
            <a:r>
              <a:rPr lang="en-US" sz="2500" dirty="0">
                <a:hlinkClick r:id="rId7"/>
              </a:rPr>
              <a:t>http://nsc.1september.ru/2010/08/1.gif</a:t>
            </a:r>
            <a:r>
              <a:rPr lang="ru-RU" sz="2500" dirty="0"/>
              <a:t> схема</a:t>
            </a:r>
          </a:p>
          <a:p>
            <a:r>
              <a:rPr lang="en-US" sz="2600" dirty="0">
                <a:hlinkClick r:id="rId8"/>
              </a:rPr>
              <a:t>http://img10.proshkolu.ru/content/media/pic/std/4000000/3447000/3446363-dd3bcbf3ff19aff5.jpg</a:t>
            </a:r>
            <a:r>
              <a:rPr lang="ru-RU" sz="2600" dirty="0"/>
              <a:t> фон</a:t>
            </a:r>
          </a:p>
        </p:txBody>
      </p:sp>
      <p:sp>
        <p:nvSpPr>
          <p:cNvPr id="5" name="Рамка 4"/>
          <p:cNvSpPr/>
          <p:nvPr/>
        </p:nvSpPr>
        <p:spPr>
          <a:xfrm>
            <a:off x="0" y="-1252"/>
            <a:ext cx="12192000" cy="6859252"/>
          </a:xfrm>
          <a:prstGeom prst="frame">
            <a:avLst>
              <a:gd name="adj1" fmla="val 4196"/>
            </a:avLst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30000">
                <a:srgbClr val="00B0F0"/>
              </a:gs>
              <a:gs pos="60000">
                <a:srgbClr val="92D050"/>
              </a:gs>
              <a:gs pos="96000">
                <a:srgbClr val="00B050"/>
              </a:gs>
            </a:gsLst>
            <a:lin ang="5400000" scaled="1"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4619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</TotalTime>
  <Words>467</Words>
  <Application>Microsoft Office PowerPoint</Application>
  <PresentationFormat>Широкий екран</PresentationFormat>
  <Paragraphs>101</Paragraphs>
  <Slides>13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Anastasia Grechanichenko</dc:creator>
  <cp:lastModifiedBy>Anastasia Grechanichenko</cp:lastModifiedBy>
  <cp:revision>90</cp:revision>
  <dcterms:created xsi:type="dcterms:W3CDTF">2016-02-27T15:20:16Z</dcterms:created>
  <dcterms:modified xsi:type="dcterms:W3CDTF">2016-03-06T18:29:07Z</dcterms:modified>
</cp:coreProperties>
</file>