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58" r:id="rId5"/>
    <p:sldId id="27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27D6-BAEE-4F5E-828A-D4962F7373E6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826D-E683-414A-838E-AE5BE81387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27D6-BAEE-4F5E-828A-D4962F7373E6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826D-E683-414A-838E-AE5BE81387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27D6-BAEE-4F5E-828A-D4962F7373E6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826D-E683-414A-838E-AE5BE81387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27D6-BAEE-4F5E-828A-D4962F7373E6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826D-E683-414A-838E-AE5BE81387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27D6-BAEE-4F5E-828A-D4962F7373E6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826D-E683-414A-838E-AE5BE81387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27D6-BAEE-4F5E-828A-D4962F7373E6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826D-E683-414A-838E-AE5BE81387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27D6-BAEE-4F5E-828A-D4962F7373E6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826D-E683-414A-838E-AE5BE81387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27D6-BAEE-4F5E-828A-D4962F7373E6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826D-E683-414A-838E-AE5BE81387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27D6-BAEE-4F5E-828A-D4962F7373E6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826D-E683-414A-838E-AE5BE81387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27D6-BAEE-4F5E-828A-D4962F7373E6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826D-E683-414A-838E-AE5BE81387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127D6-BAEE-4F5E-828A-D4962F7373E6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7826D-E683-414A-838E-AE5BE81387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127D6-BAEE-4F5E-828A-D4962F7373E6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7826D-E683-414A-838E-AE5BE81387C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4406/kur-valentina.13e/0_8e7d8_eac6b369_XL" TargetMode="Externa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6" Type="http://schemas.openxmlformats.org/officeDocument/2006/relationships/image" Target="../media/image2.png"/><Relationship Id="rId5" Type="http://schemas.microsoft.com/office/2007/relationships/media" Target="../media/media1.mp3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g-fotki.yandex.ru/get/4406/kur-valentina.13e/0_8e7d8_eac6b369_XL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g-fotki.yandex.ru/get/4406/kur-valentina.13e/0_8e7d8_eac6b369_XL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g-fotki.yandex.ru/get/4406/kur-valentina.13e/0_8e7d8_eac6b369_XL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g-fotki.yandex.ru/get/4406/kur-valentina.13e/0_8e7d8_eac6b369_X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а 7 из 43077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Картинка 7 из 43077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9589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6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нчы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декабрь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Тема: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tt-RU" b="1" dirty="0" smtClean="0">
                <a:solidFill>
                  <a:schemeClr val="accent2">
                    <a:lumMod val="50000"/>
                  </a:schemeClr>
                </a:solidFill>
              </a:rPr>
              <a:t>ӘБИ БАБАЙЛАРНЫҢ ТУГАН ҖИРЕ ОНЫКЛАРГА КАДЕРЛЕМЕ.Ә.ЕНИКИ “ТУГАН ТУФРАК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»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2032" y="3429000"/>
            <a:ext cx="6224736" cy="2376264"/>
          </a:xfrm>
        </p:spPr>
        <p:txBody>
          <a:bodyPr>
            <a:normAutofit/>
          </a:bodyPr>
          <a:lstStyle/>
          <a:p>
            <a:endParaRPr lang="ru-RU" sz="2400" dirty="0"/>
          </a:p>
          <a:p>
            <a:endParaRPr lang="ru-RU" dirty="0"/>
          </a:p>
        </p:txBody>
      </p:sp>
      <p:pic>
        <p:nvPicPr>
          <p:cNvPr id="7" name="Song-10-1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7452320" y="5517232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а 7 из 4307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Картинка 7 из 4307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124744"/>
            <a:ext cx="6912768" cy="4392488"/>
          </a:xfrm>
        </p:spPr>
        <p:txBody>
          <a:bodyPr>
            <a:normAutofit/>
          </a:bodyPr>
          <a:lstStyle/>
          <a:p>
            <a:r>
              <a:rPr lang="ru-RU" sz="3600" b="1" i="1" cap="all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4 </a:t>
            </a:r>
            <a:r>
              <a:rPr lang="ru-RU" sz="3600" b="1" i="1" cap="all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НЧЕ ӨЛЕШ БЕЛӘН ТАНЫШУ</a:t>
            </a:r>
            <a:r>
              <a:rPr lang="tt-RU" sz="3600" b="1" i="1" cap="all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lang="tt-RU" sz="3600" b="1" i="1" cap="all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86-87</a:t>
            </a:r>
            <a:r>
              <a:rPr lang="tt-RU" sz="3600" b="1" i="1" cap="all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битЛӘР</a:t>
            </a:r>
            <a:endParaRPr lang="tt-RU" sz="3600" b="1" i="1" cap="all" dirty="0" smtClean="0">
              <a:solidFill>
                <a:srgbClr val="FF0000"/>
              </a:solidFill>
              <a:effectLst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ru-RU" sz="7200" dirty="0" smtClean="0">
              <a:solidFill>
                <a:srgbClr val="0070C0"/>
              </a:solidFill>
            </a:endParaRPr>
          </a:p>
          <a:p>
            <a:endParaRPr lang="ru-RU" sz="7200" b="1" dirty="0">
              <a:solidFill>
                <a:srgbClr val="002060"/>
              </a:solidFill>
            </a:endParaRPr>
          </a:p>
          <a:p>
            <a:pPr lvl="0" algn="l">
              <a:buClr>
                <a:srgbClr val="F0A22E"/>
              </a:buClr>
              <a:buSzPct val="70000"/>
            </a:pPr>
            <a:endParaRPr lang="ru-RU" dirty="0">
              <a:solidFill>
                <a:srgbClr val="002060"/>
              </a:solidFill>
              <a:latin typeface="Franklin Gothic Book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а 7 из 4307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Картинка 7 из 4307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0"/>
            <a:ext cx="8460432" cy="6525344"/>
          </a:xfrm>
        </p:spPr>
        <p:txBody>
          <a:bodyPr>
            <a:normAutofit/>
          </a:bodyPr>
          <a:lstStyle/>
          <a:p>
            <a:r>
              <a:rPr lang="tt-RU" sz="3600" b="1" i="1" cap="all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lang="tt-RU" sz="2800" b="1" i="1" cap="all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87-88 </a:t>
            </a:r>
            <a:r>
              <a:rPr lang="tt-RU" sz="2800" b="1" i="1" cap="all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битЛӘР ЯӘА СҮЗЛӘР БЕЛӘН ТАНЫШУ</a:t>
            </a:r>
          </a:p>
          <a:p>
            <a:pPr algn="l"/>
            <a:r>
              <a:rPr lang="tt-RU" sz="2000" b="1" dirty="0" smtClean="0">
                <a:solidFill>
                  <a:srgbClr val="002060"/>
                </a:solidFill>
                <a:latin typeface="Franklin Gothic Book"/>
              </a:rPr>
              <a:t>Сабак-</a:t>
            </a:r>
            <a:r>
              <a:rPr lang="ru-RU" sz="2000" b="1" dirty="0" smtClean="0">
                <a:solidFill>
                  <a:srgbClr val="002060"/>
                </a:solidFill>
                <a:latin typeface="Franklin Gothic Book"/>
              </a:rPr>
              <a:t>стебель                                    </a:t>
            </a:r>
            <a:r>
              <a:rPr lang="ru-RU" sz="2000" b="1" dirty="0" err="1" smtClean="0">
                <a:solidFill>
                  <a:srgbClr val="002060"/>
                </a:solidFill>
                <a:latin typeface="Franklin Gothic Book"/>
              </a:rPr>
              <a:t>тузан-пыль</a:t>
            </a:r>
            <a:endParaRPr lang="tt-RU" sz="2000" b="1" dirty="0" smtClean="0">
              <a:solidFill>
                <a:srgbClr val="002060"/>
              </a:solidFill>
              <a:latin typeface="Franklin Gothic Book"/>
            </a:endParaRPr>
          </a:p>
          <a:p>
            <a:pPr lvl="0" algn="l">
              <a:buClr>
                <a:srgbClr val="F0A22E"/>
              </a:buClr>
              <a:buSzPct val="70000"/>
            </a:pPr>
            <a:r>
              <a:rPr lang="tt-RU" sz="2000" b="1" dirty="0" smtClean="0">
                <a:solidFill>
                  <a:srgbClr val="002060"/>
                </a:solidFill>
                <a:latin typeface="Franklin Gothic Book"/>
              </a:rPr>
              <a:t>Ансат-легко                                         пәһлеван-</a:t>
            </a:r>
            <a:r>
              <a:rPr lang="ru-RU" sz="2000" b="1" dirty="0" smtClean="0">
                <a:solidFill>
                  <a:srgbClr val="002060"/>
                </a:solidFill>
                <a:latin typeface="Franklin Gothic Book"/>
              </a:rPr>
              <a:t>богатырь</a:t>
            </a:r>
            <a:endParaRPr lang="tt-RU" sz="2000" b="1" dirty="0" smtClean="0">
              <a:solidFill>
                <a:srgbClr val="002060"/>
              </a:solidFill>
              <a:latin typeface="Franklin Gothic Book"/>
            </a:endParaRPr>
          </a:p>
          <a:p>
            <a:pPr lvl="0" algn="l">
              <a:buClr>
                <a:srgbClr val="F0A22E"/>
              </a:buClr>
              <a:buSzPct val="70000"/>
            </a:pPr>
            <a:r>
              <a:rPr lang="tt-RU" sz="2000" b="1" dirty="0" smtClean="0">
                <a:solidFill>
                  <a:srgbClr val="002060"/>
                </a:solidFill>
                <a:latin typeface="Franklin Gothic Book"/>
              </a:rPr>
              <a:t>Ахырда-в конце                                  тимер челтәр баганалар-</a:t>
            </a:r>
          </a:p>
          <a:p>
            <a:pPr lvl="0" algn="l">
              <a:buClr>
                <a:srgbClr val="F0A22E"/>
              </a:buClr>
              <a:buSzPct val="70000"/>
            </a:pPr>
            <a:r>
              <a:rPr lang="tt-RU" sz="2000" b="1" dirty="0" smtClean="0">
                <a:solidFill>
                  <a:srgbClr val="002060"/>
                </a:solidFill>
                <a:latin typeface="Franklin Gothic Book"/>
              </a:rPr>
              <a:t>Бермәл-на мгновенье                       ике тау арасында-между  гор</a:t>
            </a:r>
          </a:p>
          <a:p>
            <a:pPr lvl="0" algn="l">
              <a:buClr>
                <a:srgbClr val="F0A22E"/>
              </a:buClr>
              <a:buSzPct val="70000"/>
            </a:pPr>
            <a:r>
              <a:rPr lang="tt-RU" sz="2000" b="1" dirty="0" smtClean="0">
                <a:solidFill>
                  <a:srgbClr val="002060"/>
                </a:solidFill>
                <a:latin typeface="Franklin Gothic Book"/>
              </a:rPr>
              <a:t>Тау түбәсе-верхушка горы                авылның читен-  край деревни </a:t>
            </a:r>
          </a:p>
          <a:p>
            <a:pPr lvl="0" algn="l">
              <a:buClr>
                <a:srgbClr val="F0A22E"/>
              </a:buClr>
              <a:buSzPct val="70000"/>
            </a:pPr>
            <a:r>
              <a:rPr lang="tt-RU" sz="2000" b="1" dirty="0" smtClean="0">
                <a:solidFill>
                  <a:srgbClr val="002060"/>
                </a:solidFill>
                <a:latin typeface="Franklin Gothic Book"/>
              </a:rPr>
              <a:t>Офыклар-горизонт                             тоташы белән-сплошь</a:t>
            </a:r>
          </a:p>
          <a:p>
            <a:pPr lvl="0" algn="l">
              <a:buClr>
                <a:srgbClr val="F0A22E"/>
              </a:buClr>
              <a:buSzPct val="70000"/>
            </a:pPr>
            <a:r>
              <a:rPr lang="tt-RU" dirty="0" smtClean="0">
                <a:solidFill>
                  <a:srgbClr val="002060"/>
                </a:solidFill>
                <a:latin typeface="Franklin Gothic Book"/>
              </a:rPr>
              <a:t>Т</a:t>
            </a:r>
            <a:r>
              <a:rPr lang="tt-RU" sz="2000" b="1" dirty="0" smtClean="0">
                <a:solidFill>
                  <a:srgbClr val="002060"/>
                </a:solidFill>
                <a:latin typeface="Franklin Gothic Book"/>
              </a:rPr>
              <a:t>антаналы-торжественный               җанлы бер җеп-одна живая нитка</a:t>
            </a:r>
          </a:p>
          <a:p>
            <a:pPr lvl="0" algn="l">
              <a:buClr>
                <a:srgbClr val="F0A22E"/>
              </a:buClr>
              <a:buSzPct val="70000"/>
            </a:pPr>
            <a:r>
              <a:rPr lang="tt-RU" sz="2000" b="1" dirty="0" smtClean="0">
                <a:solidFill>
                  <a:srgbClr val="002060"/>
                </a:solidFill>
                <a:latin typeface="Franklin Gothic Book"/>
              </a:rPr>
              <a:t>Никадәр—сколько-то                           ләбаса-  же, ведь</a:t>
            </a:r>
          </a:p>
          <a:p>
            <a:pPr lvl="0" algn="l">
              <a:buClr>
                <a:srgbClr val="F0A22E"/>
              </a:buClr>
              <a:buSzPct val="70000"/>
            </a:pPr>
            <a:r>
              <a:rPr lang="tt-RU" sz="2000" b="1" dirty="0" smtClean="0">
                <a:solidFill>
                  <a:srgbClr val="002060"/>
                </a:solidFill>
                <a:latin typeface="Franklin Gothic Book"/>
              </a:rPr>
              <a:t>Ерак  җирләр-далёкие места            йөз-лицо</a:t>
            </a:r>
          </a:p>
          <a:p>
            <a:pPr lvl="0" algn="l">
              <a:buClr>
                <a:srgbClr val="F0A22E"/>
              </a:buClr>
              <a:buSzPct val="70000"/>
            </a:pPr>
            <a:r>
              <a:rPr lang="tt-RU" sz="2000" b="1" dirty="0" smtClean="0">
                <a:solidFill>
                  <a:srgbClr val="002060"/>
                </a:solidFill>
                <a:latin typeface="Franklin Gothic Book"/>
              </a:rPr>
              <a:t>Күгелҗем-голубоватый,                    дым каплаганчы-пока не прослезились</a:t>
            </a:r>
          </a:p>
          <a:p>
            <a:pPr lvl="0" algn="l">
              <a:buClr>
                <a:srgbClr val="F0A22E"/>
              </a:buClr>
              <a:buSzPct val="70000"/>
            </a:pPr>
            <a:r>
              <a:rPr lang="tt-RU" sz="2000" b="1" dirty="0" smtClean="0">
                <a:solidFill>
                  <a:srgbClr val="002060"/>
                </a:solidFill>
                <a:latin typeface="Franklin Gothic Book"/>
              </a:rPr>
              <a:t>Сибелгән-расположены                 чиксез киңлекләр- бескрайние просторы </a:t>
            </a:r>
          </a:p>
          <a:p>
            <a:pPr lvl="0" algn="l">
              <a:buClr>
                <a:srgbClr val="F0A22E"/>
              </a:buClr>
              <a:buSzPct val="70000"/>
            </a:pPr>
            <a:r>
              <a:rPr lang="tt-RU" sz="2000" b="1" dirty="0" smtClean="0">
                <a:solidFill>
                  <a:srgbClr val="002060"/>
                </a:solidFill>
                <a:latin typeface="Franklin Gothic Book"/>
              </a:rPr>
              <a:t>Җептәй сузылган юлларны-              биеклек-вершина</a:t>
            </a:r>
          </a:p>
          <a:p>
            <a:pPr lvl="0" algn="l">
              <a:buClr>
                <a:srgbClr val="F0A22E"/>
              </a:buClr>
              <a:buSzPct val="70000"/>
            </a:pPr>
            <a:r>
              <a:rPr lang="ru-RU" sz="2000" b="1" dirty="0" smtClean="0">
                <a:solidFill>
                  <a:srgbClr val="002060"/>
                </a:solidFill>
                <a:latin typeface="Franklin Gothic Book"/>
              </a:rPr>
              <a:t>Дороги, протянутые как нитка          </a:t>
            </a:r>
            <a:r>
              <a:rPr lang="ru-RU" sz="2000" b="1" dirty="0" err="1" smtClean="0">
                <a:solidFill>
                  <a:srgbClr val="002060"/>
                </a:solidFill>
                <a:latin typeface="Franklin Gothic Book"/>
              </a:rPr>
              <a:t>тансык-желанный,редкостный</a:t>
            </a:r>
            <a:endParaRPr lang="ru-RU" sz="2000" b="1" dirty="0">
              <a:solidFill>
                <a:srgbClr val="002060"/>
              </a:solidFill>
              <a:latin typeface="Franklin Gothic Book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а 7 из 4307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Картинка 7 из 4307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124744"/>
            <a:ext cx="6912768" cy="4392488"/>
          </a:xfrm>
        </p:spPr>
        <p:txBody>
          <a:bodyPr>
            <a:normAutofit/>
          </a:bodyPr>
          <a:lstStyle/>
          <a:p>
            <a:endParaRPr lang="tt-RU" sz="3600" b="1" i="1" cap="all" dirty="0" smtClean="0">
              <a:solidFill>
                <a:srgbClr val="FF0000"/>
              </a:solidFill>
              <a:effectLst>
                <a:reflection blurRad="12700" stA="48000" endA="300" endPos="55000" dir="5400000" sy="-9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r>
              <a:rPr lang="tt-RU" sz="3600" b="1" i="1" cap="all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Әсәрне чылбыр буенча уку 86-87 битләр</a:t>
            </a:r>
            <a:endParaRPr lang="ru-RU" sz="7200" dirty="0" smtClean="0">
              <a:solidFill>
                <a:srgbClr val="002060"/>
              </a:solidFill>
            </a:endParaRPr>
          </a:p>
          <a:p>
            <a:pPr algn="l"/>
            <a:r>
              <a:rPr lang="tt-RU" sz="7200" dirty="0" smtClean="0">
                <a:solidFill>
                  <a:srgbClr val="002060"/>
                </a:solidFill>
              </a:rPr>
              <a:t> </a:t>
            </a:r>
            <a:endParaRPr lang="ru-RU" sz="7200" dirty="0" smtClean="0">
              <a:solidFill>
                <a:srgbClr val="002060"/>
              </a:solidFill>
            </a:endParaRPr>
          </a:p>
          <a:p>
            <a:endParaRPr lang="ru-RU" sz="7200" b="1" dirty="0">
              <a:solidFill>
                <a:srgbClr val="002060"/>
              </a:solidFill>
            </a:endParaRPr>
          </a:p>
          <a:p>
            <a:pPr lvl="0" algn="l">
              <a:buClr>
                <a:srgbClr val="F0A22E"/>
              </a:buClr>
              <a:buSzPct val="70000"/>
            </a:pPr>
            <a:endParaRPr lang="ru-RU" dirty="0">
              <a:solidFill>
                <a:srgbClr val="002060"/>
              </a:solidFill>
              <a:latin typeface="Franklin Gothic Book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а 7 из 4307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Картинка 7 из 4307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196752"/>
            <a:ext cx="6696744" cy="3960440"/>
          </a:xfrm>
        </p:spPr>
        <p:txBody>
          <a:bodyPr>
            <a:normAutofit/>
          </a:bodyPr>
          <a:lstStyle/>
          <a:p>
            <a:r>
              <a:rPr lang="tt-RU" dirty="0" smtClean="0">
                <a:solidFill>
                  <a:srgbClr val="002060"/>
                </a:solidFill>
              </a:rPr>
              <a:t> </a:t>
            </a:r>
            <a:r>
              <a:rPr lang="tt-RU" b="1" dirty="0" smtClean="0">
                <a:solidFill>
                  <a:srgbClr val="002060"/>
                </a:solidFill>
              </a:rPr>
              <a:t>ӨЙ ЭШЕ БИРҮ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tt-RU" b="1" dirty="0" smtClean="0">
                <a:solidFill>
                  <a:srgbClr val="002060"/>
                </a:solidFill>
              </a:rPr>
              <a:t>                      </a:t>
            </a:r>
            <a:r>
              <a:rPr lang="tt-RU" b="1" dirty="0" smtClean="0">
                <a:solidFill>
                  <a:srgbClr val="002060"/>
                </a:solidFill>
              </a:rPr>
              <a:t>бүлектә нәрсә турында әйтелә , үз сүзләрең белән сөйләргә өйрәнергә(86-87 битләр)</a:t>
            </a:r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384</TotalTime>
  <Words>86</Words>
  <Application>Microsoft Office PowerPoint</Application>
  <PresentationFormat>Экран (4:3)</PresentationFormat>
  <Paragraphs>24</Paragraphs>
  <Slides>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6 нчы декабрь Тема: «ӘБИ БАБАЙЛАРНЫҢ ТУГАН ҖИРЕ ОНЫКЛАРГА КАДЕРЛЕМЕ.Ә.ЕНИКИ “ТУГАН ТУФРАК »  </vt:lpstr>
      <vt:lpstr>Слайд 2</vt:lpstr>
      <vt:lpstr>Слайд 3</vt:lpstr>
      <vt:lpstr>Слайд 4</vt:lpstr>
      <vt:lpstr>Слайд 5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Бәйлекләр (послелоги)</dc:title>
  <dc:creator>Юлдуз</dc:creator>
  <cp:lastModifiedBy>Гульназ</cp:lastModifiedBy>
  <cp:revision>37</cp:revision>
  <dcterms:created xsi:type="dcterms:W3CDTF">2011-10-10T10:59:25Z</dcterms:created>
  <dcterms:modified xsi:type="dcterms:W3CDTF">2016-12-05T10:21:20Z</dcterms:modified>
</cp:coreProperties>
</file>