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4" r:id="rId2"/>
    <p:sldId id="277" r:id="rId3"/>
    <p:sldId id="278" r:id="rId4"/>
    <p:sldId id="279" r:id="rId5"/>
    <p:sldId id="280" r:id="rId6"/>
    <p:sldId id="281" r:id="rId7"/>
    <p:sldId id="264" r:id="rId8"/>
    <p:sldId id="259" r:id="rId9"/>
    <p:sldId id="271" r:id="rId10"/>
    <p:sldId id="283" r:id="rId11"/>
    <p:sldId id="258" r:id="rId12"/>
    <p:sldId id="269" r:id="rId13"/>
    <p:sldId id="268" r:id="rId14"/>
    <p:sldId id="270" r:id="rId15"/>
    <p:sldId id="272" r:id="rId16"/>
    <p:sldId id="273" r:id="rId17"/>
    <p:sldId id="267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E2140-A39A-4D47-BA47-8768BFACD70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FBFAA-07FA-4F5D-9643-8C71A9E87D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4881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484784"/>
            <a:ext cx="5104603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Угол. </a:t>
            </a:r>
          </a:p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Виды углов.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6 класс.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48680"/>
            <a:ext cx="5018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Сивинская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школа-интернат»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4725144"/>
            <a:ext cx="48600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Составила учитель математики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Т.С. Макарова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650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1052736"/>
            <a:ext cx="576064" cy="5421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1052736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У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052736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Ч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Г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31840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Е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8458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64522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Е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40586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</a:t>
            </a:r>
            <a:endParaRPr lang="ru-RU" sz="3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17686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Р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593750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И</a:t>
            </a:r>
            <a:endParaRPr lang="ru-RU" sz="3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979712" y="1052736"/>
            <a:ext cx="576064" cy="5421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cs typeface="Times New Roman" pitchFamily="18" charset="0"/>
              </a:rPr>
              <a:t>Л</a:t>
            </a:r>
            <a:endParaRPr lang="ru-RU" sz="3200" dirty="0"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69814" y="1594913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79712" y="2170977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</a:t>
            </a:r>
            <a:endParaRPr lang="ru-RU" sz="3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555776" y="2170977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</a:t>
            </a:r>
            <a:endParaRPr lang="ru-RU" sz="3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124695" y="2170977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Ч</a:t>
            </a:r>
            <a:endParaRPr lang="ru-RU" sz="3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698949" y="2170977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</a:t>
            </a:r>
            <a:endParaRPr lang="ru-RU" sz="3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275013" y="2170977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А</a:t>
            </a:r>
            <a:endParaRPr lang="ru-RU" sz="32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48631" y="2747041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Л</a:t>
            </a:r>
            <a:endParaRPr lang="ru-RU" sz="3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122885" y="2747041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</a:t>
            </a:r>
            <a:endParaRPr lang="ru-RU" sz="3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698949" y="2747041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</a:t>
            </a:r>
            <a:endParaRPr lang="ru-RU" sz="3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275013" y="2742882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А</a:t>
            </a:r>
            <a:endParaRPr lang="ru-RU" sz="3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41622" y="2750007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А</a:t>
            </a:r>
            <a:endParaRPr lang="ru-RU" sz="3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864522" y="2742882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Н</a:t>
            </a:r>
            <a:endParaRPr lang="ru-RU" sz="32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017686" y="2748024"/>
            <a:ext cx="576064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Я</a:t>
            </a:r>
            <a:endParaRPr lang="ru-RU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1364846" y="1017602"/>
            <a:ext cx="481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059995" y="1594913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451425" y="2135843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045530" y="2693070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>
            <a:hlinkClick r:id="rId2" action="ppaction://hlinksldjump"/>
          </p:cNvPr>
          <p:cNvSpPr/>
          <p:nvPr/>
        </p:nvSpPr>
        <p:spPr>
          <a:xfrm>
            <a:off x="3930524" y="1052736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>
            <a:hlinkClick r:id="rId3" action="ppaction://hlinksldjump"/>
          </p:cNvPr>
          <p:cNvSpPr/>
          <p:nvPr/>
        </p:nvSpPr>
        <p:spPr>
          <a:xfrm>
            <a:off x="7956376" y="1653573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>
            <a:hlinkClick r:id="rId4" action="ppaction://hlinksldjump"/>
          </p:cNvPr>
          <p:cNvSpPr/>
          <p:nvPr/>
        </p:nvSpPr>
        <p:spPr>
          <a:xfrm>
            <a:off x="4953604" y="2216692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39">
            <a:hlinkClick r:id="rId5" action="ppaction://hlinksldjump"/>
          </p:cNvPr>
          <p:cNvSpPr/>
          <p:nvPr/>
        </p:nvSpPr>
        <p:spPr>
          <a:xfrm>
            <a:off x="6680610" y="2803465"/>
            <a:ext cx="4892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>
            <a:hlinkClick r:id="rId6" action="ppaction://hlinksldjump"/>
          </p:cNvPr>
          <p:cNvSpPr/>
          <p:nvPr/>
        </p:nvSpPr>
        <p:spPr>
          <a:xfrm>
            <a:off x="7956376" y="5589240"/>
            <a:ext cx="864096" cy="936104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620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7753"/>
            <a:ext cx="7992888" cy="24482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Часть прямой, ограниченная с одной стороны.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У </a:t>
            </a:r>
            <a:r>
              <a:rPr lang="ru-RU" sz="3200" dirty="0" smtClean="0">
                <a:latin typeface="+mj-lt"/>
                <a:ea typeface="Calibri"/>
                <a:cs typeface="Times New Roman"/>
              </a:rPr>
              <a:t>него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есть </a:t>
            </a:r>
            <a:r>
              <a:rPr lang="ru-RU" sz="3200" dirty="0">
                <a:solidFill>
                  <a:srgbClr val="FF0000"/>
                </a:solidFill>
                <a:latin typeface="+mj-lt"/>
                <a:ea typeface="Calibri"/>
                <a:cs typeface="Times New Roman"/>
              </a:rPr>
              <a:t>начало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, но нет </a:t>
            </a:r>
            <a:r>
              <a:rPr lang="ru-RU" sz="3200" dirty="0">
                <a:solidFill>
                  <a:srgbClr val="FF0000"/>
                </a:solidFill>
                <a:latin typeface="+mj-lt"/>
                <a:ea typeface="Calibri"/>
                <a:cs typeface="Times New Roman"/>
              </a:rPr>
              <a:t>конца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36923" y="3789040"/>
            <a:ext cx="2830194" cy="23365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1223" y="4089765"/>
            <a:ext cx="2523728" cy="173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7771080" y="5949280"/>
            <a:ext cx="474352" cy="360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303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36712"/>
            <a:ext cx="7992888" cy="24482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/>
              <a:t>Это </a:t>
            </a:r>
            <a:r>
              <a:rPr lang="ru-RU" sz="3200" dirty="0"/>
              <a:t>раздел математики, изучающий геометрические фигуры и их свойства.</a:t>
            </a:r>
            <a:endParaRPr lang="ru-RU" sz="3200" dirty="0">
              <a:latin typeface="+mj-lt"/>
              <a:ea typeface="Calibri"/>
              <a:cs typeface="Times New Roman"/>
            </a:endParaRPr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7929267" y="5949280"/>
            <a:ext cx="531165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528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36712"/>
            <a:ext cx="8352928" cy="18722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Это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основная и самая простая </a:t>
            </a:r>
            <a:endParaRPr lang="ru-RU" sz="3200" dirty="0" smtClean="0">
              <a:latin typeface="+mj-lt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геометрическая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фигура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3284984"/>
            <a:ext cx="2952328" cy="2736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А     </a:t>
            </a:r>
            <a:endParaRPr lang="ru-RU" sz="8000" dirty="0">
              <a:solidFill>
                <a:prstClr val="black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752020" y="522920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7929267" y="5949280"/>
            <a:ext cx="531165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694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52079" y="3979619"/>
            <a:ext cx="2830194" cy="23365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08720"/>
            <a:ext cx="7992888" cy="24482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Это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геометрическая фигура,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состоящая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из точек, </a:t>
            </a:r>
            <a:endParaRPr lang="ru-RU" sz="3200" dirty="0" smtClean="0">
              <a:latin typeface="+mj-lt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+mj-lt"/>
                <a:ea typeface="Calibri"/>
                <a:cs typeface="Times New Roman"/>
              </a:rPr>
              <a:t>которые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соединены </a:t>
            </a:r>
            <a:r>
              <a:rPr lang="ru-RU" sz="3200" dirty="0" smtClean="0">
                <a:latin typeface="+mj-lt"/>
                <a:ea typeface="Calibri"/>
                <a:cs typeface="Times New Roman"/>
              </a:rPr>
              <a:t>отрезками.</a:t>
            </a:r>
            <a:endParaRPr lang="ru-RU" sz="3200" dirty="0">
              <a:latin typeface="+mj-lt"/>
              <a:ea typeface="Calibri"/>
              <a:cs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3040" y="4149080"/>
            <a:ext cx="2448272" cy="199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>
            <a:hlinkClick r:id="rId3" action="ppaction://hlinksldjump"/>
          </p:cNvPr>
          <p:cNvSpPr/>
          <p:nvPr/>
        </p:nvSpPr>
        <p:spPr>
          <a:xfrm>
            <a:off x="7929267" y="5949280"/>
            <a:ext cx="531165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303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148064" y="3629177"/>
            <a:ext cx="2952328" cy="2736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8000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Угол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40768"/>
            <a:ext cx="8352928" cy="18722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solidFill>
                  <a:srgbClr val="FF0000"/>
                </a:solidFill>
                <a:latin typeface="Monotype Corsiva"/>
                <a:ea typeface="Calibri"/>
                <a:cs typeface="Times New Roman"/>
              </a:rPr>
              <a:t>Запомните!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accent2"/>
                </a:solidFill>
                <a:latin typeface="+mj-lt"/>
                <a:ea typeface="Calibri"/>
                <a:cs typeface="Times New Roman"/>
              </a:rPr>
              <a:t>Угол</a:t>
            </a:r>
            <a:r>
              <a:rPr lang="ru-RU" sz="3200" dirty="0" smtClean="0">
                <a:latin typeface="+mj-lt"/>
                <a:ea typeface="Calibri"/>
                <a:cs typeface="Times New Roman"/>
              </a:rPr>
              <a:t>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- </a:t>
            </a:r>
            <a:r>
              <a:rPr lang="ru-RU" sz="3200" dirty="0" smtClean="0">
                <a:latin typeface="+mj-lt"/>
                <a:ea typeface="Calibri"/>
                <a:cs typeface="Times New Roman"/>
              </a:rPr>
              <a:t>это </a:t>
            </a:r>
            <a:r>
              <a:rPr lang="ru-RU" sz="3200" dirty="0">
                <a:latin typeface="+mj-lt"/>
                <a:ea typeface="Calibri"/>
                <a:cs typeface="Times New Roman"/>
              </a:rPr>
              <a:t>геометрическая фигура, которая состоит из двух лучей и вершины.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0616" y="3645024"/>
            <a:ext cx="2952328" cy="27363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9571" y="3861048"/>
            <a:ext cx="239642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1996" y="3817121"/>
            <a:ext cx="2729568" cy="2392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227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75856" y="332656"/>
            <a:ext cx="3456385" cy="2952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789040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Угол:    AOD</a:t>
            </a:r>
            <a:endParaRPr lang="ru-RU" sz="3200" dirty="0"/>
          </a:p>
          <a:p>
            <a:r>
              <a:rPr lang="ru-RU" sz="3200" dirty="0"/>
              <a:t>Называть угол можно</a:t>
            </a:r>
            <a:r>
              <a:rPr lang="ru-RU" sz="3200" b="1" dirty="0">
                <a:solidFill>
                  <a:srgbClr val="FF0000"/>
                </a:solidFill>
              </a:rPr>
              <a:t> с любого края, </a:t>
            </a:r>
            <a:r>
              <a:rPr lang="ru-RU" sz="3200" dirty="0"/>
              <a:t>но</a:t>
            </a:r>
            <a:r>
              <a:rPr lang="ru-RU" sz="3200" b="1" dirty="0">
                <a:solidFill>
                  <a:srgbClr val="FF0000"/>
                </a:solidFill>
              </a:rPr>
              <a:t> НЕ с вершины</a:t>
            </a:r>
            <a:r>
              <a:rPr lang="ru-RU" sz="3200" b="1" dirty="0" smtClean="0">
                <a:solidFill>
                  <a:srgbClr val="FF0000"/>
                </a:solidFill>
              </a:rPr>
              <a:t>.</a:t>
            </a:r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dirty="0" smtClean="0"/>
              <a:t>     </a:t>
            </a:r>
            <a:r>
              <a:rPr lang="ru-RU" sz="4800" dirty="0" smtClean="0"/>
              <a:t>AOD  и    DOA</a:t>
            </a:r>
            <a:r>
              <a:rPr lang="ru-RU" sz="3200" dirty="0"/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6083" y="476672"/>
            <a:ext cx="2764109" cy="2448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 flipH="1">
            <a:off x="1798409" y="4005064"/>
            <a:ext cx="144016" cy="144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786042" y="4149712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992707" y="5697165"/>
            <a:ext cx="144016" cy="144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286330" y="5687811"/>
            <a:ext cx="144016" cy="144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992707" y="5841813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275856" y="5841813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732961" y="3789040"/>
            <a:ext cx="7200800" cy="15841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При </a:t>
            </a:r>
            <a:r>
              <a:rPr lang="ru-RU" sz="3200" dirty="0"/>
              <a:t>таком обозначении </a:t>
            </a:r>
            <a:r>
              <a:rPr lang="ru-RU" sz="3200" b="1" dirty="0">
                <a:solidFill>
                  <a:srgbClr val="FF0000"/>
                </a:solidFill>
              </a:rPr>
              <a:t>вершина</a:t>
            </a:r>
            <a:r>
              <a:rPr lang="ru-RU" sz="3200" dirty="0"/>
              <a:t> угла должна всегда находиться в </a:t>
            </a:r>
            <a:r>
              <a:rPr lang="ru-RU" sz="3200" b="1" dirty="0">
                <a:solidFill>
                  <a:srgbClr val="FF0000"/>
                </a:solidFill>
              </a:rPr>
              <a:t>середине названия.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632146" y="5949280"/>
            <a:ext cx="3811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952214" y="5950411"/>
            <a:ext cx="3811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5661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971600" y="3609020"/>
            <a:ext cx="3204356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971600" y="1196752"/>
            <a:ext cx="2101217" cy="241226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66835" y="578745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АДВ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86415" y="603736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3789040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А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3898" y="3783931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В</a:t>
            </a:r>
            <a:endParaRPr lang="ru-RU" sz="4800" dirty="0">
              <a:solidFill>
                <a:srgbClr val="0070C0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148064" y="1197323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148064" y="1052675"/>
            <a:ext cx="144016" cy="1446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466835" y="1610179"/>
            <a:ext cx="13660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ДВА</a:t>
            </a:r>
            <a:endParaRPr lang="ru-RU" sz="4800" dirty="0">
              <a:solidFill>
                <a:srgbClr val="0070C0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192452" y="2204864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2452" y="2046114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482823" y="2608998"/>
            <a:ext cx="13660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ДАВ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0584" y="3024496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5668" y="3782644"/>
            <a:ext cx="15875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5182767" y="3165800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315668" y="3941394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5637820" y="3439995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rgbClr val="0070C0"/>
                </a:solidFill>
                <a:latin typeface="Monotype Corsiva"/>
                <a:cs typeface="Times New Roman"/>
              </a:rPr>
              <a:t>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112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1475656" y="3429000"/>
            <a:ext cx="64087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3851920" y="964178"/>
            <a:ext cx="1440160" cy="482453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66835" y="578745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70C0"/>
                </a:solidFill>
                <a:latin typeface="Monotype Corsiva"/>
                <a:ea typeface="Calibri"/>
                <a:cs typeface="Times New Roman"/>
              </a:rPr>
              <a:t>С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4414" y="5373216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241" y="3687039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А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7890" y="3670694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В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40721" y="3443807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О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8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Виды </a:t>
            </a:r>
            <a:r>
              <a:rPr lang="ru-RU" sz="8000" dirty="0">
                <a:solidFill>
                  <a:srgbClr val="C00000"/>
                </a:solidFill>
              </a:rPr>
              <a:t>углов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06676" y="1678613"/>
            <a:ext cx="1679656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8254" y="1880824"/>
            <a:ext cx="1256500" cy="96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1880825"/>
            <a:ext cx="4032448" cy="963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cs typeface="Times New Roman"/>
              </a:rPr>
              <a:t>прямой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92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1475656" y="3429000"/>
            <a:ext cx="640871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427984" y="764704"/>
            <a:ext cx="0" cy="51845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79101" y="548680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70C0"/>
                </a:solidFill>
                <a:latin typeface="Monotype Corsiva"/>
                <a:ea typeface="Calibri"/>
                <a:cs typeface="Times New Roman"/>
              </a:rPr>
              <a:t>С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0012" y="5373216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241" y="3687039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А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7890" y="3670694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В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40721" y="3443807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О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82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Виды </a:t>
            </a:r>
            <a:r>
              <a:rPr lang="ru-RU" sz="8000" dirty="0">
                <a:solidFill>
                  <a:srgbClr val="C00000"/>
                </a:solidFill>
              </a:rPr>
              <a:t>углов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06676" y="1678613"/>
            <a:ext cx="1679656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8254" y="1880824"/>
            <a:ext cx="1256500" cy="96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1880825"/>
            <a:ext cx="4032448" cy="963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cs typeface="Times New Roman"/>
              </a:rPr>
              <a:t>прямой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06676" y="3399007"/>
            <a:ext cx="1679656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5795" y="3786188"/>
            <a:ext cx="138112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55576" y="3601221"/>
            <a:ext cx="4032448" cy="963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cs typeface="Times New Roman"/>
              </a:rPr>
              <a:t>острый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112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1340838" y="2589414"/>
            <a:ext cx="6678348" cy="15841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997713" y="1226138"/>
            <a:ext cx="5760641" cy="41764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02569" y="980728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70C0"/>
                </a:solidFill>
                <a:latin typeface="Monotype Corsiva"/>
                <a:ea typeface="Calibri"/>
                <a:cs typeface="Times New Roman"/>
              </a:rPr>
              <a:t>С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5378843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241" y="2966003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А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7890" y="4274804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В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40721" y="3443807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О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87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Виды </a:t>
            </a:r>
            <a:r>
              <a:rPr lang="ru-RU" sz="8000" dirty="0">
                <a:solidFill>
                  <a:srgbClr val="C00000"/>
                </a:solidFill>
              </a:rPr>
              <a:t>углов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1678613"/>
            <a:ext cx="1902164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8254" y="1880824"/>
            <a:ext cx="1256500" cy="96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1880825"/>
            <a:ext cx="4032448" cy="963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cs typeface="Times New Roman"/>
              </a:rPr>
              <a:t>прямой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3459299"/>
            <a:ext cx="1902164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5795" y="3786188"/>
            <a:ext cx="138112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55576" y="3601221"/>
            <a:ext cx="4032448" cy="963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cs typeface="Times New Roman"/>
              </a:rPr>
              <a:t>острый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28866" y="5301208"/>
            <a:ext cx="1857466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6676" y="5733256"/>
            <a:ext cx="15716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42715" y="5445808"/>
            <a:ext cx="4032448" cy="963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FF0000"/>
                </a:solidFill>
                <a:cs typeface="Times New Roman"/>
              </a:rPr>
              <a:t>тупой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82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1340838" y="2589414"/>
            <a:ext cx="6678348" cy="15841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1997713" y="1226138"/>
            <a:ext cx="5760641" cy="417646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02569" y="980728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70C0"/>
                </a:solidFill>
                <a:latin typeface="Monotype Corsiva"/>
                <a:ea typeface="Calibri"/>
                <a:cs typeface="Times New Roman"/>
              </a:rPr>
              <a:t>С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5378843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Д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3241" y="2966003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А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7890" y="4274804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В</a:t>
            </a:r>
            <a:endParaRPr lang="ru-RU" sz="48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40721" y="3443807"/>
            <a:ext cx="2052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Monotype Corsiva"/>
                <a:cs typeface="Times New Roman"/>
              </a:rPr>
              <a:t>О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107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897718"/>
            <a:ext cx="5472608" cy="48965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8000" dirty="0" smtClean="0">
                <a:solidFill>
                  <a:prstClr val="black"/>
                </a:solidFill>
                <a:latin typeface="Monotype Corsiva"/>
                <a:cs typeface="Times New Roman"/>
              </a:rPr>
              <a:t>      </a:t>
            </a:r>
            <a:endParaRPr lang="ru-RU" sz="8000" dirty="0">
              <a:solidFill>
                <a:prstClr val="black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278585" cy="386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994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86282" y="-685264"/>
            <a:ext cx="6009711" cy="845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956376" y="1368658"/>
            <a:ext cx="648072" cy="2386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79712" y="358671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1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31645" y="326317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8264" y="3752389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2016" y="535542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5678591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8054" y="544522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414611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201</Words>
  <Application>Microsoft Office PowerPoint</Application>
  <PresentationFormat>Экран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Угол</vt:lpstr>
      <vt:lpstr>Слайд 8</vt:lpstr>
      <vt:lpstr>Слайд 9</vt:lpstr>
      <vt:lpstr>Слайд 10</vt:lpstr>
      <vt:lpstr>Виды углов</vt:lpstr>
      <vt:lpstr>Слайд 12</vt:lpstr>
      <vt:lpstr>Виды углов</vt:lpstr>
      <vt:lpstr>Слайд 14</vt:lpstr>
      <vt:lpstr>Виды углов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Геометрия - это раздел математики, изучающий геометрические фигуры и их свойства.</dc:title>
  <dc:creator>Танюша</dc:creator>
  <cp:lastModifiedBy>Татьяна</cp:lastModifiedBy>
  <cp:revision>23</cp:revision>
  <dcterms:created xsi:type="dcterms:W3CDTF">2013-09-04T16:12:03Z</dcterms:created>
  <dcterms:modified xsi:type="dcterms:W3CDTF">2017-02-06T06:53:06Z</dcterms:modified>
</cp:coreProperties>
</file>