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0" r:id="rId4"/>
    <p:sldId id="259" r:id="rId5"/>
    <p:sldId id="263" r:id="rId6"/>
    <p:sldId id="262" r:id="rId7"/>
    <p:sldId id="261" r:id="rId8"/>
    <p:sldId id="264" r:id="rId9"/>
    <p:sldId id="265" r:id="rId10"/>
    <p:sldId id="266" r:id="rId11"/>
    <p:sldId id="268" r:id="rId12"/>
    <p:sldId id="270" r:id="rId13"/>
    <p:sldId id="269" r:id="rId14"/>
    <p:sldId id="267" r:id="rId15"/>
    <p:sldId id="271" r:id="rId16"/>
    <p:sldId id="272" r:id="rId17"/>
    <p:sldId id="281" r:id="rId18"/>
    <p:sldId id="273" r:id="rId19"/>
    <p:sldId id="274" r:id="rId20"/>
    <p:sldId id="282" r:id="rId21"/>
    <p:sldId id="275" r:id="rId22"/>
    <p:sldId id="276" r:id="rId23"/>
    <p:sldId id="277" r:id="rId24"/>
    <p:sldId id="280" r:id="rId25"/>
    <p:sldId id="27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21D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09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часто болеющие дети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2011-2012г.</c:v>
                </c:pt>
                <c:pt idx="1">
                  <c:v>2012-2013г.</c:v>
                </c:pt>
                <c:pt idx="2">
                  <c:v>2013-2014г.</c:v>
                </c:pt>
                <c:pt idx="3">
                  <c:v>2014-2015г.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9</c:v>
                </c:pt>
                <c:pt idx="2">
                  <c:v>7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пропущенных дней на 1 человека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2011-2012г.</c:v>
                </c:pt>
                <c:pt idx="1">
                  <c:v>2012-2013г.</c:v>
                </c:pt>
                <c:pt idx="2">
                  <c:v>2013-2014г.</c:v>
                </c:pt>
                <c:pt idx="3">
                  <c:v>2014-2015г.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10.96</c:v>
                </c:pt>
                <c:pt idx="1">
                  <c:v>8.8699999999999992</c:v>
                </c:pt>
                <c:pt idx="2">
                  <c:v>7.17</c:v>
                </c:pt>
                <c:pt idx="3">
                  <c:v>1.24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количество пропущенных уроков на 1 человека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2011-2012г.</c:v>
                </c:pt>
                <c:pt idx="1">
                  <c:v>2012-2013г.</c:v>
                </c:pt>
                <c:pt idx="2">
                  <c:v>2013-2014г.</c:v>
                </c:pt>
                <c:pt idx="3">
                  <c:v>2014-2015г.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43.13</c:v>
                </c:pt>
                <c:pt idx="1">
                  <c:v>35.119999999999997</c:v>
                </c:pt>
                <c:pt idx="2">
                  <c:v>31.3</c:v>
                </c:pt>
                <c:pt idx="3">
                  <c:v>5.2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76601344"/>
        <c:axId val="576599168"/>
      </c:barChart>
      <c:catAx>
        <c:axId val="57660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6599168"/>
        <c:crosses val="autoZero"/>
        <c:auto val="1"/>
        <c:lblAlgn val="ctr"/>
        <c:lblOffset val="100"/>
        <c:noMultiLvlLbl val="0"/>
      </c:catAx>
      <c:valAx>
        <c:axId val="576599168"/>
        <c:scaling>
          <c:orientation val="minMax"/>
        </c:scaling>
        <c:delete val="0"/>
        <c:axPos val="l"/>
        <c:majorGridlines>
          <c:spPr>
            <a:ln w="571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660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rgbClr val="00B0F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82490398670301"/>
          <c:y val="6.0284196817637546E-2"/>
          <c:w val="0.80034489631870964"/>
          <c:h val="0.66942639089483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1группа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 группа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</c:v>
                </c:pt>
                <c:pt idx="1">
                  <c:v>18</c:v>
                </c:pt>
                <c:pt idx="2">
                  <c:v>19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3группа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73033104"/>
        <c:axId val="573025488"/>
      </c:barChart>
      <c:catAx>
        <c:axId val="57303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025488"/>
        <c:crosses val="autoZero"/>
        <c:auto val="1"/>
        <c:lblAlgn val="ctr"/>
        <c:lblOffset val="100"/>
        <c:noMultiLvlLbl val="0"/>
      </c:catAx>
      <c:valAx>
        <c:axId val="57302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03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rgbClr val="00B0F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620760638976684E-2"/>
          <c:y val="0.11835369070697652"/>
          <c:w val="0.88040109899255936"/>
          <c:h val="0.57908088145076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посещают 1 секцию,кружок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2011-2012</c:v>
                </c:pt>
                <c:pt idx="1">
                  <c:v>2012-2013</c:v>
                </c:pt>
                <c:pt idx="2">
                  <c:v>2014-2015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  <c:pt idx="2">
                  <c:v>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посещают 2 и более секций, кружков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2011-2012</c:v>
                </c:pt>
                <c:pt idx="1">
                  <c:v>2012-2013</c:v>
                </c:pt>
                <c:pt idx="2">
                  <c:v>2014-2015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73038544"/>
        <c:axId val="573032016"/>
      </c:barChart>
      <c:catAx>
        <c:axId val="57303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032016"/>
        <c:crosses val="autoZero"/>
        <c:auto val="1"/>
        <c:lblAlgn val="ctr"/>
        <c:lblOffset val="100"/>
        <c:noMultiLvlLbl val="0"/>
      </c:catAx>
      <c:valAx>
        <c:axId val="57303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03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rgbClr val="00B0F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A9F82-C547-420F-99B6-AA3DCDC4D40F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1AE73-9A61-43DB-945E-0EADE337E9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446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1AE73-9A61-43DB-945E-0EADE337E9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703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771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3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39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05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972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74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16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640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72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13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208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0A74-D584-4867-BD57-1166F8DBF9A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2012E-F0C9-4408-9558-ADCE84507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45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karpinsk-edu.ru/resources/mediateka/2032-zdorovesberegayuschie-tehnologii-v-shkol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school.artyushkino.ru/data/art_prog_zdor_nach_klass.pdf" TargetMode="External"/><Relationship Id="rId5" Type="http://schemas.openxmlformats.org/officeDocument/2006/relationships/hyperlink" Target="http://penz.edurm.ru/zdorovie%20FGOS.htm" TargetMode="External"/><Relationship Id="rId4" Type="http://schemas.openxmlformats.org/officeDocument/2006/relationships/hyperlink" Target="http://www.orenipk.ru/kp/distant/ped/ped/zdzb.htm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10" Type="http://schemas.openxmlformats.org/officeDocument/2006/relationships/slide" Target="slide14.xml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556792"/>
            <a:ext cx="8136904" cy="496855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</a:t>
            </a:r>
            <a:br>
              <a:rPr lang="ru-RU" dirty="0" smtClean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/>
              <a:t/>
            </a:r>
            <a:br>
              <a:rPr lang="ru-RU" sz="800" dirty="0"/>
            </a:br>
            <a:r>
              <a:rPr lang="ru-RU" sz="2400" b="1" i="1" dirty="0" smtClean="0"/>
              <a:t>МБОУ СОШ №7 г. Кулебаки</a:t>
            </a:r>
            <a:br>
              <a:rPr lang="ru-RU" sz="2400" b="1" i="1" dirty="0" smtClean="0"/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начальных классов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Образование:  </a:t>
            </a:r>
            <a:r>
              <a:rPr lang="ru-RU" sz="2400" b="1" i="1" dirty="0" smtClean="0"/>
              <a:t>высшее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Категория:</a:t>
            </a:r>
            <a:r>
              <a:rPr lang="ru-RU" sz="2400" b="1" i="1" dirty="0" smtClean="0"/>
              <a:t>  первая </a:t>
            </a:r>
            <a:br>
              <a:rPr lang="ru-RU" sz="2400" b="1" i="1" dirty="0" smtClean="0"/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Награды:</a:t>
            </a:r>
            <a:r>
              <a:rPr lang="ru-RU" sz="2400" b="1" dirty="0" smtClean="0"/>
              <a:t> </a:t>
            </a:r>
            <a:r>
              <a:rPr lang="ru-RU" sz="2400" b="1" i="1" dirty="0" smtClean="0"/>
              <a:t>грамота Управления </a:t>
            </a:r>
            <a:br>
              <a:rPr lang="ru-RU" sz="2400" b="1" i="1" dirty="0" smtClean="0"/>
            </a:br>
            <a:r>
              <a:rPr lang="ru-RU" sz="2400" b="1" i="1" dirty="0" smtClean="0"/>
              <a:t>образования </a:t>
            </a:r>
            <a:r>
              <a:rPr lang="ru-RU" sz="2400" b="1" dirty="0" smtClean="0"/>
              <a:t> </a:t>
            </a:r>
            <a:r>
              <a:rPr lang="ru-RU" sz="2400" b="1" i="1" dirty="0" smtClean="0"/>
              <a:t>г.  Кулебаки, 2009г.;</a:t>
            </a:r>
            <a:br>
              <a:rPr lang="ru-RU" sz="2400" b="1" i="1" dirty="0" smtClean="0"/>
            </a:br>
            <a:r>
              <a:rPr lang="ru-RU" sz="2400" b="1" i="1" dirty="0" smtClean="0"/>
              <a:t>грамота МОУ СОШ №7 </a:t>
            </a:r>
            <a:r>
              <a:rPr lang="ru-RU" sz="2400" b="1" i="1" dirty="0">
                <a:solidFill>
                  <a:prstClr val="black"/>
                </a:solidFill>
              </a:rPr>
              <a:t>г. Кулебаки, </a:t>
            </a:r>
            <a:r>
              <a:rPr lang="ru-RU" sz="2400" b="1" i="1" dirty="0" smtClean="0">
                <a:solidFill>
                  <a:prstClr val="black"/>
                </a:solidFill>
              </a:rPr>
              <a:t>2010г.</a:t>
            </a:r>
            <a:br>
              <a:rPr lang="ru-RU" sz="2400" b="1" i="1" dirty="0" smtClean="0">
                <a:solidFill>
                  <a:prstClr val="black"/>
                </a:solidFill>
              </a:rPr>
            </a:br>
            <a:r>
              <a:rPr lang="ru-RU" sz="2400" b="1" i="1" dirty="0" smtClean="0">
                <a:solidFill>
                  <a:prstClr val="black"/>
                </a:solidFill>
              </a:rPr>
              <a:t/>
            </a:r>
            <a:br>
              <a:rPr lang="ru-RU" sz="2400" b="1" i="1" dirty="0" smtClean="0">
                <a:solidFill>
                  <a:prstClr val="black"/>
                </a:solidFill>
              </a:rPr>
            </a:b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Профессиональное кредо:</a:t>
            </a:r>
            <a:b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solidFill>
                  <a:srgbClr val="E21D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 школьнику надо относиться не как к сосуду, который предстоит наполнить информацией, а как к факелу, который необходимо зажечь». (</a:t>
            </a:r>
            <a:r>
              <a:rPr lang="ru-RU" sz="2400" b="1" i="1" dirty="0" err="1" smtClean="0">
                <a:solidFill>
                  <a:srgbClr val="E21D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В.А.Сухомлинский</a:t>
            </a:r>
            <a:r>
              <a:rPr lang="ru-RU" sz="2400" b="1" i="1" dirty="0" smtClean="0">
                <a:solidFill>
                  <a:srgbClr val="E21D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4665"/>
            <a:ext cx="3525127" cy="35922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-104875" y="66108"/>
            <a:ext cx="4676530" cy="261610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</a:t>
            </a:r>
            <a:r>
              <a:rPr lang="ru-RU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Буканова</a:t>
            </a: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Наталья</a:t>
            </a: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Евгеньевна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041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Тема презентации:</a:t>
            </a:r>
            <a:endParaRPr lang="ru-RU" sz="36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365214" y="620688"/>
            <a:ext cx="8413576" cy="3515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 smtClean="0"/>
              <a:t>«</a:t>
            </a:r>
            <a:r>
              <a:rPr lang="ru-RU" sz="4200" b="1" dirty="0" err="1" smtClean="0"/>
              <a:t>Здоровьесберегающий</a:t>
            </a:r>
            <a:r>
              <a:rPr lang="ru-RU" sz="4200" b="1" dirty="0" smtClean="0"/>
              <a:t> подход к организации образовательного процесса в начальной школе»</a:t>
            </a:r>
            <a:endParaRPr lang="ru-RU" sz="4200" b="1" dirty="0"/>
          </a:p>
        </p:txBody>
      </p:sp>
      <p:pic>
        <p:nvPicPr>
          <p:cNvPr id="5122" name="Picture 2" descr="http://gou769.ucoz.ru/X1Saw1X/1/malo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776" y="4247716"/>
            <a:ext cx="3832466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4" r="829" b="15856"/>
          <a:stretch/>
        </p:blipFill>
        <p:spPr>
          <a:xfrm>
            <a:off x="540406" y="3612637"/>
            <a:ext cx="3819157" cy="22008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940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090" y="0"/>
            <a:ext cx="9402090" cy="713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-275970"/>
            <a:ext cx="8229600" cy="2794322"/>
          </a:xfrm>
        </p:spPr>
        <p:txBody>
          <a:bodyPr>
            <a:normAutofit/>
          </a:bodyPr>
          <a:lstStyle/>
          <a:p>
            <a:r>
              <a:rPr lang="ru-RU" sz="4200" b="1" dirty="0" smtClean="0"/>
              <a:t>Актуальность проблемы </a:t>
            </a:r>
            <a:r>
              <a:rPr lang="ru-RU" sz="4200" b="1" dirty="0" err="1" smtClean="0"/>
              <a:t>здоровьесбережения</a:t>
            </a:r>
            <a:r>
              <a:rPr lang="ru-RU" sz="4200" b="1" dirty="0" smtClean="0"/>
              <a:t> младших школьников</a:t>
            </a:r>
            <a:endParaRPr lang="ru-RU" sz="42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06695" y="2501453"/>
            <a:ext cx="82296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i="1" dirty="0" smtClean="0"/>
              <a:t>Если нельзя взрастить ребенка, чтобы он совсем не болел, то, во всяком случае, поддерживать у него высокий уровень здоровья вполне возможно. </a:t>
            </a:r>
          </a:p>
          <a:p>
            <a:r>
              <a:rPr lang="ru-RU" sz="3600" b="1" i="1" dirty="0" smtClean="0"/>
              <a:t>				</a:t>
            </a:r>
            <a:r>
              <a:rPr lang="ru-RU" sz="6000" b="1" i="1" dirty="0" smtClean="0"/>
              <a:t>Н.М. Амосов</a:t>
            </a:r>
            <a:endParaRPr lang="ru-RU" sz="6000" b="1" i="1" dirty="0"/>
          </a:p>
        </p:txBody>
      </p:sp>
      <p:pic>
        <p:nvPicPr>
          <p:cNvPr id="1027" name="Рисунок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5" b="23332"/>
          <a:stretch/>
        </p:blipFill>
        <p:spPr bwMode="auto">
          <a:xfrm>
            <a:off x="395537" y="4640741"/>
            <a:ext cx="4104455" cy="152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938" y="4293096"/>
            <a:ext cx="2976331" cy="223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727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200" b="1" dirty="0" smtClean="0"/>
              <a:t>Теоретическое обоснование проблемы</a:t>
            </a:r>
            <a:endParaRPr lang="ru-RU" sz="42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2380665" y="1448780"/>
            <a:ext cx="6763335" cy="3960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i="1" dirty="0" err="1" smtClean="0"/>
              <a:t>Здоровьесберегающие</a:t>
            </a:r>
            <a:r>
              <a:rPr lang="ru-RU" sz="4200" b="1" i="1" dirty="0" smtClean="0"/>
              <a:t> технологии: </a:t>
            </a:r>
          </a:p>
          <a:p>
            <a:r>
              <a:rPr lang="ru-RU" sz="4200" b="1" i="1" dirty="0" smtClean="0"/>
              <a:t>             В.Д. Сонькин</a:t>
            </a:r>
          </a:p>
          <a:p>
            <a:r>
              <a:rPr lang="ru-RU" sz="4200" b="1" i="1" dirty="0" smtClean="0"/>
              <a:t>            О. В. Петров</a:t>
            </a:r>
          </a:p>
          <a:p>
            <a:r>
              <a:rPr lang="ru-RU" sz="4200" b="1" i="1" dirty="0" smtClean="0"/>
              <a:t>             Н.К. Смирнов</a:t>
            </a:r>
            <a:endParaRPr lang="ru-RU" sz="4200" b="1" i="1" dirty="0"/>
          </a:p>
        </p:txBody>
      </p:sp>
      <p:pic>
        <p:nvPicPr>
          <p:cNvPr id="4098" name="Picture 2" descr="http://algaishkolatrhree.okis.ru/img/algaishkolatrhre/na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6"/>
          <a:stretch/>
        </p:blipFill>
        <p:spPr bwMode="auto">
          <a:xfrm>
            <a:off x="428596" y="3143248"/>
            <a:ext cx="3561341" cy="3312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98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2" y="-2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2723" y="188640"/>
            <a:ext cx="8229600" cy="106613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Цель и задачи педагогической деятельности в области </a:t>
            </a:r>
            <a:r>
              <a:rPr lang="ru-RU" sz="3200" b="1" dirty="0" err="1" smtClean="0"/>
              <a:t>здоровьесбережения</a:t>
            </a:r>
            <a:endParaRPr lang="ru-RU" sz="32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333878" y="1412776"/>
            <a:ext cx="850729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dirty="0" smtClean="0"/>
              <a:t>Основная цель: </a:t>
            </a:r>
            <a:r>
              <a:rPr lang="ru-RU" sz="2400" dirty="0" smtClean="0"/>
              <a:t>  </a:t>
            </a:r>
            <a:r>
              <a:rPr lang="ru-RU" sz="2400" i="1" dirty="0" smtClean="0"/>
              <a:t>обеспечить условия для сохранения здоровья каждого ребенка за период обучения в начальной школе. </a:t>
            </a:r>
            <a:endParaRPr lang="ru-RU" sz="2400" b="1" i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6190" y="2749383"/>
            <a:ext cx="8507290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dirty="0" smtClean="0"/>
              <a:t>Задачи: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Сформировать у учащихся необходимые знания, умения и навыки здорового образа жизни;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Подготовить к практическому использованию полученных знаний;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Дать представление о факторах риска для здоровья детей и добиваться положительных результатов;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Применять в процессе обучения </a:t>
            </a:r>
            <a:r>
              <a:rPr lang="ru-RU" sz="2400" i="1" dirty="0" err="1" smtClean="0"/>
              <a:t>здоровьесберегающие</a:t>
            </a:r>
            <a:r>
              <a:rPr lang="ru-RU" sz="2400" i="1" dirty="0" smtClean="0"/>
              <a:t> технологии.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262089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3244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Планируемые личностные результаты обучения:</a:t>
            </a:r>
            <a:endParaRPr lang="ru-RU" sz="32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318357" y="1700806"/>
            <a:ext cx="8507290" cy="41764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ценностное отношение к своему здоровью, здоровью близких и окружающих людей;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элементарные  представления о  важности морали и нравственности в сохранении здоровья человека;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первоначальный личный опыт </a:t>
            </a:r>
            <a:r>
              <a:rPr lang="ru-RU" sz="2400" i="1" dirty="0" err="1" smtClean="0"/>
              <a:t>здоровьесберегающей</a:t>
            </a:r>
            <a:r>
              <a:rPr lang="ru-RU" sz="2400" i="1" dirty="0" smtClean="0"/>
              <a:t> деятельности;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первоначальные представления о роли физической культуры и спорта;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400" i="1" dirty="0" smtClean="0"/>
              <a:t>знания о возможном негативном влиянии компьютерных игр, телевидения, рекламы на здоровье человека.</a:t>
            </a:r>
            <a:endParaRPr lang="ru-RU" sz="2400" i="1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217" y="5373216"/>
            <a:ext cx="1466205" cy="12662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49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2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Условия формирования личного вклада педагога в развитие образования</a:t>
            </a:r>
            <a:endParaRPr lang="ru-RU" sz="32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609602" y="1484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i="1" dirty="0" smtClean="0"/>
              <a:t>Научно – исследовательские: </a:t>
            </a:r>
            <a:r>
              <a:rPr lang="ru-RU" sz="2800" i="1" dirty="0" smtClean="0"/>
              <a:t>изучение психолого-педагогической литературы</a:t>
            </a:r>
            <a:endParaRPr lang="ru-RU" sz="2800" i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594260" y="2600907"/>
            <a:ext cx="82296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i="1" dirty="0" smtClean="0"/>
              <a:t>Методические: </a:t>
            </a:r>
            <a:r>
              <a:rPr lang="ru-RU" sz="2800" i="1" dirty="0" smtClean="0"/>
              <a:t>разработка и применение в урочной и внеурочной деятельности системы работы по преодолению гиподинамии</a:t>
            </a:r>
            <a:endParaRPr lang="ru-RU" sz="2800" i="1" dirty="0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594260" y="4437112"/>
            <a:ext cx="8229600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i="1" dirty="0" smtClean="0"/>
              <a:t>Организационно - педагогические: </a:t>
            </a:r>
            <a:r>
              <a:rPr lang="ru-RU" sz="2800" i="1" dirty="0" smtClean="0"/>
              <a:t>планирование и организация работы с родителями , аналитические выступления на ШМО, обмен опытом в профессионально – педагогических сообществах в сети Интернет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59169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Условия формирования личного вклада педагога в развитие образования</a:t>
            </a:r>
            <a:endParaRPr lang="ru-RU" sz="36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41147" y="1628800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800" b="1" dirty="0" smtClean="0"/>
          </a:p>
          <a:p>
            <a:pPr algn="l"/>
            <a:endParaRPr lang="ru-RU" sz="2800" b="1" i="1" dirty="0" smtClean="0"/>
          </a:p>
          <a:p>
            <a:r>
              <a:rPr lang="ru-RU" sz="2800" b="1" i="1" dirty="0" smtClean="0"/>
              <a:t>    </a:t>
            </a:r>
            <a:r>
              <a:rPr lang="ru-RU" sz="3200" b="1" i="1" dirty="0" smtClean="0"/>
              <a:t>Принципы моей педагогической деятельности: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учет индивидуальных, возрастных и физических особенностей ребенка;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учет медицинских показателей;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соблюдение санитарных норм в кабинете;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соблюдение щадящего режима во время уроков;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введение в уроки и во внеурочную деятельность </a:t>
            </a:r>
            <a:r>
              <a:rPr lang="ru-RU" sz="2800" i="1" dirty="0" err="1" smtClean="0"/>
              <a:t>здоровьесберегающих</a:t>
            </a:r>
            <a:r>
              <a:rPr lang="ru-RU" sz="2800" i="1" dirty="0" smtClean="0"/>
              <a:t> элементов с помощью разнообразных форм, методов и средств обучения.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ru-RU" sz="2800" dirty="0" smtClean="0"/>
          </a:p>
          <a:p>
            <a:pPr marL="457200" indent="-457200" algn="l">
              <a:buFont typeface="Arial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837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Актуальность личного вклада педагога в развитие образования</a:t>
            </a:r>
            <a:endParaRPr lang="ru-RU" sz="36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57202" y="1700808"/>
            <a:ext cx="8229600" cy="4608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 smtClean="0"/>
              <a:t>Классификация </a:t>
            </a:r>
            <a:r>
              <a:rPr lang="ru-RU" sz="3200" b="1" i="1" dirty="0" err="1" smtClean="0"/>
              <a:t>здоровьесберегающих</a:t>
            </a:r>
            <a:r>
              <a:rPr lang="ru-RU" sz="3200" b="1" i="1" dirty="0" smtClean="0"/>
              <a:t> технологий: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технологии, обеспечивающие гигиенически оптимальные условия образовательного процесса;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технологии оптимальной организации учебного процесса и физической активности школьников;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разнообразные психолого – педагогические технологии, используемые на уроках и во внеурочной деятельности педагогами.</a:t>
            </a:r>
          </a:p>
          <a:p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293386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Способы  реализации</a:t>
            </a:r>
            <a:endParaRPr lang="ru-RU" sz="36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539552" y="1570038"/>
            <a:ext cx="8229600" cy="502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itchFamily="34" charset="0"/>
              <a:buChar char="•"/>
            </a:pPr>
            <a:r>
              <a:rPr lang="ru-RU" sz="2800" i="1" dirty="0" smtClean="0"/>
              <a:t>создание положительного эмоционального настроя на работу всех учеников в ходе урока; 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2800" i="1" dirty="0" smtClean="0"/>
              <a:t>использование проблемных творческих заданий; 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2800" i="1" dirty="0" smtClean="0"/>
              <a:t>стимулирование учеников к выбору и самостоятельному использованию разных способов выполнения заданий;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2800" i="1" dirty="0" smtClean="0"/>
              <a:t>применение индивидуальной, парной, групповой работы учащихся, дифференцированных заданий; </a:t>
            </a:r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2800" i="1" dirty="0" smtClean="0"/>
              <a:t>рефлексия – обсуждение того, что получилось, а что – нет, в чем были ошибки,                                       как они были исправлены.</a:t>
            </a:r>
          </a:p>
          <a:p>
            <a:pPr marL="571500" indent="-571500" algn="l">
              <a:buFont typeface="Arial" pitchFamily="34" charset="0"/>
              <a:buChar char="•"/>
            </a:pPr>
            <a:endParaRPr lang="ru-RU" sz="2800" i="1" dirty="0" smtClean="0"/>
          </a:p>
          <a:p>
            <a:pPr marL="571500" indent="-571500" algn="l">
              <a:buFont typeface="Arial" pitchFamily="34" charset="0"/>
              <a:buChar char="•"/>
            </a:pPr>
            <a:endParaRPr lang="ru-RU" sz="2800" i="1" dirty="0"/>
          </a:p>
        </p:txBody>
      </p:sp>
      <p:pic>
        <p:nvPicPr>
          <p:cNvPr id="17410" name="Picture 2" descr="Услуги в Санкт-Петербурге, поиск специалистов на AVITO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5143512"/>
            <a:ext cx="1373760" cy="15523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711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200" b="1" dirty="0" smtClean="0"/>
              <a:t>Диапазон личного вклада в развитие образования и степень его новизны</a:t>
            </a:r>
            <a:endParaRPr lang="ru-RU" sz="42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768305" y="1432457"/>
            <a:ext cx="7607393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300" b="1" i="1" dirty="0" smtClean="0"/>
              <a:t>Диапазон:</a:t>
            </a:r>
            <a:r>
              <a:rPr lang="ru-RU" sz="3200" b="1" i="1" dirty="0" smtClean="0"/>
              <a:t>  </a:t>
            </a:r>
            <a:r>
              <a:rPr lang="ru-RU" sz="2900" i="1" dirty="0" smtClean="0"/>
              <a:t>урок - внеурочная работа</a:t>
            </a:r>
            <a:endParaRPr lang="ru-RU" sz="2900" i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251520" y="2348880"/>
            <a:ext cx="8521437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7100" b="1" i="1" dirty="0" smtClean="0"/>
              <a:t>      Новизна:  </a:t>
            </a:r>
          </a:p>
          <a:p>
            <a:endParaRPr lang="ru-RU" sz="5300" b="1" i="1" dirty="0" smtClean="0"/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5300" i="1" dirty="0" smtClean="0"/>
              <a:t>комплексный подход к решению проблемы сохранения и укрепления здоровья младших школьников;</a:t>
            </a:r>
          </a:p>
          <a:p>
            <a:pPr algn="l"/>
            <a:endParaRPr lang="ru-RU" sz="5300" i="1" dirty="0" smtClean="0"/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5300" i="1" dirty="0" smtClean="0"/>
              <a:t>применение в профилактической деятельности современных технологий  (ИКТ, метод проектов и т.д.);</a:t>
            </a:r>
          </a:p>
          <a:p>
            <a:pPr algn="l"/>
            <a:endParaRPr lang="ru-RU" sz="5300" i="1" dirty="0" smtClean="0"/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5300" i="1" dirty="0" smtClean="0"/>
              <a:t>создание </a:t>
            </a:r>
            <a:r>
              <a:rPr lang="ru-RU" sz="5300" i="1" dirty="0" err="1" smtClean="0"/>
              <a:t>мультитеки</a:t>
            </a:r>
            <a:r>
              <a:rPr lang="ru-RU" sz="5300" i="1" dirty="0" smtClean="0"/>
              <a:t> динамических пауз и методических рекомендаций по её применению;</a:t>
            </a:r>
          </a:p>
          <a:p>
            <a:pPr algn="l"/>
            <a:endParaRPr lang="ru-RU" sz="5300" i="1" dirty="0" smtClean="0"/>
          </a:p>
          <a:p>
            <a:pPr marL="571500" indent="-571500" algn="l">
              <a:buFont typeface="Arial" pitchFamily="34" charset="0"/>
              <a:buChar char="•"/>
            </a:pPr>
            <a:r>
              <a:rPr lang="ru-RU" sz="5300" i="1" dirty="0" smtClean="0">
                <a:hlinkClick r:id="rId3" action="ppaction://hlinksldjump"/>
              </a:rPr>
              <a:t>определение направленности </a:t>
            </a:r>
            <a:r>
              <a:rPr lang="ru-RU" sz="5300" i="1" dirty="0" err="1" smtClean="0">
                <a:hlinkClick r:id="rId3" action="ppaction://hlinksldjump"/>
              </a:rPr>
              <a:t>здоровьесберегающих</a:t>
            </a:r>
            <a:r>
              <a:rPr lang="ru-RU" sz="5300" i="1" dirty="0" smtClean="0">
                <a:hlinkClick r:id="rId3" action="ppaction://hlinksldjump"/>
              </a:rPr>
              <a:t> технологий в конкретном классе с конкретным составом детей и родителей.</a:t>
            </a:r>
            <a:endParaRPr lang="ru-RU" sz="5300" i="1" dirty="0"/>
          </a:p>
          <a:p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335566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6" y="8148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cs4348.vk.me/g27362116/a_cf36ecd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28" y="4653136"/>
            <a:ext cx="1547279" cy="1872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err="1" smtClean="0"/>
              <a:t>Деятельностный</a:t>
            </a:r>
            <a:r>
              <a:rPr lang="ru-RU" sz="3600" b="1" dirty="0" smtClean="0"/>
              <a:t> аспект личного вклада педагога в развитие образования</a:t>
            </a:r>
            <a:endParaRPr lang="ru-RU" sz="36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179512" y="1700808"/>
            <a:ext cx="8136904" cy="4942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 smtClean="0"/>
              <a:t>План работы клуба по организации профилактики заболеваний младших школьников: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Знания о здоровье;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Убеждения, потребность быть здоровым;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Система ценностей;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Мотивация </a:t>
            </a:r>
            <a:r>
              <a:rPr lang="ru-RU" sz="2800" i="1" dirty="0" err="1" smtClean="0"/>
              <a:t>здравотворческой</a:t>
            </a:r>
            <a:r>
              <a:rPr lang="ru-RU" sz="2800" i="1" dirty="0" smtClean="0"/>
              <a:t> деятельности;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Умение оценивать и контролировать              состояние  здоровья;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Умения использовать средства                        оздоровления;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i="1" dirty="0" smtClean="0"/>
              <a:t>Умение вести здоровый образ жизни.</a:t>
            </a:r>
          </a:p>
          <a:p>
            <a:r>
              <a:rPr lang="ru-RU" sz="2800" b="1" dirty="0" smtClean="0"/>
              <a:t>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89450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2" y="188640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Основные  направления  работы</a:t>
            </a:r>
            <a:endParaRPr lang="ru-RU" sz="3600" b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2" y="1052736"/>
            <a:ext cx="8229600" cy="5616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i="1" dirty="0" smtClean="0">
                <a:solidFill>
                  <a:srgbClr val="0000FF"/>
                </a:solidFill>
              </a:rPr>
              <a:t>1.  Организация учебно – воспитательного процесса в соответствии с условиями, способствующими всестороннему развитию учащихся, получению ими высокого уровня знаний при  сохранении его здоровья: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300" i="1" dirty="0" smtClean="0">
                <a:hlinkClick r:id="rId3" action="ppaction://hlinksldjump"/>
              </a:rPr>
              <a:t>Ежедневная организованная двигательная активность учащихся вне урока;</a:t>
            </a:r>
            <a:endParaRPr lang="ru-RU" sz="2300" i="1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300" i="1" dirty="0" smtClean="0">
                <a:hlinkClick r:id="rId4" action="ppaction://hlinksldjump"/>
              </a:rPr>
              <a:t>Систематическое проведение </a:t>
            </a:r>
            <a:r>
              <a:rPr lang="ru-RU" sz="2300" i="1" dirty="0" err="1" smtClean="0">
                <a:hlinkClick r:id="rId4" action="ppaction://hlinksldjump"/>
              </a:rPr>
              <a:t>физкультпауз</a:t>
            </a:r>
            <a:r>
              <a:rPr lang="ru-RU" sz="2300" i="1" dirty="0">
                <a:hlinkClick r:id="rId4" action="ppaction://hlinksldjump"/>
              </a:rPr>
              <a:t> </a:t>
            </a:r>
            <a:r>
              <a:rPr lang="ru-RU" sz="2300" i="1" dirty="0" smtClean="0">
                <a:hlinkClick r:id="rId4" action="ppaction://hlinksldjump"/>
              </a:rPr>
              <a:t>на каждом уроке; </a:t>
            </a:r>
            <a:endParaRPr lang="ru-RU" sz="2300" i="1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300" i="1" dirty="0" smtClean="0"/>
              <a:t>Рациональное питание;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300" i="1" dirty="0" smtClean="0"/>
              <a:t>Соблюдение правил личной гигиены;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300" i="1" dirty="0" smtClean="0"/>
              <a:t>Соблюдение рационального режима дня;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300" i="1" dirty="0" smtClean="0"/>
              <a:t>Неприятие вредных привычек;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ru-RU" sz="2300" i="1" dirty="0" smtClean="0"/>
              <a:t>Знание и соблюдение  правил игры и дорожного движения.</a:t>
            </a:r>
            <a:endParaRPr lang="ru-RU" sz="2300" i="1" dirty="0"/>
          </a:p>
          <a:p>
            <a:pPr algn="l"/>
            <a:r>
              <a:rPr lang="ru-RU" sz="2400" b="1" i="1" dirty="0" smtClean="0">
                <a:hlinkClick r:id="rId5" action="ppaction://hlinksldjump"/>
              </a:rPr>
              <a:t>2. Просветительская работа с родителями.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15115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Результативность профессиональной деятельности и достигнутые эффекты</a:t>
            </a:r>
            <a:endParaRPr lang="ru-RU" sz="3600" b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01468" y="1690546"/>
            <a:ext cx="8229600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i="1" dirty="0" smtClean="0"/>
              <a:t>Ожидаемые результаты: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500" i="1" dirty="0"/>
              <a:t>с</a:t>
            </a:r>
            <a:r>
              <a:rPr lang="ru-RU" sz="2500" i="1" dirty="0" smtClean="0"/>
              <a:t>формированная мотивация обучающихся на здоровый образ жизни;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500" i="1" dirty="0" smtClean="0"/>
              <a:t>сохранение и укрепление здоровья младших школьников;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500" i="1" dirty="0"/>
              <a:t>в</a:t>
            </a:r>
            <a:r>
              <a:rPr lang="ru-RU" sz="2500" i="1" dirty="0" smtClean="0"/>
              <a:t>овлечение родителей в работу по формированию здорового образа жизни детей на примере собственного опыта.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ru-RU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733" y="4447817"/>
            <a:ext cx="2444318" cy="1833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68" y="4498858"/>
            <a:ext cx="2376264" cy="17821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538" y="4419465"/>
            <a:ext cx="2482121" cy="18615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846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200" b="1" dirty="0" smtClean="0"/>
              <a:t>Фактические результаты:</a:t>
            </a:r>
            <a:endParaRPr lang="ru-RU" sz="4200" b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28596" y="1714488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2400" i="1" dirty="0"/>
              <a:t>п</a:t>
            </a:r>
            <a:r>
              <a:rPr lang="ru-RU" sz="2400" i="1" dirty="0" smtClean="0"/>
              <a:t>овысился интерес к занятиям спортом и, как следствие, двигательная активность (участие детей в соревнованиях, играх, спортивных кружках);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2400" i="1" dirty="0"/>
              <a:t>у</a:t>
            </a:r>
            <a:r>
              <a:rPr lang="ru-RU" sz="2400" i="1" dirty="0" smtClean="0"/>
              <a:t>величилось количество детей, выполняющих утреннюю зарядку (опросы детей и родителей);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2400" i="1" dirty="0"/>
              <a:t>у</a:t>
            </a:r>
            <a:r>
              <a:rPr lang="ru-RU" sz="2400" i="1" dirty="0" smtClean="0"/>
              <a:t>величилось количество семей, занимающихся спортом;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2400" i="1" dirty="0"/>
              <a:t>п</a:t>
            </a:r>
            <a:r>
              <a:rPr lang="ru-RU" sz="2400" i="1" dirty="0" smtClean="0"/>
              <a:t>овысилась ответственность учащихся за своё здоровье и здоровье окружающих;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2400" i="1" dirty="0" smtClean="0"/>
              <a:t>значительно сократилось количество простудных заболеваний и количество пропусков по болезни.</a:t>
            </a:r>
          </a:p>
          <a:p>
            <a:pPr algn="l"/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97632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Результативность и </a:t>
            </a:r>
            <a:r>
              <a:rPr lang="ru-RU" sz="3600" b="1" dirty="0">
                <a:solidFill>
                  <a:prstClr val="black"/>
                </a:solidFill>
              </a:rPr>
              <a:t>д</a:t>
            </a:r>
            <a:r>
              <a:rPr lang="ru-RU" sz="3600" b="1" dirty="0" smtClean="0">
                <a:solidFill>
                  <a:prstClr val="black"/>
                </a:solidFill>
              </a:rPr>
              <a:t>остигнутые </a:t>
            </a:r>
            <a:r>
              <a:rPr lang="ru-RU" sz="3600" b="1" dirty="0">
                <a:solidFill>
                  <a:prstClr val="black"/>
                </a:solidFill>
              </a:rPr>
              <a:t>эффекты: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  <p:sp>
        <p:nvSpPr>
          <p:cNvPr id="15" name="Стрелка влево 14"/>
          <p:cNvSpPr/>
          <p:nvPr/>
        </p:nvSpPr>
        <p:spPr>
          <a:xfrm>
            <a:off x="4788024" y="1417638"/>
            <a:ext cx="3898775" cy="2299394"/>
          </a:xfrm>
          <a:prstGeom prst="left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Показатель уровня здоровья по годам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457200" y="4171102"/>
            <a:ext cx="3754760" cy="2354241"/>
          </a:xfrm>
          <a:prstGeom prst="right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Часто и длительно болеющие дети</a:t>
            </a:r>
            <a:endParaRPr lang="ru-RU" b="1" dirty="0"/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264053252"/>
              </p:ext>
            </p:extLst>
          </p:nvPr>
        </p:nvGraphicFramePr>
        <p:xfrm>
          <a:off x="4357686" y="3857628"/>
          <a:ext cx="4380656" cy="270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713194553"/>
              </p:ext>
            </p:extLst>
          </p:nvPr>
        </p:nvGraphicFramePr>
        <p:xfrm>
          <a:off x="395536" y="1196752"/>
          <a:ext cx="367240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7844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97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Результативность и </a:t>
            </a:r>
            <a:r>
              <a:rPr lang="ru-RU" sz="3600" b="1" dirty="0" smtClean="0"/>
              <a:t>достигнутые</a:t>
            </a:r>
            <a:br>
              <a:rPr lang="ru-RU" sz="3600" b="1" dirty="0" smtClean="0"/>
            </a:br>
            <a:r>
              <a:rPr lang="ru-RU" sz="3600" b="1" dirty="0" smtClean="0"/>
              <a:t> </a:t>
            </a:r>
            <a:r>
              <a:rPr lang="ru-RU" sz="3600" b="1" dirty="0"/>
              <a:t>эффекты: </a:t>
            </a: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  <p:sp>
        <p:nvSpPr>
          <p:cNvPr id="2" name="Стрелка вправо 1"/>
          <p:cNvSpPr/>
          <p:nvPr/>
        </p:nvSpPr>
        <p:spPr>
          <a:xfrm>
            <a:off x="455220" y="1478126"/>
            <a:ext cx="4260796" cy="2166898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Результаты осведомлённости о требованиях ЗОЖ в 4 классе</a:t>
            </a:r>
            <a:endParaRPr lang="ru-RU" b="1" dirty="0"/>
          </a:p>
        </p:txBody>
      </p:sp>
      <p:sp>
        <p:nvSpPr>
          <p:cNvPr id="3" name="Стрелка влево 2"/>
          <p:cNvSpPr/>
          <p:nvPr/>
        </p:nvSpPr>
        <p:spPr>
          <a:xfrm>
            <a:off x="4932040" y="4077072"/>
            <a:ext cx="3456384" cy="2304256"/>
          </a:xfrm>
          <a:prstGeom prst="lef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Посещение спортивных секций и кружков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714488"/>
            <a:ext cx="3670933" cy="1887984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68631726"/>
              </p:ext>
            </p:extLst>
          </p:nvPr>
        </p:nvGraphicFramePr>
        <p:xfrm>
          <a:off x="390600" y="3773264"/>
          <a:ext cx="4325416" cy="282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0119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21952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err="1" smtClean="0"/>
              <a:t>Транслируемость</a:t>
            </a:r>
            <a:r>
              <a:rPr lang="ru-RU" sz="3600" b="1" dirty="0" smtClean="0"/>
              <a:t> практических достижений</a:t>
            </a:r>
            <a:endParaRPr lang="ru-RU" sz="3600" b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539552" y="1692277"/>
            <a:ext cx="8229600" cy="3262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i="1" dirty="0" smtClean="0"/>
              <a:t>Открытые уроки;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i="1" dirty="0" smtClean="0"/>
              <a:t>Внеклассные мероприятия;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i="1" dirty="0" smtClean="0"/>
              <a:t>Родительские собрания;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i="1" dirty="0" smtClean="0"/>
              <a:t>Выступления на педсоветах;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i="1" dirty="0" smtClean="0"/>
              <a:t>Организация обсуждений данной проблемы          на ШМО;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i="1" dirty="0" smtClean="0"/>
              <a:t>Размещение материалов в сети Интернет.</a:t>
            </a:r>
            <a:endParaRPr lang="ru-RU" sz="2800" i="1" dirty="0"/>
          </a:p>
        </p:txBody>
      </p:sp>
      <p:pic>
        <p:nvPicPr>
          <p:cNvPr id="7" name="Рисунок 6" descr="http://mini.s-shot.ru/1400x1000/1400/?videouroki.net/svidetelstvo.php?fileid=987025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236" y="5012818"/>
            <a:ext cx="2088232" cy="14984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78" y="1000108"/>
            <a:ext cx="1682642" cy="22435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817" y="4945550"/>
            <a:ext cx="1915983" cy="15240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02" y="5012818"/>
            <a:ext cx="2014265" cy="15106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515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b="1" dirty="0" smtClean="0"/>
              <a:t>Спасибо за внимание!</a:t>
            </a:r>
            <a:endParaRPr lang="ru-RU" sz="8800" b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3427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442898"/>
            <a:ext cx="8496944" cy="5290358"/>
          </a:xfrm>
        </p:spPr>
        <p:txBody>
          <a:bodyPr>
            <a:noAutofit/>
          </a:bodyPr>
          <a:lstStyle/>
          <a:p>
            <a:pPr lvl="0" algn="l" fontAlgn="base">
              <a:lnSpc>
                <a:spcPct val="115000"/>
              </a:lnSpc>
              <a:spcAft>
                <a:spcPct val="0"/>
              </a:spcAft>
              <a:buSzPts val="1400"/>
            </a:pPr>
            <a:r>
              <a:rPr lang="ru-RU" sz="3600" b="1" dirty="0" smtClean="0"/>
              <a:t>                           </a:t>
            </a:r>
            <a:r>
              <a:rPr lang="ru-RU" sz="3600" b="1" smtClean="0"/>
              <a:t>Литература</a:t>
            </a:r>
            <a:r>
              <a:rPr lang="ru-RU" sz="3600" b="1" smtClean="0"/>
              <a:t>: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1600" b="1" i="1" dirty="0"/>
              <a:t>1.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нач. обр. под. ред. Г.С. Ковалёвой. М. : Просвещение., 2011г.</a:t>
            </a:r>
            <a:b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Безруких М.М., Сонькин В.Д., Фарбер Д.А. “Возрастная физиология (физиология развития ребенка)”. М.: Академия, 2003г.</a:t>
            </a:r>
            <a:b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Н.К. Смирнов.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образовательные технологии в современной школе- М.: АПК и ПРО, 2002.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altLang="ru-RU" sz="1600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В.Ф. Феоктистова. Образовательные  </a:t>
            </a:r>
            <a:r>
              <a:rPr lang="ru-RU" altLang="ru-RU" sz="1600" b="1" i="1" dirty="0" err="1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технологии: опыт работы метод. объединения учителей нач. классов, Волгоград: Учитель, 2009 г.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5. Завуч начальной школы – М.: №1, 2004г.</a:t>
            </a:r>
            <a:b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6. 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 Завуч начальной школы – М.: №3, 2004г.</a:t>
            </a:r>
            <a:b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7. Завуч начальной школы – М.: №3, 2004г.</a:t>
            </a:r>
            <a:b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8. 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В.И. Ковалько. </a:t>
            </a:r>
            <a:r>
              <a:rPr lang="ru-RU" altLang="ru-RU" sz="1600" b="1" i="1" dirty="0" err="1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технологии: школьник и компьютер.1-4 классы. М.: «</a:t>
            </a:r>
            <a:r>
              <a:rPr lang="ru-RU" altLang="ru-RU" sz="1600" b="1" i="1" dirty="0" err="1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Вако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2007г. </a:t>
            </a:r>
            <a:b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В.И. Ковалько «Школа физкультминуток», М.: «</a:t>
            </a:r>
            <a:r>
              <a:rPr lang="ru-RU" altLang="ru-RU" sz="1600" b="1" i="1" dirty="0" err="1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Вако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2010г.</a:t>
            </a: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10. </a:t>
            </a:r>
            <a: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hlinkClick r:id="rId3"/>
              </a:rPr>
              <a:t>http://karpinsk-edu.ru/resources/mediateka/2032-zdorovesberegayuschie-tehnologii-v-shkole</a:t>
            </a:r>
            <a: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/>
            </a:r>
            <a:b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11. </a:t>
            </a:r>
            <a: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hlinkClick r:id="rId4"/>
              </a:rPr>
              <a:t>http://www.orenipk.ru/kp/distant/ped/ped/zdzb.htm</a:t>
            </a:r>
            <a: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/>
            </a:r>
            <a:b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12. </a:t>
            </a:r>
            <a: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hlinkClick r:id="rId5"/>
              </a:rPr>
              <a:t>http://penz.edurm.ru/zdorovie%20FGOS.htm#</a:t>
            </a:r>
            <a: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/>
            </a:r>
            <a:b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>13. </a:t>
            </a:r>
            <a: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  <a:hlinkClick r:id="rId6"/>
              </a:rPr>
              <a:t>http://school.artyushkino.ru/data/art_prog_zdor_nach_klass.pdf</a:t>
            </a:r>
            <a: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  <a:t/>
            </a:r>
            <a:br>
              <a:rPr lang="en-US" altLang="ru-RU" sz="1600" b="1" i="1" dirty="0">
                <a:solidFill>
                  <a:srgbClr val="1E1C11"/>
                </a:solidFill>
                <a:latin typeface="Times New Roman" panose="02020603050405020304" pitchFamily="18" charset="0"/>
              </a:rPr>
            </a:br>
            <a:endParaRPr lang="ru-RU" sz="1800" b="1" i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84764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83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3960" y="1695798"/>
            <a:ext cx="8229600" cy="4829546"/>
          </a:xfrm>
        </p:spPr>
        <p:txBody>
          <a:bodyPr>
            <a:normAutofit/>
          </a:bodyPr>
          <a:lstStyle/>
          <a:p>
            <a:r>
              <a:rPr lang="ru-RU" sz="2600" b="1" i="1" dirty="0" smtClean="0"/>
              <a:t>-</a:t>
            </a:r>
            <a:r>
              <a:rPr lang="ru-RU" sz="2600" i="1" dirty="0" smtClean="0"/>
              <a:t> создание атмосферы заинтересованности каждого ученика в работе класса;</a:t>
            </a:r>
            <a:br>
              <a:rPr lang="ru-RU" sz="2600" i="1" dirty="0" smtClean="0"/>
            </a:br>
            <a:r>
              <a:rPr lang="ru-RU" sz="2600" b="1" i="1" dirty="0" smtClean="0"/>
              <a:t>-</a:t>
            </a:r>
            <a:r>
              <a:rPr lang="ru-RU" sz="2600" i="1" dirty="0" smtClean="0"/>
              <a:t> стимулирование учащихся к высказываниям и использованию различных способов выполнения заданий без боязни ошибиться;</a:t>
            </a:r>
            <a:br>
              <a:rPr lang="ru-RU" sz="2600" i="1" dirty="0" smtClean="0"/>
            </a:br>
            <a:r>
              <a:rPr lang="ru-RU" sz="2600" b="1" i="1" dirty="0" smtClean="0"/>
              <a:t>-</a:t>
            </a:r>
            <a:r>
              <a:rPr lang="ru-RU" sz="2600" i="1" dirty="0" smtClean="0"/>
              <a:t> создание педагогических ситуаций общения на уроке, позволяющих ситуаций общения на уроке, позволяющих ученику проявлять инициативу;</a:t>
            </a:r>
            <a:br>
              <a:rPr lang="ru-RU" sz="2600" i="1" dirty="0" smtClean="0"/>
            </a:br>
            <a:r>
              <a:rPr lang="ru-RU" sz="2600" b="1" i="1" dirty="0" smtClean="0"/>
              <a:t>-</a:t>
            </a:r>
            <a:r>
              <a:rPr lang="ru-RU" sz="2600" i="1" dirty="0" smtClean="0"/>
              <a:t> самостоятельность, избирательность в способах работы, создание обстановки для естественного самовыражения ученика.</a:t>
            </a:r>
            <a:endParaRPr lang="ru-RU" sz="2600" i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/>
              <a:t>Направленность технологий </a:t>
            </a:r>
            <a:r>
              <a:rPr lang="ru-RU" sz="3600" b="1" dirty="0" err="1" smtClean="0"/>
              <a:t>здоровьесбережения</a:t>
            </a:r>
            <a:endParaRPr lang="ru-RU" sz="3600" b="1" dirty="0"/>
          </a:p>
        </p:txBody>
      </p:sp>
      <p:sp>
        <p:nvSpPr>
          <p:cNvPr id="2" name="Управляющая кнопка: назад 1">
            <a:hlinkClick r:id="rId3" action="ppaction://hlinksldjump" highlightClick="1"/>
          </p:cNvPr>
          <p:cNvSpPr/>
          <p:nvPr/>
        </p:nvSpPr>
        <p:spPr>
          <a:xfrm>
            <a:off x="8388424" y="6309320"/>
            <a:ext cx="57606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68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142852"/>
            <a:ext cx="8229600" cy="3000396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- весёлые старты</a:t>
            </a:r>
            <a:br>
              <a:rPr lang="ru-RU" sz="2800" b="1" dirty="0" smtClean="0"/>
            </a:br>
            <a:r>
              <a:rPr lang="ru-RU" sz="2800" b="1" dirty="0" smtClean="0"/>
              <a:t>- соревнования</a:t>
            </a:r>
            <a:br>
              <a:rPr lang="ru-RU" sz="2800" b="1" dirty="0" smtClean="0"/>
            </a:br>
            <a:r>
              <a:rPr lang="ru-RU" sz="2800" b="1" dirty="0" smtClean="0"/>
              <a:t>- подвижные игры</a:t>
            </a:r>
            <a:br>
              <a:rPr lang="ru-RU" sz="2800" b="1" dirty="0" smtClean="0"/>
            </a:br>
            <a:r>
              <a:rPr lang="ru-RU" sz="2800" b="1" dirty="0" smtClean="0"/>
              <a:t>- спортивные праздники</a:t>
            </a:r>
            <a:br>
              <a:rPr lang="ru-RU" sz="2800" b="1" dirty="0" smtClean="0"/>
            </a:br>
            <a:r>
              <a:rPr lang="ru-RU" sz="2800" b="1" dirty="0" smtClean="0"/>
              <a:t>- посещение </a:t>
            </a:r>
            <a:r>
              <a:rPr lang="ru-RU" sz="2800" b="1" dirty="0" err="1" smtClean="0"/>
              <a:t>ФОКа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(бассейн,  теннис, каток, </a:t>
            </a:r>
            <a:br>
              <a:rPr lang="ru-RU" sz="2800" b="1" dirty="0" smtClean="0"/>
            </a:br>
            <a:r>
              <a:rPr lang="ru-RU" sz="2800" b="1" dirty="0" smtClean="0"/>
              <a:t>спортивные мероприятия)</a:t>
            </a:r>
            <a:endParaRPr lang="ru-RU" sz="2800" b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6" y="500042"/>
            <a:ext cx="3227851" cy="2420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2" y="1571612"/>
            <a:ext cx="3323861" cy="2492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4" y="2500306"/>
            <a:ext cx="3251200" cy="2438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12" y="3286124"/>
            <a:ext cx="3233569" cy="24251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4000504"/>
            <a:ext cx="3453391" cy="23563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назад 2">
            <a:hlinkClick r:id="rId8" action="ppaction://hlinksldjump" highlightClick="1"/>
          </p:cNvPr>
          <p:cNvSpPr/>
          <p:nvPr/>
        </p:nvSpPr>
        <p:spPr>
          <a:xfrm>
            <a:off x="8316416" y="6356835"/>
            <a:ext cx="648072" cy="38453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04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199" y="336602"/>
            <a:ext cx="8229600" cy="2727279"/>
          </a:xfrm>
        </p:spPr>
        <p:txBody>
          <a:bodyPr>
            <a:normAutofit/>
          </a:bodyPr>
          <a:lstStyle/>
          <a:p>
            <a:pPr algn="l"/>
            <a:r>
              <a:rPr lang="ru-RU" sz="2400" b="1" i="1" dirty="0" smtClean="0"/>
              <a:t>- упражнения на формирование осанки, </a:t>
            </a:r>
            <a:br>
              <a:rPr lang="ru-RU" sz="2400" b="1" i="1" dirty="0" smtClean="0"/>
            </a:br>
            <a:r>
              <a:rPr lang="ru-RU" sz="2400" b="1" i="1" dirty="0" smtClean="0"/>
              <a:t>- укрепление зрения, </a:t>
            </a:r>
            <a:br>
              <a:rPr lang="ru-RU" sz="2400" b="1" i="1" dirty="0" smtClean="0"/>
            </a:br>
            <a:r>
              <a:rPr lang="ru-RU" sz="2400" b="1" i="1" dirty="0" smtClean="0"/>
              <a:t>- релаксационные упражнения</a:t>
            </a:r>
            <a:br>
              <a:rPr lang="ru-RU" sz="2400" b="1" i="1" dirty="0" smtClean="0"/>
            </a:br>
            <a:r>
              <a:rPr lang="ru-RU" sz="2400" b="1" i="1" dirty="0" smtClean="0"/>
              <a:t>- для мимики</a:t>
            </a:r>
            <a:r>
              <a:rPr lang="ru-RU" sz="2400" b="1" i="1" dirty="0"/>
              <a:t> </a:t>
            </a:r>
            <a:r>
              <a:rPr lang="ru-RU" sz="2400" b="1" i="1" dirty="0" smtClean="0"/>
              <a:t>лица, </a:t>
            </a:r>
            <a:br>
              <a:rPr lang="ru-RU" sz="2400" b="1" i="1" dirty="0" smtClean="0"/>
            </a:br>
            <a:r>
              <a:rPr lang="ru-RU" sz="2400" b="1" i="1" dirty="0" smtClean="0"/>
              <a:t>- упражнения, направленные </a:t>
            </a:r>
            <a:br>
              <a:rPr lang="ru-RU" sz="2400" b="1" i="1" dirty="0" smtClean="0"/>
            </a:br>
            <a:r>
              <a:rPr lang="ru-RU" sz="2400" b="1" i="1" dirty="0" smtClean="0"/>
              <a:t>на выработку рационального</a:t>
            </a:r>
            <a:br>
              <a:rPr lang="ru-RU" sz="2400" b="1" i="1" dirty="0" smtClean="0"/>
            </a:br>
            <a:r>
              <a:rPr lang="ru-RU" sz="2400" b="1" i="1" dirty="0" smtClean="0"/>
              <a:t> дыхания</a:t>
            </a:r>
            <a:endParaRPr lang="ru-RU" sz="2400" b="1" i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60" y="857232"/>
            <a:ext cx="2861634" cy="21480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6" descr="SS1018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910" y="2270010"/>
            <a:ext cx="2879202" cy="21594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SS1018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108" y="3367198"/>
            <a:ext cx="2879203" cy="21594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SS10180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77656"/>
            <a:ext cx="2928325" cy="21962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66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701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340310"/>
            <a:ext cx="8106694" cy="3378933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1. Элементы методики офтальмолога </a:t>
            </a:r>
            <a:br>
              <a:rPr lang="ru-RU" sz="2800" b="1" dirty="0" smtClean="0"/>
            </a:br>
            <a:r>
              <a:rPr lang="ru-RU" sz="2800" b="1" dirty="0" err="1" smtClean="0"/>
              <a:t>В.Ф.Базарного</a:t>
            </a:r>
            <a:r>
              <a:rPr lang="ru-RU" sz="2800" b="1" dirty="0" smtClean="0"/>
              <a:t>.</a:t>
            </a:r>
            <a:br>
              <a:rPr lang="ru-RU" sz="2800" b="1" dirty="0" smtClean="0"/>
            </a:br>
            <a:r>
              <a:rPr lang="ru-RU" sz="2800" b="1" dirty="0" smtClean="0"/>
              <a:t>2. Динамическая смена поз.</a:t>
            </a:r>
            <a:br>
              <a:rPr lang="ru-RU" sz="2800" b="1" dirty="0" smtClean="0"/>
            </a:br>
            <a:r>
              <a:rPr lang="ru-RU" sz="2800" b="1" dirty="0" smtClean="0"/>
              <a:t>3. Лазерная указка.</a:t>
            </a:r>
            <a:br>
              <a:rPr lang="ru-RU" sz="2800" b="1" dirty="0" smtClean="0"/>
            </a:br>
            <a:r>
              <a:rPr lang="ru-RU" sz="2800" b="1" dirty="0" smtClean="0"/>
              <a:t>4. Мультимедийный </a:t>
            </a:r>
            <a:br>
              <a:rPr lang="ru-RU" sz="2800" b="1" dirty="0" smtClean="0"/>
            </a:br>
            <a:r>
              <a:rPr lang="ru-RU" sz="2800" b="1" dirty="0" smtClean="0"/>
              <a:t>комплекс.</a:t>
            </a:r>
            <a:endParaRPr lang="ru-RU" sz="2800" b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1500174"/>
            <a:ext cx="3960440" cy="25157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868" y="4500570"/>
            <a:ext cx="1777380" cy="18336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36" y="4714884"/>
            <a:ext cx="2387757" cy="17908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4143380"/>
            <a:ext cx="2510258" cy="1882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Управляющая кнопка: назад 2">
            <a:hlinkClick r:id="rId7" action="ppaction://hlinksldjump" highlightClick="1"/>
          </p:cNvPr>
          <p:cNvSpPr/>
          <p:nvPr/>
        </p:nvSpPr>
        <p:spPr>
          <a:xfrm>
            <a:off x="611560" y="6243819"/>
            <a:ext cx="504056" cy="52376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4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irpps.ru/fon-dlja-prezentacii/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 smtClean="0"/>
              <a:t>1. Цикл бесед с родителями.</a:t>
            </a:r>
            <a:br>
              <a:rPr lang="ru-RU" sz="2800" b="1" i="1" dirty="0" smtClean="0"/>
            </a:br>
            <a:r>
              <a:rPr lang="ru-RU" sz="2800" b="1" i="1" dirty="0" smtClean="0"/>
              <a:t>2.Совместные праздники.</a:t>
            </a:r>
            <a:br>
              <a:rPr lang="ru-RU" sz="2800" b="1" i="1" dirty="0" smtClean="0"/>
            </a:br>
            <a:r>
              <a:rPr lang="ru-RU" sz="2800" b="1" i="1" dirty="0" smtClean="0"/>
              <a:t>3. Спортивно-оздоровительные</a:t>
            </a:r>
            <a:br>
              <a:rPr lang="ru-RU" sz="2800" b="1" i="1" dirty="0" smtClean="0"/>
            </a:br>
            <a:r>
              <a:rPr lang="ru-RU" sz="2800" b="1" i="1" dirty="0" smtClean="0"/>
              <a:t> мероприятия.</a:t>
            </a:r>
            <a:br>
              <a:rPr lang="ru-RU" sz="2800" b="1" i="1" dirty="0" smtClean="0"/>
            </a:br>
            <a:r>
              <a:rPr lang="ru-RU" sz="2800" b="1" i="1" dirty="0" smtClean="0"/>
              <a:t>4. Совместные поездки.</a:t>
            </a:r>
            <a:endParaRPr lang="ru-RU" sz="2800" b="1" i="1" dirty="0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1268760"/>
            <a:ext cx="8229600" cy="4680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81" y="2523983"/>
            <a:ext cx="2186867" cy="1640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26" y="2579509"/>
            <a:ext cx="2182832" cy="16371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17" y="4706403"/>
            <a:ext cx="2186867" cy="1640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7721" y="4366769"/>
            <a:ext cx="2771789" cy="21997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9" y="2594047"/>
            <a:ext cx="2174618" cy="16309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16" y="4783461"/>
            <a:ext cx="2160240" cy="16201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 cstate="print"/>
          <a:srcRect t="2322" r="-1618" b="9251"/>
          <a:stretch/>
        </p:blipFill>
        <p:spPr>
          <a:xfrm>
            <a:off x="6500826" y="214290"/>
            <a:ext cx="1734640" cy="2016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Управляющая кнопка: назад 2">
            <a:hlinkClick r:id="rId10" action="ppaction://hlinksldjump" highlightClick="1"/>
          </p:cNvPr>
          <p:cNvSpPr/>
          <p:nvPr/>
        </p:nvSpPr>
        <p:spPr>
          <a:xfrm>
            <a:off x="8686800" y="6403641"/>
            <a:ext cx="457200" cy="454359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970</TotalTime>
  <Words>829</Words>
  <Application>Microsoft Office PowerPoint</Application>
  <PresentationFormat>Экран (4:3)</PresentationFormat>
  <Paragraphs>113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Тема Office</vt:lpstr>
      <vt:lpstr>             МБОУ СОШ №7 г. Кулебаки учитель начальных классов Образование:  высшее Категория:  первая  Награды: грамота Управления  образования  г.  Кулебаки, 2009г.; грамота МОУ СОШ №7 г. Кулебаки, 2010г.  Профессиональное кредо:  «К школьнику надо относиться не как к сосуду, который предстоит наполнить информацией, а как к факелу, который необходимо зажечь». (В.А.Сухомлинский)   </vt:lpstr>
      <vt:lpstr>Тема презентации:</vt:lpstr>
      <vt:lpstr>Актуальность проблемы здоровьесбережения младших школьников</vt:lpstr>
      <vt:lpstr>Теоретическое обоснование проблемы</vt:lpstr>
      <vt:lpstr>Цель и задачи педагогической деятельности в области здоровьесбережения</vt:lpstr>
      <vt:lpstr>Планируемые личностные результаты обучения:</vt:lpstr>
      <vt:lpstr>Условия формирования личного вклада педагога в развитие образования</vt:lpstr>
      <vt:lpstr>Условия формирования личного вклада педагога в развитие образования</vt:lpstr>
      <vt:lpstr>Актуальность личного вклада педагога в развитие образования</vt:lpstr>
      <vt:lpstr>Способы  реализации</vt:lpstr>
      <vt:lpstr>Диапазон личного вклада в развитие образования и степень его новизны</vt:lpstr>
      <vt:lpstr>Деятельностный аспект личного вклада педагога в развитие образования</vt:lpstr>
      <vt:lpstr>Основные  направления  работы</vt:lpstr>
      <vt:lpstr>Результативность профессиональной деятельности и достигнутые эффекты</vt:lpstr>
      <vt:lpstr>Фактические результаты:</vt:lpstr>
      <vt:lpstr>Результативность и достигнутые эффекты:  </vt:lpstr>
      <vt:lpstr>Результативность и достигнутые  эффекты: </vt:lpstr>
      <vt:lpstr>Транслируемость практических достижений</vt:lpstr>
      <vt:lpstr>Спасибо за внимание!</vt:lpstr>
      <vt:lpstr>                           Литература: 1.Планируемые результаты нач. обр. под. ред. Г.С. Ковалёвой. М. : Просвещение., 2011г. 2. Безруких М.М., Сонькин В.Д., Фарбер Д.А. “Возрастная физиология (физиология развития ребенка)”. М.: Академия, 2003г. 3. Н.К. Смирнов. Здоровьесберегающие образовательные технологии в современной школе- М.: АПК и ПРО, 2002. 4. В.Ф. Феоктистова. Образовательные  здоровьесберегающие технологии: опыт работы метод. объединения учителей нач. классов, Волгоград: Учитель, 2009 г. 5. Завуч начальной школы – М.: №1, 2004г. 6.  Завуч начальной школы – М.: №3, 2004г. 7. Завуч начальной школы – М.: №3, 2004г. 8. В.И. Ковалько. Здоровьесберегающие технологии: школьник и компьютер.1-4 классы. М.: «Вако», 2007г.  9. В.И. Ковалько «Школа физкультминуток», М.: «Вако», 2010г. 10. http://karpinsk-edu.ru/resources/mediateka/2032-zdorovesberegayuschie-tehnologii-v-shkole 11. http://www.orenipk.ru/kp/distant/ped/ped/zdzb.htm 12. http://penz.edurm.ru/zdorovie%20FGOS.htm# 13. http://school.artyushkino.ru/data/art_prog_zdor_nach_klass.pdf </vt:lpstr>
      <vt:lpstr>- создание атмосферы заинтересованности каждого ученика в работе класса; - стимулирование учащихся к высказываниям и использованию различных способов выполнения заданий без боязни ошибиться; - создание педагогических ситуаций общения на уроке, позволяющих ситуаций общения на уроке, позволяющих ученику проявлять инициативу; - самостоятельность, избирательность в способах работы, создание обстановки для естественного самовыражения ученика.</vt:lpstr>
      <vt:lpstr>- весёлые старты - соревнования - подвижные игры - спортивные праздники - посещение ФОКа  (бассейн,  теннис, каток,  спортивные мероприятия)</vt:lpstr>
      <vt:lpstr>- упражнения на формирование осанки,  - укрепление зрения,  - релаксационные упражнения - для мимики лица,  - упражнения, направленные  на выработку рационального  дыхания</vt:lpstr>
      <vt:lpstr>1. Элементы методики офтальмолога  В.Ф.Базарного. 2. Динамическая смена поз. 3. Лазерная указка. 4. Мультимедийный  комплекс.</vt:lpstr>
      <vt:lpstr>1. Цикл бесед с родителями. 2.Совместные праздники. 3. Спортивно-оздоровительные  мероприятия. 4. Совместные поездки.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RePack by Diakov</cp:lastModifiedBy>
  <cp:revision>92</cp:revision>
  <dcterms:created xsi:type="dcterms:W3CDTF">2015-03-15T08:11:22Z</dcterms:created>
  <dcterms:modified xsi:type="dcterms:W3CDTF">2015-03-18T09:46:55Z</dcterms:modified>
</cp:coreProperties>
</file>