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9" r:id="rId8"/>
    <p:sldId id="264" r:id="rId9"/>
    <p:sldId id="270" r:id="rId10"/>
    <p:sldId id="271" r:id="rId11"/>
    <p:sldId id="272" r:id="rId12"/>
    <p:sldId id="273" r:id="rId13"/>
    <p:sldId id="274" r:id="rId14"/>
    <p:sldId id="265" r:id="rId15"/>
    <p:sldId id="266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00CC66"/>
    <a:srgbClr val="66FF99"/>
    <a:srgbClr val="EF7788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93E67F8-BE8A-4FA4-8FC1-18609ECBFC6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44A31CC-B220-4B58-A23F-1B186E572F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20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643538" y="4357694"/>
            <a:ext cx="3500462" cy="14700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714612" y="5929330"/>
            <a:ext cx="3214710" cy="684207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85852" y="2643182"/>
            <a:ext cx="7000924" cy="157163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6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atin typeface="Times New Roman" pitchFamily="18" charset="0"/>
                <a:ea typeface="+mj-ea"/>
                <a:cs typeface="Times New Roman" pitchFamily="18" charset="0"/>
              </a:rPr>
              <a:t>Презентация на тему: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sz="3200" i="1" dirty="0" smtClean="0">
                <a:latin typeface="Times New Roman" pitchFamily="18" charset="0"/>
                <a:ea typeface="+mj-ea"/>
                <a:cs typeface="Times New Roman" pitchFamily="18" charset="0"/>
              </a:rPr>
              <a:t>Л</a:t>
            </a:r>
            <a:r>
              <a:rPr kumimoji="0" lang="ru-RU" sz="3200" b="0" i="1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ыжные</a:t>
            </a:r>
            <a:r>
              <a:rPr kumimoji="0" lang="ru-RU" sz="32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ходы. Основы техники передвижения на лыжах».</a:t>
            </a:r>
            <a:endParaRPr kumimoji="0" lang="ru-RU" sz="60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(12).jpg"/>
          <p:cNvPicPr>
            <a:picLocks noChangeAspect="1"/>
          </p:cNvPicPr>
          <p:nvPr/>
        </p:nvPicPr>
        <p:blipFill>
          <a:blip r:embed="rId2" cstate="print"/>
          <a:srcRect t="-1346" r="6413"/>
          <a:stretch>
            <a:fillRect/>
          </a:stretch>
        </p:blipFill>
        <p:spPr>
          <a:xfrm rot="1311064">
            <a:off x="5753259" y="3637713"/>
            <a:ext cx="3087051" cy="2227783"/>
          </a:xfrm>
          <a:prstGeom prst="rect">
            <a:avLst/>
          </a:prstGeom>
        </p:spPr>
      </p:pic>
      <p:pic>
        <p:nvPicPr>
          <p:cNvPr id="4" name="Рисунок 3" descr="прыж с трамп.jpg"/>
          <p:cNvPicPr>
            <a:picLocks noChangeAspect="1"/>
          </p:cNvPicPr>
          <p:nvPr/>
        </p:nvPicPr>
        <p:blipFill>
          <a:blip r:embed="rId3" cstate="print"/>
          <a:srcRect l="9975" t="9892"/>
          <a:stretch>
            <a:fillRect/>
          </a:stretch>
        </p:blipFill>
        <p:spPr>
          <a:xfrm rot="21177294">
            <a:off x="2680722" y="3079775"/>
            <a:ext cx="2578860" cy="1935925"/>
          </a:xfrm>
          <a:prstGeom prst="rect">
            <a:avLst/>
          </a:prstGeom>
        </p:spPr>
      </p:pic>
      <p:pic>
        <p:nvPicPr>
          <p:cNvPr id="6" name="Рисунок 5" descr="фристайл.jpg"/>
          <p:cNvPicPr>
            <a:picLocks noChangeAspect="1"/>
          </p:cNvPicPr>
          <p:nvPr/>
        </p:nvPicPr>
        <p:blipFill>
          <a:blip r:embed="rId4" cstate="print"/>
          <a:srcRect r="8554" b="19491"/>
          <a:stretch>
            <a:fillRect/>
          </a:stretch>
        </p:blipFill>
        <p:spPr>
          <a:xfrm>
            <a:off x="3500430" y="4786322"/>
            <a:ext cx="3028604" cy="1770480"/>
          </a:xfrm>
          <a:prstGeom prst="rect">
            <a:avLst/>
          </a:prstGeom>
        </p:spPr>
      </p:pic>
      <p:sp>
        <p:nvSpPr>
          <p:cNvPr id="2" name="Горизонтальный свиток 1"/>
          <p:cNvSpPr/>
          <p:nvPr/>
        </p:nvSpPr>
        <p:spPr>
          <a:xfrm>
            <a:off x="428596" y="357166"/>
            <a:ext cx="8286808" cy="2857520"/>
          </a:xfrm>
          <a:prstGeom prst="horizontalScroll">
            <a:avLst/>
          </a:prstGeom>
          <a:solidFill>
            <a:srgbClr val="EF7788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Лыжный спорт</a:t>
            </a:r>
            <a:r>
              <a:rPr lang="ru-RU" dirty="0" smtClean="0">
                <a:solidFill>
                  <a:schemeClr val="tx1"/>
                </a:solidFill>
              </a:rPr>
              <a:t> — это совокупность различных видов зимнего спорта, в соревнованиях по которым спортсмены используют лыжи. Включает в себя бег на лыжах на различные дистанции, прыжки на лыжах с трамплина, лыжное двоеборье (лыжная гонка и прыжки на лыжах с трамплина), горнолыжный спорт и др.. Зародился лыжный спорт в Норвегии в XVIII веке.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5" name="Рисунок 4" descr="сноуб6.jpg"/>
          <p:cNvPicPr>
            <a:picLocks noChangeAspect="1"/>
          </p:cNvPicPr>
          <p:nvPr/>
        </p:nvPicPr>
        <p:blipFill>
          <a:blip r:embed="rId5" cstate="print"/>
          <a:srcRect t="9189" r="12709"/>
          <a:stretch>
            <a:fillRect/>
          </a:stretch>
        </p:blipFill>
        <p:spPr>
          <a:xfrm rot="21449792">
            <a:off x="259245" y="4415970"/>
            <a:ext cx="2714644" cy="21180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580" y="5500702"/>
            <a:ext cx="3929138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i="1" dirty="0" err="1" smtClean="0"/>
              <a:t>одношажные</a:t>
            </a:r>
            <a:r>
              <a:rPr lang="ru-RU" i="1" dirty="0"/>
              <a:t>; </a:t>
            </a:r>
            <a:r>
              <a:rPr lang="ru-RU" i="1" dirty="0" err="1"/>
              <a:t>двухшажные</a:t>
            </a:r>
            <a:r>
              <a:rPr lang="ru-RU" i="1" dirty="0"/>
              <a:t>; </a:t>
            </a:r>
            <a:r>
              <a:rPr lang="ru-RU" i="1" dirty="0" err="1"/>
              <a:t>трехшажные</a:t>
            </a:r>
            <a:r>
              <a:rPr lang="ru-RU" i="1" dirty="0"/>
              <a:t> и </a:t>
            </a:r>
            <a:r>
              <a:rPr lang="ru-RU" i="1" dirty="0" err="1"/>
              <a:t>четырехшажные</a:t>
            </a:r>
            <a:r>
              <a:rPr lang="ru-RU" i="1" dirty="0"/>
              <a:t> </a:t>
            </a:r>
            <a:endParaRPr lang="ru-RU" i="1" dirty="0" smtClean="0"/>
          </a:p>
          <a:p>
            <a:r>
              <a:rPr lang="ru-RU" dirty="0" smtClean="0"/>
              <a:t>(</a:t>
            </a:r>
            <a:r>
              <a:rPr lang="ru-RU" dirty="0"/>
              <a:t>с 1,2,3 и 4 скользящими шагами в цикле лыжного </a:t>
            </a:r>
            <a:r>
              <a:rPr lang="ru-RU" dirty="0" smtClean="0"/>
              <a:t>хода).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1357298"/>
            <a:ext cx="6215106" cy="78581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1. По отталкиванию ногой от подвижной или неподвижной опоры лыжные ходы подразделяются на: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2500306"/>
            <a:ext cx="1733167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/>
              <a:t> </a:t>
            </a:r>
            <a:r>
              <a:rPr lang="ru-RU" i="1" dirty="0" smtClean="0"/>
              <a:t>классические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6215074" y="2571744"/>
            <a:ext cx="132760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i="1" dirty="0" smtClean="0"/>
              <a:t>коньковые</a:t>
            </a:r>
            <a:endParaRPr lang="ru-RU" dirty="0" smtClean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5715008" y="2214554"/>
            <a:ext cx="928694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 flipV="1">
            <a:off x="2786050" y="2214554"/>
            <a:ext cx="1071570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2928934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Эти ходы классифицируются по вариантам работы рук в момент отталкивания. Выделяют группы </a:t>
            </a:r>
            <a:r>
              <a:rPr lang="ru-RU" i="1" dirty="0" smtClean="0"/>
              <a:t>попеременных</a:t>
            </a:r>
            <a:r>
              <a:rPr lang="ru-RU" dirty="0" smtClean="0"/>
              <a:t> ходов, когда отталкивание руками выполняется поочередно, и группы </a:t>
            </a:r>
            <a:r>
              <a:rPr lang="ru-RU" i="1" dirty="0" smtClean="0"/>
              <a:t>одновременных</a:t>
            </a:r>
            <a:r>
              <a:rPr lang="ru-RU" dirty="0" smtClean="0"/>
              <a:t> ходов, в основе которых - одновременное отталкивание руками.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00166" y="4286256"/>
            <a:ext cx="6215106" cy="78581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2. По количеству шагов в каждом цикле движений лыжные ходы классифицируют на: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5572140"/>
            <a:ext cx="4357718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i="1" dirty="0" err="1" smtClean="0"/>
              <a:t>бесшажные</a:t>
            </a:r>
            <a:r>
              <a:rPr lang="ru-RU" dirty="0" smtClean="0"/>
              <a:t> - движение происходит только за счет отталкивания палками, без движения ног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 flipV="1">
            <a:off x="2143108" y="5143512"/>
            <a:ext cx="1143008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072198" y="5143512"/>
            <a:ext cx="928694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143108" y="0"/>
            <a:ext cx="4714908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Классификация лыжных ходов.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571472" y="357166"/>
            <a:ext cx="7643866" cy="1071570"/>
          </a:xfrm>
          <a:prstGeom prst="rightArrow">
            <a:avLst/>
          </a:prstGeom>
          <a:solidFill>
            <a:srgbClr val="66CC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Лыжные ходы </a:t>
            </a:r>
            <a:r>
              <a:rPr lang="ru-RU" i="1" dirty="0" smtClean="0">
                <a:solidFill>
                  <a:schemeClr val="tx1"/>
                </a:solidFill>
              </a:rPr>
              <a:t>- </a:t>
            </a:r>
            <a:r>
              <a:rPr lang="ru-RU" dirty="0" smtClean="0">
                <a:solidFill>
                  <a:schemeClr val="tx1"/>
                </a:solidFill>
              </a:rPr>
              <a:t>закономерное объединение отдельных движений лыжника в единое целое.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428868"/>
            <a:ext cx="178595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двухшажный</a:t>
            </a:r>
            <a:r>
              <a:rPr lang="ru-RU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57422" y="500042"/>
            <a:ext cx="4665060" cy="400110"/>
          </a:xfrm>
          <a:prstGeom prst="rect">
            <a:avLst/>
          </a:prstGeom>
          <a:solidFill>
            <a:srgbClr val="EF7788"/>
          </a:solidFill>
        </p:spPr>
        <p:txBody>
          <a:bodyPr wrap="none">
            <a:spAutoFit/>
          </a:bodyPr>
          <a:lstStyle/>
          <a:p>
            <a:r>
              <a:rPr lang="ru-RU" sz="2000" b="1" i="1" dirty="0" smtClean="0"/>
              <a:t>Классические ходы включают: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357298"/>
            <a:ext cx="2398413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 smtClean="0"/>
              <a:t>I.</a:t>
            </a:r>
            <a:r>
              <a:rPr lang="ru-RU" b="1" dirty="0" smtClean="0"/>
              <a:t> Попеременные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2198" y="1428736"/>
            <a:ext cx="2581156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 smtClean="0"/>
              <a:t>II. </a:t>
            </a:r>
            <a:r>
              <a:rPr lang="ru-RU" b="1" dirty="0" smtClean="0"/>
              <a:t>Одновременные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3472" y="3786190"/>
            <a:ext cx="385768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переходы с одного хода на другой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2428868"/>
            <a:ext cx="2026517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dirty="0" err="1" smtClean="0"/>
              <a:t>четырехшажный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72066" y="2214554"/>
            <a:ext cx="147989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dirty="0" err="1" smtClean="0"/>
              <a:t>бесшажный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628" y="3000372"/>
            <a:ext cx="165942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dirty="0" err="1" smtClean="0"/>
              <a:t>одношажный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286644" y="3071810"/>
            <a:ext cx="167545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dirty="0" err="1" smtClean="0"/>
              <a:t>двухшажный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00925" y="2214554"/>
            <a:ext cx="164307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трехшажный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2428860" y="928670"/>
            <a:ext cx="1000132" cy="35719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786446" y="928670"/>
            <a:ext cx="1143008" cy="42862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2" idx="0"/>
          </p:cNvCxnSpPr>
          <p:nvPr/>
        </p:nvCxnSpPr>
        <p:spPr>
          <a:xfrm rot="10800000" flipV="1">
            <a:off x="1178696" y="1857364"/>
            <a:ext cx="607223" cy="571504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571736" y="1857364"/>
            <a:ext cx="571504" cy="500066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6072198" y="1857364"/>
            <a:ext cx="642942" cy="28575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572396" y="1857364"/>
            <a:ext cx="571504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6250793" y="2035959"/>
            <a:ext cx="857256" cy="7858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16200000" flipH="1">
            <a:off x="6893735" y="2321711"/>
            <a:ext cx="1000132" cy="3571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6250793" y="2821777"/>
            <a:ext cx="17859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 descr="8TG6aqrAc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3214686"/>
            <a:ext cx="466725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714620"/>
            <a:ext cx="9144000" cy="1200329"/>
          </a:xfrm>
          <a:prstGeom prst="rect">
            <a:avLst/>
          </a:prstGeom>
          <a:solidFill>
            <a:srgbClr val="99FF33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i="1" dirty="0" smtClean="0"/>
              <a:t>2. </a:t>
            </a:r>
            <a:r>
              <a:rPr lang="ru-RU" i="1" dirty="0" smtClean="0"/>
              <a:t>Попеременный </a:t>
            </a:r>
            <a:r>
              <a:rPr lang="ru-RU" i="1" dirty="0" err="1"/>
              <a:t>четырехшажный</a:t>
            </a:r>
            <a:r>
              <a:rPr lang="ru-RU" i="1" dirty="0"/>
              <a:t> </a:t>
            </a:r>
            <a:r>
              <a:rPr lang="ru-RU" i="1" dirty="0" smtClean="0"/>
              <a:t>ход </a:t>
            </a:r>
            <a:r>
              <a:rPr lang="ru-RU" dirty="0" smtClean="0"/>
              <a:t>используют </a:t>
            </a:r>
            <a:r>
              <a:rPr lang="ru-RU" dirty="0"/>
              <a:t>при передвижении по глубокому снегу, на неровной </a:t>
            </a:r>
            <a:r>
              <a:rPr lang="ru-RU" dirty="0" smtClean="0"/>
              <a:t>лыжне. </a:t>
            </a:r>
            <a:r>
              <a:rPr lang="ru-RU" dirty="0"/>
              <a:t>Выгоден он при длительных переходах, прогулках, при передвижении с </a:t>
            </a:r>
            <a:r>
              <a:rPr lang="ru-RU" dirty="0" smtClean="0"/>
              <a:t>грузом. В </a:t>
            </a:r>
            <a:r>
              <a:rPr lang="ru-RU" dirty="0"/>
              <a:t>цикле хода на два попеременных отталкивания палками выполняется четыре скользящих шага.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785794"/>
            <a:ext cx="9144000" cy="1754326"/>
          </a:xfrm>
          <a:prstGeom prst="rect">
            <a:avLst/>
          </a:prstGeom>
          <a:solidFill>
            <a:srgbClr val="99FF33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i="1" dirty="0" smtClean="0"/>
              <a:t>1. </a:t>
            </a:r>
            <a:r>
              <a:rPr lang="ru-RU" i="1" dirty="0" smtClean="0"/>
              <a:t>Попеременный </a:t>
            </a:r>
            <a:r>
              <a:rPr lang="ru-RU" i="1" dirty="0" err="1" smtClean="0"/>
              <a:t>двvхшажный</a:t>
            </a:r>
            <a:r>
              <a:rPr lang="ru-RU" i="1" dirty="0" smtClean="0"/>
              <a:t> ход </a:t>
            </a:r>
            <a:r>
              <a:rPr lang="ru-RU" dirty="0" smtClean="0"/>
              <a:t>применяется в различных условиях скольжения на равнинных участках и на подъемах. В цикле хода на два отталкивания палками выполняется два скользящих шага. При выполнении этого хода лыжник скользит поочередно то на одной, то на другой лыже и так же поочередно на каждый шаг отталкивается рукой, всегда разноименной по отношению к толчковой ноге.</a:t>
            </a:r>
          </a:p>
        </p:txBody>
      </p:sp>
      <p:pic>
        <p:nvPicPr>
          <p:cNvPr id="4" name="Рисунок 3" descr="htmlconvd-G8FIA0_html_m4db1a1f4.jpg"/>
          <p:cNvPicPr>
            <a:picLocks noChangeAspect="1"/>
          </p:cNvPicPr>
          <p:nvPr/>
        </p:nvPicPr>
        <p:blipFill>
          <a:blip r:embed="rId2" cstate="print"/>
          <a:srcRect l="4903" r="5203"/>
          <a:stretch>
            <a:fillRect/>
          </a:stretch>
        </p:blipFill>
        <p:spPr>
          <a:xfrm>
            <a:off x="2071670" y="3986784"/>
            <a:ext cx="4929222" cy="27283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I. </a:t>
            </a:r>
            <a:r>
              <a:rPr lang="ru-RU" i="1" dirty="0" smtClean="0"/>
              <a:t>Попеременные классические виды.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II. </a:t>
            </a:r>
            <a:r>
              <a:rPr lang="ru-RU" i="1" dirty="0" smtClean="0"/>
              <a:t>Одновременные классические виды.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785794"/>
            <a:ext cx="9144000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Одновременные ходы </a:t>
            </a:r>
            <a:r>
              <a:rPr lang="ru-RU" dirty="0" smtClean="0"/>
              <a:t>используют на хорошо подготовленной лыжне с хорошей опорой для палок, при движении по равнинным участкам, отлогим спускам, иногда пологим подъемам. Основным двигательным действием во всех одновременных ходах является отталкивание руками.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2285992"/>
            <a:ext cx="5143536" cy="954107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1.</a:t>
            </a:r>
            <a:r>
              <a:rPr lang="ru-RU" dirty="0" smtClean="0"/>
              <a:t> В </a:t>
            </a:r>
            <a:r>
              <a:rPr lang="ru-RU" i="1" dirty="0" smtClean="0">
                <a:solidFill>
                  <a:srgbClr val="C00000"/>
                </a:solidFill>
              </a:rPr>
              <a:t>одновременном </a:t>
            </a:r>
            <a:r>
              <a:rPr lang="ru-RU" sz="2000" i="1" dirty="0" err="1" smtClean="0">
                <a:solidFill>
                  <a:srgbClr val="C00000"/>
                </a:solidFill>
              </a:rPr>
              <a:t>бесшажном</a:t>
            </a:r>
            <a:r>
              <a:rPr lang="ru-RU" sz="2000" i="1" dirty="0" smtClean="0">
                <a:solidFill>
                  <a:srgbClr val="C00000"/>
                </a:solidFill>
              </a:rPr>
              <a:t> ходе </a:t>
            </a:r>
            <a:r>
              <a:rPr lang="ru-RU" dirty="0" smtClean="0"/>
              <a:t>происходит непрерывное скольжение на двух лыжах с отталкиванием только руками. </a:t>
            </a:r>
          </a:p>
        </p:txBody>
      </p:sp>
      <p:pic>
        <p:nvPicPr>
          <p:cNvPr id="8" name="Рисунок 7" descr="сейча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604" y="3500438"/>
            <a:ext cx="5929354" cy="31121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II. </a:t>
            </a:r>
            <a:r>
              <a:rPr lang="ru-RU" i="1" dirty="0" smtClean="0"/>
              <a:t>Одновременные классические виды.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857232"/>
            <a:ext cx="7715304" cy="954107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2. При </a:t>
            </a:r>
            <a:r>
              <a:rPr lang="ru-RU" dirty="0"/>
              <a:t>выполнении</a:t>
            </a:r>
            <a:r>
              <a:rPr lang="ru-RU" sz="1600" dirty="0"/>
              <a:t> </a:t>
            </a:r>
            <a:r>
              <a:rPr lang="ru-RU" i="1" dirty="0">
                <a:solidFill>
                  <a:srgbClr val="C00000"/>
                </a:solidFill>
              </a:rPr>
              <a:t>одновременного </a:t>
            </a:r>
            <a:r>
              <a:rPr lang="ru-RU" sz="2000" i="1" dirty="0" err="1">
                <a:solidFill>
                  <a:srgbClr val="C00000"/>
                </a:solidFill>
              </a:rPr>
              <a:t>одношажного</a:t>
            </a:r>
            <a:r>
              <a:rPr lang="ru-RU" sz="2000" i="1" dirty="0">
                <a:solidFill>
                  <a:srgbClr val="C00000"/>
                </a:solidFill>
              </a:rPr>
              <a:t> </a:t>
            </a:r>
            <a:r>
              <a:rPr lang="ru-RU" sz="2000" i="1" dirty="0" smtClean="0">
                <a:solidFill>
                  <a:srgbClr val="C00000"/>
                </a:solidFill>
              </a:rPr>
              <a:t>хода </a:t>
            </a:r>
            <a:r>
              <a:rPr lang="ru-RU" dirty="0" smtClean="0"/>
              <a:t>в </a:t>
            </a:r>
            <a:r>
              <a:rPr lang="ru-RU" dirty="0"/>
              <a:t>течение каждого скользящего шага выполняют одно отталкивание руками и один толчок ногой (правой или левой). Лучше </a:t>
            </a:r>
            <a:r>
              <a:rPr lang="ru-RU" dirty="0" smtClean="0"/>
              <a:t>поочередно.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35743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u="sng" dirty="0" smtClean="0"/>
              <a:t>Стартовый (скоростной) вариант</a:t>
            </a:r>
            <a:r>
              <a:rPr lang="ru-RU" i="1" dirty="0" smtClean="0"/>
              <a:t> </a:t>
            </a:r>
            <a:r>
              <a:rPr lang="ru-RU" dirty="0" smtClean="0"/>
              <a:t>– отталкивание ногой происходит при выносе рук вперед (кольцо л/</a:t>
            </a:r>
            <a:r>
              <a:rPr lang="ru-RU" dirty="0" err="1" smtClean="0"/>
              <a:t>п</a:t>
            </a:r>
            <a:r>
              <a:rPr lang="ru-RU" dirty="0" smtClean="0"/>
              <a:t> </a:t>
            </a:r>
            <a:r>
              <a:rPr lang="ru-RU" dirty="0" err="1" smtClean="0"/>
              <a:t>назад-вниз</a:t>
            </a:r>
            <a:r>
              <a:rPr lang="ru-RU" dirty="0" smtClean="0"/>
              <a:t>).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29190" y="2357430"/>
            <a:ext cx="4000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u="sng" dirty="0" smtClean="0"/>
              <a:t>В </a:t>
            </a:r>
            <a:r>
              <a:rPr lang="ru-RU" i="1" u="sng" dirty="0" smtClean="0"/>
              <a:t>основном варианте </a:t>
            </a:r>
            <a:r>
              <a:rPr lang="ru-RU" dirty="0" smtClean="0"/>
              <a:t>отталкивание ногой начинают после окончания выноса рук вперед (кольцо л/</a:t>
            </a:r>
            <a:r>
              <a:rPr lang="ru-RU" dirty="0" err="1" smtClean="0"/>
              <a:t>п</a:t>
            </a:r>
            <a:r>
              <a:rPr lang="ru-RU" dirty="0" smtClean="0"/>
              <a:t> </a:t>
            </a:r>
            <a:r>
              <a:rPr lang="ru-RU" dirty="0" err="1" smtClean="0"/>
              <a:t>вперед-вниз</a:t>
            </a:r>
            <a:r>
              <a:rPr lang="ru-RU" dirty="0" smtClean="0"/>
              <a:t>).</a:t>
            </a:r>
            <a:endParaRPr lang="ru-RU" dirty="0"/>
          </a:p>
        </p:txBody>
      </p:sp>
      <p:pic>
        <p:nvPicPr>
          <p:cNvPr id="9" name="Рисунок 8" descr="скор.jpg"/>
          <p:cNvPicPr>
            <a:picLocks noChangeAspect="1"/>
          </p:cNvPicPr>
          <p:nvPr/>
        </p:nvPicPr>
        <p:blipFill>
          <a:blip r:embed="rId2" cstate="print"/>
          <a:srcRect r="5355"/>
          <a:stretch>
            <a:fillRect/>
          </a:stretch>
        </p:blipFill>
        <p:spPr>
          <a:xfrm>
            <a:off x="357158" y="3786190"/>
            <a:ext cx="3929090" cy="25003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 descr="затяжн.jpg"/>
          <p:cNvPicPr>
            <a:picLocks noChangeAspect="1"/>
          </p:cNvPicPr>
          <p:nvPr/>
        </p:nvPicPr>
        <p:blipFill>
          <a:blip r:embed="rId3" cstate="print"/>
          <a:srcRect l="5088"/>
          <a:stretch>
            <a:fillRect/>
          </a:stretch>
        </p:blipFill>
        <p:spPr>
          <a:xfrm>
            <a:off x="4857752" y="3786190"/>
            <a:ext cx="3998022" cy="250033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Прямая со стрелкой 11"/>
          <p:cNvCxnSpPr/>
          <p:nvPr/>
        </p:nvCxnSpPr>
        <p:spPr>
          <a:xfrm>
            <a:off x="5286380" y="1928802"/>
            <a:ext cx="1428760" cy="35719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 flipV="1">
            <a:off x="2143108" y="1928802"/>
            <a:ext cx="1214446" cy="35719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715016"/>
            <a:ext cx="8643998" cy="92333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5. Переход </a:t>
            </a:r>
            <a:r>
              <a:rPr lang="ru-RU" i="1" dirty="0"/>
              <a:t>с одного лыжного хода на </a:t>
            </a:r>
            <a:r>
              <a:rPr lang="ru-RU" i="1" dirty="0" smtClean="0"/>
              <a:t>другой </a:t>
            </a:r>
            <a:r>
              <a:rPr lang="ru-RU" dirty="0" smtClean="0"/>
              <a:t>обусловлен </a:t>
            </a:r>
            <a:r>
              <a:rPr lang="ru-RU" dirty="0"/>
              <a:t>изменением рельефа местности, условий скольжения, зачастую </a:t>
            </a:r>
            <a:r>
              <a:rPr lang="ru-RU" dirty="0" smtClean="0"/>
              <a:t>необходим </a:t>
            </a:r>
            <a:r>
              <a:rPr lang="ru-RU" dirty="0"/>
              <a:t>при обгоне. Чем разнообразнее внешние условия, тем чаще происходит смена ходов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II</a:t>
            </a:r>
            <a:r>
              <a:rPr lang="ru-RU" i="1" dirty="0" smtClean="0"/>
              <a:t>. Одновременные классические виды.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928670"/>
            <a:ext cx="4143404" cy="1754326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3. В одновременном </a:t>
            </a:r>
            <a:r>
              <a:rPr lang="ru-RU" i="1" dirty="0" err="1" smtClean="0"/>
              <a:t>двухшажном</a:t>
            </a:r>
            <a:r>
              <a:rPr lang="ru-RU" i="1" dirty="0" smtClean="0"/>
              <a:t> ходе </a:t>
            </a:r>
            <a:r>
              <a:rPr lang="ru-RU" dirty="0" smtClean="0"/>
              <a:t>на каждые два шага выполняют одно отталкивание руками. Является приоритетным при начале обучения технике передвижения на лыжах.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29190" y="928670"/>
            <a:ext cx="3857652" cy="1754326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4. В одновременном </a:t>
            </a:r>
            <a:r>
              <a:rPr lang="ru-RU" i="1" dirty="0" err="1" smtClean="0"/>
              <a:t>трехшажном</a:t>
            </a:r>
            <a:r>
              <a:rPr lang="ru-RU" i="1" dirty="0" smtClean="0"/>
              <a:t> ходе </a:t>
            </a:r>
            <a:r>
              <a:rPr lang="ru-RU" dirty="0" smtClean="0"/>
              <a:t>на каждые три шага выполняют одно отталкивание руками. Имеет две разновидности: с одновременным и попеременным выносом палок. </a:t>
            </a:r>
          </a:p>
        </p:txBody>
      </p:sp>
      <p:pic>
        <p:nvPicPr>
          <p:cNvPr id="6" name="Рисунок 5" descr="одн двуш.jpg"/>
          <p:cNvPicPr>
            <a:picLocks noChangeAspect="1"/>
          </p:cNvPicPr>
          <p:nvPr/>
        </p:nvPicPr>
        <p:blipFill>
          <a:blip r:embed="rId2" cstate="print"/>
          <a:srcRect l="3509" t="3076" r="1758" b="4650"/>
          <a:stretch>
            <a:fillRect/>
          </a:stretch>
        </p:blipFill>
        <p:spPr>
          <a:xfrm>
            <a:off x="214282" y="2857496"/>
            <a:ext cx="4143404" cy="25717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 descr="трех.jpg"/>
          <p:cNvPicPr>
            <a:picLocks noChangeAspect="1"/>
          </p:cNvPicPr>
          <p:nvPr/>
        </p:nvPicPr>
        <p:blipFill>
          <a:blip r:embed="rId3" cstate="print"/>
          <a:srcRect l="4044" t="4819" r="5685" b="4819"/>
          <a:stretch>
            <a:fillRect/>
          </a:stretch>
        </p:blipFill>
        <p:spPr>
          <a:xfrm>
            <a:off x="4643438" y="2857496"/>
            <a:ext cx="4297442" cy="25717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428868"/>
            <a:ext cx="1785950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/>
              <a:t>двухшажный</a:t>
            </a:r>
            <a:r>
              <a:rPr lang="ru-RU" i="1" dirty="0" smtClean="0"/>
              <a:t> коньковый ход</a:t>
            </a:r>
            <a:r>
              <a:rPr lang="ru-RU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57422" y="500042"/>
            <a:ext cx="4302781" cy="400110"/>
          </a:xfrm>
          <a:prstGeom prst="rect">
            <a:avLst/>
          </a:prstGeom>
          <a:solidFill>
            <a:srgbClr val="EF7788"/>
          </a:solidFill>
        </p:spPr>
        <p:txBody>
          <a:bodyPr wrap="none">
            <a:spAutoFit/>
          </a:bodyPr>
          <a:lstStyle/>
          <a:p>
            <a:r>
              <a:rPr lang="ru-RU" sz="2000" b="1" i="1" dirty="0" smtClean="0"/>
              <a:t>Коньковые ходы включают: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357298"/>
            <a:ext cx="2432076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 smtClean="0"/>
              <a:t>I.</a:t>
            </a:r>
            <a:r>
              <a:rPr lang="ru-RU" b="1" dirty="0" smtClean="0"/>
              <a:t> Попеременный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72198" y="1428736"/>
            <a:ext cx="2581156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 smtClean="0"/>
              <a:t>II. </a:t>
            </a:r>
            <a:r>
              <a:rPr lang="ru-RU" b="1" dirty="0" smtClean="0"/>
              <a:t>Одновременные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29256" y="3857628"/>
            <a:ext cx="3357618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коньковый ход без отталкивания руками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2285992"/>
            <a:ext cx="228940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ru-RU" i="1" dirty="0" err="1" smtClean="0"/>
              <a:t>полуконьковый</a:t>
            </a:r>
            <a:r>
              <a:rPr lang="ru-RU" i="1" dirty="0" smtClean="0"/>
              <a:t> ход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000628" y="3000372"/>
            <a:ext cx="1785949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dirty="0" smtClean="0"/>
              <a:t> </a:t>
            </a:r>
            <a:r>
              <a:rPr lang="ru-RU" i="1" dirty="0" err="1" smtClean="0"/>
              <a:t>двухшажный</a:t>
            </a:r>
            <a:r>
              <a:rPr lang="ru-RU" i="1" dirty="0" smtClean="0"/>
              <a:t> коньковый ход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86645" y="2214554"/>
            <a:ext cx="1714511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dirty="0" err="1" smtClean="0"/>
              <a:t>одношажный</a:t>
            </a:r>
            <a:r>
              <a:rPr lang="ru-RU" i="1" dirty="0" smtClean="0"/>
              <a:t> коньковый ход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2428860" y="928670"/>
            <a:ext cx="1000132" cy="35719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786446" y="928670"/>
            <a:ext cx="1143008" cy="42862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928794" y="2071678"/>
            <a:ext cx="571505" cy="1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10800000" flipV="1">
            <a:off x="5357818" y="1857364"/>
            <a:ext cx="1357322" cy="28575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572396" y="1857364"/>
            <a:ext cx="571504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6179355" y="2035959"/>
            <a:ext cx="928694" cy="7143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6250793" y="2821777"/>
            <a:ext cx="17859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 descr="A4MDAyYjZ.jpg"/>
          <p:cNvPicPr>
            <a:picLocks noChangeAspect="1"/>
          </p:cNvPicPr>
          <p:nvPr/>
        </p:nvPicPr>
        <p:blipFill>
          <a:blip r:embed="rId2" cstate="print"/>
          <a:srcRect r="9375"/>
          <a:stretch>
            <a:fillRect/>
          </a:stretch>
        </p:blipFill>
        <p:spPr>
          <a:xfrm>
            <a:off x="285720" y="3571876"/>
            <a:ext cx="4429124" cy="3084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I. </a:t>
            </a:r>
            <a:r>
              <a:rPr lang="ru-RU" i="1" dirty="0" smtClean="0"/>
              <a:t>Попеременный коньковый вид.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928670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/>
              <a:t>Попеременный </a:t>
            </a:r>
            <a:r>
              <a:rPr lang="ru-RU" sz="2000" i="1" dirty="0" err="1" smtClean="0"/>
              <a:t>двухшажный</a:t>
            </a:r>
            <a:r>
              <a:rPr lang="ru-RU" i="1" dirty="0" smtClean="0"/>
              <a:t> коньковый ход </a:t>
            </a:r>
            <a:r>
              <a:rPr lang="ru-RU" dirty="0" smtClean="0"/>
              <a:t>включает повторение в цикле хода двух скользящих коньковых шагов и двух попеременных отталкиваний руками. </a:t>
            </a:r>
            <a:endParaRPr lang="ru-RU" dirty="0"/>
          </a:p>
        </p:txBody>
      </p:sp>
      <p:pic>
        <p:nvPicPr>
          <p:cNvPr id="4" name="Рисунок 3" descr="htmlconvd-G8FIA0_html_m4db1a1f4.jpg"/>
          <p:cNvPicPr>
            <a:picLocks noChangeAspect="1"/>
          </p:cNvPicPr>
          <p:nvPr/>
        </p:nvPicPr>
        <p:blipFill>
          <a:blip r:embed="rId2" cstate="print"/>
          <a:srcRect l="4444" r="4444"/>
          <a:stretch>
            <a:fillRect/>
          </a:stretch>
        </p:blipFill>
        <p:spPr>
          <a:xfrm>
            <a:off x="1571604" y="2285992"/>
            <a:ext cx="5857916" cy="38644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II</a:t>
            </a:r>
            <a:r>
              <a:rPr lang="ru-RU" i="1" dirty="0" smtClean="0"/>
              <a:t>. Одновременные коньковые виды.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857232"/>
            <a:ext cx="4286280" cy="2862322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1</a:t>
            </a:r>
            <a:r>
              <a:rPr lang="ru-RU" i="1" dirty="0" smtClean="0"/>
              <a:t>. Одновременный </a:t>
            </a:r>
            <a:r>
              <a:rPr lang="ru-RU" i="1" dirty="0" err="1" smtClean="0"/>
              <a:t>полуконьковый</a:t>
            </a:r>
            <a:r>
              <a:rPr lang="ru-RU" i="1" dirty="0" smtClean="0"/>
              <a:t> ход </a:t>
            </a:r>
            <a:r>
              <a:rPr lang="ru-RU" dirty="0" smtClean="0"/>
              <a:t>применяют на равнинных участках, пологих подъемах и спусках. При выполнении этого хода одна лыжа скользит по лыжне, а вторая разворачивается под углом 15-30 градусов. В каждом скользящем шаге выполняют один толчок правой или левой ногой и одновременное отталкивание палками.</a:t>
            </a:r>
            <a:endParaRPr lang="ru-RU" dirty="0"/>
          </a:p>
        </p:txBody>
      </p:sp>
      <p:pic>
        <p:nvPicPr>
          <p:cNvPr id="4" name="Рисунок 3" descr="кноко.jpg"/>
          <p:cNvPicPr>
            <a:picLocks noChangeAspect="1"/>
          </p:cNvPicPr>
          <p:nvPr/>
        </p:nvPicPr>
        <p:blipFill>
          <a:blip r:embed="rId2" cstate="print"/>
          <a:srcRect t="6897" r="4513"/>
          <a:stretch>
            <a:fillRect/>
          </a:stretch>
        </p:blipFill>
        <p:spPr>
          <a:xfrm>
            <a:off x="571472" y="4143380"/>
            <a:ext cx="3929090" cy="21431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857752" y="857233"/>
            <a:ext cx="4071966" cy="3139321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2. Одновременный </a:t>
            </a:r>
            <a:r>
              <a:rPr lang="ru-RU" i="1" dirty="0" err="1" smtClean="0"/>
              <a:t>двухшажный</a:t>
            </a:r>
            <a:r>
              <a:rPr lang="ru-RU" i="1" dirty="0" smtClean="0"/>
              <a:t> коньковый ход </a:t>
            </a:r>
            <a:r>
              <a:rPr lang="ru-RU" dirty="0" smtClean="0"/>
              <a:t>широко применяем на различных по профилю участках лыжной трассы. Эффективен на подъемах.</a:t>
            </a:r>
          </a:p>
          <a:p>
            <a:r>
              <a:rPr lang="ru-RU" dirty="0" smtClean="0"/>
              <a:t>При выполнении этого хода обе лыжи ставят под углом около 40 градусов к направлению движения, выполняют два скользящих коньковых шага и одно отталкивание палками.</a:t>
            </a:r>
            <a:endParaRPr lang="ru-RU" dirty="0"/>
          </a:p>
        </p:txBody>
      </p:sp>
      <p:pic>
        <p:nvPicPr>
          <p:cNvPr id="6" name="Рисунок 5" descr="1234.jpg"/>
          <p:cNvPicPr>
            <a:picLocks noChangeAspect="1"/>
          </p:cNvPicPr>
          <p:nvPr/>
        </p:nvPicPr>
        <p:blipFill>
          <a:blip r:embed="rId3" cstate="print"/>
          <a:srcRect l="5691" t="2872" r="5239"/>
          <a:stretch>
            <a:fillRect/>
          </a:stretch>
        </p:blipFill>
        <p:spPr>
          <a:xfrm>
            <a:off x="4929190" y="4143380"/>
            <a:ext cx="3857652" cy="24157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857232"/>
            <a:ext cx="7858148" cy="2308324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3. Одновременный </a:t>
            </a:r>
            <a:r>
              <a:rPr lang="ru-RU" i="1" dirty="0" err="1" smtClean="0"/>
              <a:t>одношажный</a:t>
            </a:r>
            <a:r>
              <a:rPr lang="ru-RU" i="1" dirty="0" smtClean="0"/>
              <a:t> коньковый ход</a:t>
            </a:r>
            <a:r>
              <a:rPr lang="ru-RU" dirty="0" smtClean="0"/>
              <a:t> состоит из повторений двух скользящих коньковых шагов и двух одновременных отталкиваний руками. Одновременный мах и толчок руками выполняют на каждый шаг. В этом ходе лыжи постоянно скользят под углом 15-20 градусов к направлению движения. При техничном исполнении позволяет развивать высокую скорость на равнинных участках, пологих подъемах и спусках, а также при стартовом разгоне, обгоне соперников, при финишном ускорении.</a:t>
            </a:r>
            <a:endParaRPr lang="ru-RU" dirty="0"/>
          </a:p>
        </p:txBody>
      </p:sp>
      <p:pic>
        <p:nvPicPr>
          <p:cNvPr id="3" name="Рисунок 2" descr="456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3429000"/>
            <a:ext cx="5786478" cy="3121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II</a:t>
            </a:r>
            <a:r>
              <a:rPr lang="ru-RU" i="1" dirty="0" smtClean="0"/>
              <a:t>. Одновременные коньковые виды.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071546"/>
            <a:ext cx="7500990" cy="2308324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4. Коньковый ход без отталкивания руками</a:t>
            </a:r>
            <a:r>
              <a:rPr lang="ru-RU" dirty="0" smtClean="0"/>
              <a:t> применяется для дальнейшего увеличения уже достигнутой высокой скорости на равнинных участках, пологих спусках, когда любые толчковые движения руками дают тормозящий эффект. Туловище лыжника постоянно наклонено под углом 35-45 градусов, что позволяет на высокой скорости сохранить большую устойчивость и уменьшить сопротивление встречного потока воздуха. Различают два варианта хода: с махами и без махов руками.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85984" y="214290"/>
            <a:ext cx="4500594" cy="3572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/>
              <a:t>II</a:t>
            </a:r>
            <a:r>
              <a:rPr lang="ru-RU" i="1" dirty="0" smtClean="0"/>
              <a:t>. Одновременные виды.</a:t>
            </a:r>
            <a:endParaRPr lang="ru-RU" dirty="0"/>
          </a:p>
        </p:txBody>
      </p:sp>
      <p:pic>
        <p:nvPicPr>
          <p:cNvPr id="5" name="Рисунок 4" descr="лыжн гон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3500438"/>
            <a:ext cx="5072098" cy="31501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подъём.jpg"/>
          <p:cNvPicPr>
            <a:picLocks noChangeAspect="1"/>
          </p:cNvPicPr>
          <p:nvPr/>
        </p:nvPicPr>
        <p:blipFill>
          <a:blip r:embed="rId2" cstate="print"/>
          <a:srcRect l="9400" t="4976" r="4432" b="2965"/>
          <a:stretch>
            <a:fillRect/>
          </a:stretch>
        </p:blipFill>
        <p:spPr>
          <a:xfrm>
            <a:off x="5214942" y="2857496"/>
            <a:ext cx="3571932" cy="38576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214282" y="714356"/>
            <a:ext cx="4286248" cy="25853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i="1" dirty="0" smtClean="0"/>
              <a:t>1</a:t>
            </a:r>
            <a:r>
              <a:rPr lang="ru-RU" i="1" u="sng" dirty="0" smtClean="0"/>
              <a:t>. Подъем</a:t>
            </a:r>
            <a:r>
              <a:rPr lang="ru-RU" i="1" u="sng" dirty="0"/>
              <a:t> «</a:t>
            </a:r>
            <a:r>
              <a:rPr lang="ru-RU" i="1" u="sng" dirty="0" err="1"/>
              <a:t>полуелочкой</a:t>
            </a:r>
            <a:r>
              <a:rPr lang="ru-RU" i="1" u="sng" dirty="0"/>
              <a:t>»</a:t>
            </a:r>
            <a:r>
              <a:rPr lang="ru-RU" i="1" dirty="0"/>
              <a:t> </a:t>
            </a:r>
            <a:r>
              <a:rPr lang="ru-RU" dirty="0"/>
              <a:t>выполняют ступающим шагом с характерным для этого движения разноименным сочетанием работы рук и ног. Лыжи располагаются, одна - по направлению движения, а другая - под углом, величина которого находится в прямой зависимости от крутизны </a:t>
            </a:r>
            <a:r>
              <a:rPr lang="ru-RU" dirty="0" smtClean="0"/>
              <a:t>подъема.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71670" y="214290"/>
            <a:ext cx="5072098" cy="400110"/>
          </a:xfrm>
          <a:prstGeom prst="rect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Техника преодоления подъемов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714752"/>
            <a:ext cx="457200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spAutoFit/>
          </a:bodyPr>
          <a:lstStyle/>
          <a:p>
            <a:r>
              <a:rPr lang="ru-RU" i="1" dirty="0" smtClean="0"/>
              <a:t>3</a:t>
            </a:r>
            <a:r>
              <a:rPr lang="ru-RU" i="1" u="sng" dirty="0" smtClean="0"/>
              <a:t>. Подъем «елочкой» </a:t>
            </a:r>
            <a:r>
              <a:rPr lang="ru-RU" dirty="0" smtClean="0"/>
              <a:t>используют на более крутых подъемах. В подъеме «елочкой» полностью отсутствует скольжение лыж. Носки лыж разводят в стороны под углом от 30 до 70 градусов, в зависимости от крутизны склона. Палки на опору ставят обязательно сзади лыж. В каждом шаге толчки ногой и рукой имеют разноименное сочетание.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4876" y="714356"/>
            <a:ext cx="4214842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 2. </a:t>
            </a:r>
            <a:r>
              <a:rPr lang="ru-RU" i="1" u="sng" dirty="0" smtClean="0"/>
              <a:t>Подъем «лесенкой».</a:t>
            </a:r>
            <a:r>
              <a:rPr lang="ru-RU" u="sng" dirty="0" smtClean="0"/>
              <a:t>  </a:t>
            </a:r>
            <a:r>
              <a:rPr lang="ru-RU" dirty="0" smtClean="0"/>
              <a:t>При подъеме «лесенкой» встают к склону боком. Чтобы исключить соскальзывание, нужно упираться в склон верхними кантами лыж. Из такого исходного положения передвигаются вверх по склону приставными шагами.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628" y="5857892"/>
            <a:ext cx="3929058" cy="707886"/>
          </a:xfrm>
          <a:prstGeom prst="rect">
            <a:avLst/>
          </a:prstGeom>
          <a:solidFill>
            <a:srgbClr val="00CC66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5. Торможение управляемым падением (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экстренная остановка) .</a:t>
            </a:r>
            <a:endParaRPr kumimoji="0" lang="ru-RU" sz="511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142852"/>
            <a:ext cx="4470361" cy="461665"/>
          </a:xfrm>
          <a:prstGeom prst="rect">
            <a:avLst/>
          </a:prstGeom>
          <a:solidFill>
            <a:srgbClr val="FF0000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Техника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торможения лыжами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4357718" cy="2246769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 Торможение «плугом».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Для этого лыжник плавно и симметрично разводит пятки обеих лыж в стороны, ставит лыжи на внутренние ребра, равномерно распределяет массу тела на обе ноги, не допуская скрещивания носков лыж.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785794"/>
            <a:ext cx="4500562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Торможение упором (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полуплугом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») выполняют одной лыжей для небольшого снижения скорости.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3071810"/>
            <a:ext cx="3643338" cy="1631216"/>
          </a:xfrm>
          <a:prstGeom prst="rect">
            <a:avLst/>
          </a:prstGeom>
          <a:solidFill>
            <a:srgbClr val="66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 Торможение боковым соскальзыванием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применяют на крутых склонах. Лыжи ставят поперек склона, упираясь верхними кантами в склон.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4857760"/>
            <a:ext cx="4214810" cy="1631216"/>
          </a:xfrm>
          <a:prstGeom prst="rect">
            <a:avLst/>
          </a:prstGeom>
          <a:solidFill>
            <a:srgbClr val="99FF33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Торможение палками.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торможения палки энергично прижимают к снегу, обязательно удерживая их кольцами назад и ближе к туловищу.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htmlconvd-G8FIA0_html_m4048c0e.jpg"/>
          <p:cNvPicPr>
            <a:picLocks noChangeAspect="1"/>
          </p:cNvPicPr>
          <p:nvPr/>
        </p:nvPicPr>
        <p:blipFill>
          <a:blip r:embed="rId2" cstate="print"/>
          <a:srcRect l="7865" t="7897" r="7193"/>
          <a:stretch>
            <a:fillRect/>
          </a:stretch>
        </p:blipFill>
        <p:spPr>
          <a:xfrm>
            <a:off x="5072066" y="2000240"/>
            <a:ext cx="3786214" cy="3643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-project1-header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144000" cy="56436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3429000"/>
            <a:ext cx="8485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>
                <a:solidFill>
                  <a:schemeClr val="bg2">
                    <a:lumMod val="25000"/>
                  </a:scheme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283</TotalTime>
  <Words>719</Words>
  <Application>Microsoft Office PowerPoint</Application>
  <PresentationFormat>Экран (4:3)</PresentationFormat>
  <Paragraphs>69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Анастасия Коваленко</cp:lastModifiedBy>
  <cp:revision>27</cp:revision>
  <dcterms:created xsi:type="dcterms:W3CDTF">2016-09-07T19:36:16Z</dcterms:created>
  <dcterms:modified xsi:type="dcterms:W3CDTF">2017-01-30T07:00:45Z</dcterms:modified>
</cp:coreProperties>
</file>