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26.08.2014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26.08.2014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26.08.2014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26.08.2014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26.08.2014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26.08.2014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«Организация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групповой формы работы на занятиях в классах </a:t>
            </a:r>
            <a:r>
              <a:rPr lang="ru-RU" b="1" dirty="0" err="1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предшкольной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подготовки»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/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</a:br>
            <a:endParaRPr lang="ru-RU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КГУ «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Макинская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 средняя школа №4»</a:t>
            </a:r>
          </a:p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Щекина Ольга Владимировна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485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4000" b="1" u="sng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1.Роль </a:t>
            </a:r>
            <a:r>
              <a:rPr lang="ru-RU" sz="4000" b="1" u="sng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и место групповой работы в учебной деятельности в классах </a:t>
            </a:r>
            <a:r>
              <a:rPr lang="ru-RU" sz="4000" b="1" u="sng" dirty="0" err="1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предшкольной</a:t>
            </a:r>
            <a:r>
              <a:rPr lang="ru-RU" sz="4000" b="1" u="sng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 подготовки</a:t>
            </a:r>
            <a:r>
              <a:rPr lang="ru-RU" sz="4000" b="1" u="sng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.</a:t>
            </a:r>
          </a:p>
          <a:p>
            <a:pPr marL="0" indent="0">
              <a:buNone/>
            </a:pPr>
            <a:r>
              <a:rPr lang="ru-RU" sz="4000" b="1" u="sng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2.Цели </a:t>
            </a:r>
            <a:r>
              <a:rPr lang="ru-RU" sz="4000" b="1" u="sng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организации совместной учебной работы детей.</a:t>
            </a:r>
          </a:p>
          <a:p>
            <a:pPr lvl="0"/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Дать каждому ребенку эмоциональную и содержательную поддержку, без которой многие дошкольники вообще не могут добровольно включиться в общую работу класса, без которой у робких и слабо подготовленных детей развивается тревожность, а у лидеров неприятно искажается становление характера.</a:t>
            </a:r>
          </a:p>
          <a:p>
            <a:pPr lvl="0"/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Дать каждому ребенку возможность утвердиться в себе, попробовать свои силы в микроспорах, где нет ни огромного авторитета воспитателя, ни подавляющего внимания всего класса.</a:t>
            </a:r>
          </a:p>
          <a:p>
            <a:pPr lvl="0"/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Дать каждому ребенку опыт выполнения тех рефлексивных учительских функций, которые составляют основу умения учиться. В классе </a:t>
            </a:r>
            <a:r>
              <a:rPr lang="ru-RU" b="1" dirty="0" err="1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предшкольной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 подготовки – это функция контроля и оценки, позже – целеполагания и планирования.</a:t>
            </a:r>
          </a:p>
          <a:p>
            <a:pPr lvl="0"/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Дать воспитателю, во-первых, дополнительные мотивационные средства вовлечь детей в содержание обучения, во-вторых, возможность и необходимость органически сочетать на уроке «обучение» и «воспитание», строить и человеческие, и деловые отношения детей.</a:t>
            </a:r>
          </a:p>
          <a:p>
            <a:pPr marL="0" indent="0">
              <a:buNone/>
            </a:pPr>
            <a:endParaRPr lang="ru-RU" b="1" u="sng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2310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ru-RU" b="1" u="sng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3.Понятие </a:t>
            </a:r>
            <a:r>
              <a:rPr lang="ru-RU" b="1" u="sng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о групповой работе.</a:t>
            </a:r>
            <a:endParaRPr lang="ru-RU" u="sng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  <a:p>
            <a:pPr marL="0" indent="0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 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  <a:p>
            <a:pPr marL="0" indent="0">
              <a:buNone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    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Рассмотрим понятие о групповой работе с трех позиций:</a:t>
            </a:r>
          </a:p>
          <a:p>
            <a:pPr lvl="0">
              <a:buFont typeface="Wingdings" pitchFamily="2" charset="2"/>
              <a:buChar char="q"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Какие процессы должны протекать в группе?</a:t>
            </a:r>
          </a:p>
          <a:p>
            <a:pPr lvl="0">
              <a:buFont typeface="Wingdings" pitchFamily="2" charset="2"/>
              <a:buChar char="q"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Какие элементы составляют совместную деятельность в группе?</a:t>
            </a:r>
          </a:p>
          <a:p>
            <a:pPr lvl="0">
              <a:buFont typeface="Wingdings" pitchFamily="2" charset="2"/>
              <a:buChar char="q"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Какие идеи и представления обеспечивают групповую работу?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06034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u="sng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4.Этапы обучения детей работы в группе</a:t>
            </a:r>
          </a:p>
          <a:p>
            <a:pPr marL="0" indent="0" algn="just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1 этап –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подготовительный;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  <a:p>
            <a:pPr marL="0" indent="0" algn="just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2 этап: парная работа как подготовка к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групповой;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  <a:p>
            <a:pPr marL="0" indent="0" algn="just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3 этап: непосредственно групповая работа.</a:t>
            </a:r>
          </a:p>
          <a:p>
            <a:pPr marL="0" indent="0">
              <a:buNone/>
            </a:pPr>
            <a:endParaRPr lang="ru-RU" sz="2800" b="1" u="sng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88949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336704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sz="5100" b="1" u="sng" dirty="0" smtClean="0">
                <a:latin typeface="Monotype Corsiva" pitchFamily="66" charset="0"/>
              </a:rPr>
              <a:t>5.Образование </a:t>
            </a:r>
            <a:r>
              <a:rPr lang="ru-RU" sz="5100" b="1" u="sng" dirty="0">
                <a:latin typeface="Monotype Corsiva" pitchFamily="66" charset="0"/>
              </a:rPr>
              <a:t>групп.</a:t>
            </a:r>
          </a:p>
          <a:p>
            <a:pPr marL="0" indent="0" algn="just">
              <a:buNone/>
            </a:pPr>
            <a:r>
              <a:rPr lang="ru-RU" sz="3400" b="1" dirty="0">
                <a:latin typeface="Monotype Corsiva" pitchFamily="66" charset="0"/>
              </a:rPr>
              <a:t> </a:t>
            </a:r>
            <a:r>
              <a:rPr lang="ru-RU" sz="3400" b="1" dirty="0" smtClean="0">
                <a:latin typeface="Monotype Corsiva" pitchFamily="66" charset="0"/>
              </a:rPr>
              <a:t>        </a:t>
            </a:r>
            <a:r>
              <a:rPr lang="ru-RU" sz="3400" b="1" dirty="0">
                <a:latin typeface="Monotype Corsiva" pitchFamily="66" charset="0"/>
              </a:rPr>
              <a:t>Количество участников группы зависит от возраста и  выполняемого задания. Для классов </a:t>
            </a:r>
            <a:r>
              <a:rPr lang="ru-RU" sz="3400" b="1" dirty="0" err="1">
                <a:latin typeface="Monotype Corsiva" pitchFamily="66" charset="0"/>
              </a:rPr>
              <a:t>предшкольной</a:t>
            </a:r>
            <a:r>
              <a:rPr lang="ru-RU" sz="3400" b="1" dirty="0">
                <a:latin typeface="Monotype Corsiva" pitchFamily="66" charset="0"/>
              </a:rPr>
              <a:t> подготовки – это 4-5 человек.</a:t>
            </a:r>
          </a:p>
          <a:p>
            <a:pPr marL="0" indent="0" algn="just">
              <a:buNone/>
            </a:pPr>
            <a:r>
              <a:rPr lang="ru-RU" sz="3400" b="1" dirty="0">
                <a:latin typeface="Monotype Corsiva" pitchFamily="66" charset="0"/>
              </a:rPr>
              <a:t>       Как объединять детей в группы?</a:t>
            </a:r>
          </a:p>
          <a:p>
            <a:pPr lvl="0" algn="just">
              <a:buFont typeface="Wingdings" pitchFamily="2" charset="2"/>
              <a:buChar char="q"/>
            </a:pPr>
            <a:r>
              <a:rPr lang="ru-RU" sz="3400" b="1" dirty="0">
                <a:latin typeface="Monotype Corsiva" pitchFamily="66" charset="0"/>
              </a:rPr>
              <a:t>На первом этапе воспитатель распределяет детей в группы так, чтобы в каждой группе был сильный ребенок. Роли в группах воспитатель распределяет сам.</a:t>
            </a:r>
          </a:p>
          <a:p>
            <a:pPr lvl="0" algn="just">
              <a:buFont typeface="Wingdings" pitchFamily="2" charset="2"/>
              <a:buChar char="q"/>
            </a:pPr>
            <a:r>
              <a:rPr lang="ru-RU" sz="3400" b="1" dirty="0">
                <a:latin typeface="Monotype Corsiva" pitchFamily="66" charset="0"/>
              </a:rPr>
              <a:t>Воспитатель делит на группы, назначая организатора. Организатор распределяет роли, следит за правильностью хода обсуждения.</a:t>
            </a:r>
          </a:p>
          <a:p>
            <a:pPr lvl="0" algn="just">
              <a:buFont typeface="Wingdings" pitchFamily="2" charset="2"/>
              <a:buChar char="q"/>
            </a:pPr>
            <a:r>
              <a:rPr lang="ru-RU" sz="3400" b="1" dirty="0">
                <a:latin typeface="Monotype Corsiva" pitchFamily="66" charset="0"/>
              </a:rPr>
              <a:t>Воспитатель назначает лидера для каждой группы из числа наиболее способных учащихся, а лидеры по очереди отбирают по одному участнику, таким образом равномерно распределяя между собой сильных и слабых.</a:t>
            </a:r>
          </a:p>
          <a:p>
            <a:pPr lvl="0" algn="just">
              <a:buFont typeface="Wingdings" pitchFamily="2" charset="2"/>
              <a:buChar char="q"/>
            </a:pPr>
            <a:r>
              <a:rPr lang="ru-RU" sz="3400" b="1" dirty="0">
                <a:latin typeface="Monotype Corsiva" pitchFamily="66" charset="0"/>
              </a:rPr>
              <a:t>Открытки или листы бумаги разного цвета разрезать на части и предложить детям вытянуть любой кусочек. Собрали частички одного цвета или одной открытки – получилась группа.</a:t>
            </a:r>
          </a:p>
          <a:p>
            <a:pPr lvl="0" algn="just">
              <a:buFont typeface="Wingdings" pitchFamily="2" charset="2"/>
              <a:buChar char="q"/>
            </a:pPr>
            <a:r>
              <a:rPr lang="ru-RU" sz="3400" b="1" dirty="0">
                <a:latin typeface="Monotype Corsiva" pitchFamily="66" charset="0"/>
              </a:rPr>
              <a:t>Когда дети уже научатся читать, то можно использовать загадки. Воспитатель  назначает командиров групп – например, тех, кто быстро и правильно справились с предыдущим заданием. Каждый командир получает карточку с текстом загадки (лучше, если они будут на одну тему). Остальные дети берут со стола листочки, на которых нарисованы  отгадки. Командиры поочередно читают загадки, дети отгадывают и объединяются в группы. Группы получаются разные по силам, но в каждой есть командир.</a:t>
            </a:r>
          </a:p>
          <a:p>
            <a:pPr lvl="0" algn="just">
              <a:buFont typeface="Wingdings" pitchFamily="2" charset="2"/>
              <a:buChar char="q"/>
            </a:pPr>
            <a:r>
              <a:rPr lang="ru-RU" sz="3400" b="1" dirty="0">
                <a:latin typeface="Monotype Corsiva" pitchFamily="66" charset="0"/>
              </a:rPr>
              <a:t>Пословицы написать на узкой полоске бумаги и разрезать на несколько частей. Дети берут фрагменты пословиц и собирают их в единое целое. Пословицы должны быть знакомы ребятам и могут затрагивать различные темы: труд – лень, правда – ложь и т.д. </a:t>
            </a:r>
          </a:p>
          <a:p>
            <a:pPr lvl="0" algn="just">
              <a:buFont typeface="Wingdings" pitchFamily="2" charset="2"/>
              <a:buChar char="q"/>
            </a:pPr>
            <a:r>
              <a:rPr lang="ru-RU" sz="3400" b="1" dirty="0">
                <a:latin typeface="Monotype Corsiva" pitchFamily="66" charset="0"/>
              </a:rPr>
              <a:t>Лото. Дети берут картинки лото и ищут «свое место» на большой тематической карточке: домашние животные, фрукты, овощи и т.д.</a:t>
            </a:r>
          </a:p>
          <a:p>
            <a:pPr lvl="0" algn="just">
              <a:buFont typeface="Wingdings" pitchFamily="2" charset="2"/>
              <a:buChar char="q"/>
            </a:pPr>
            <a:r>
              <a:rPr lang="ru-RU" sz="3400" b="1" dirty="0">
                <a:latin typeface="Monotype Corsiva" pitchFamily="66" charset="0"/>
              </a:rPr>
              <a:t>Вначале  воспитатель объясняет цели работы, а учащиеся делятся на группы. Кто первым пришел – тот и в группе.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61516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u="sng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6.Ролевые </a:t>
            </a:r>
            <a:r>
              <a:rPr lang="ru-RU" b="1" u="sng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функции членов группы.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 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     	В классах </a:t>
            </a:r>
            <a:r>
              <a:rPr lang="ru-RU" b="1" dirty="0" err="1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предшкольной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 подготовки возможны следующие ролевые функции:</a:t>
            </a:r>
          </a:p>
          <a:p>
            <a:pPr marL="0" lvl="0" indent="0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Писарь – записывает решение, если дети уже умеют писать;</a:t>
            </a:r>
          </a:p>
          <a:p>
            <a:pPr marL="0" lvl="0" indent="0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Спикер – защита решения, ответ от имени группы;</a:t>
            </a:r>
          </a:p>
          <a:p>
            <a:pPr marL="0" lvl="0" indent="0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Таймс – спикер – следит за временем (хорошо использовать таймер, если есть интерактивная доска, но можно и простые часы);</a:t>
            </a:r>
          </a:p>
          <a:p>
            <a:pPr marL="0" lvl="0" indent="0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Организатор – распределяет роли, следит за временем, действиями всех членов группы.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62631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b="1" u="sng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7.Контроль </a:t>
            </a:r>
            <a:r>
              <a:rPr lang="ru-RU" b="1" u="sng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воспитателя за групповой работой.</a:t>
            </a: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Times New Roman"/>
              </a:rPr>
              <a:t>Воспитатель должен распределять время на каждый этап работы и внимательно наблюдать за работой группы: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  <a:ea typeface="Times New Roman"/>
            </a:endParaRPr>
          </a:p>
          <a:p>
            <a:pPr lvl="0" algn="just">
              <a:lnSpc>
                <a:spcPct val="115000"/>
              </a:lnSpc>
              <a:buFont typeface="Wingdings"/>
              <a:buChar char=""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Times New Roman"/>
              </a:rPr>
              <a:t>Как дети сидят?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  <a:ea typeface="Times New Roman"/>
            </a:endParaRPr>
          </a:p>
          <a:p>
            <a:pPr lvl="0" algn="just">
              <a:lnSpc>
                <a:spcPct val="115000"/>
              </a:lnSpc>
              <a:buFont typeface="Wingdings"/>
              <a:buChar char=""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Times New Roman"/>
              </a:rPr>
              <a:t>Внимательны ли они или отвлекаются?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  <a:ea typeface="Times New Roman"/>
            </a:endParaRPr>
          </a:p>
          <a:p>
            <a:pPr lvl="0" algn="just">
              <a:lnSpc>
                <a:spcPct val="115000"/>
              </a:lnSpc>
              <a:buFont typeface="Wingdings"/>
              <a:buChar char=""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Times New Roman"/>
              </a:rPr>
              <a:t>Как ведут себя: живо или апатично?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  <a:ea typeface="Times New Roman"/>
            </a:endParaRPr>
          </a:p>
          <a:p>
            <a:pPr lvl="0" algn="just">
              <a:lnSpc>
                <a:spcPct val="115000"/>
              </a:lnSpc>
              <a:buFont typeface="Wingdings"/>
              <a:buChar char=""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Times New Roman"/>
              </a:rPr>
              <a:t>Сфокусировано ли внимание на заданной проблеме или есть посторонние обсуждения?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  <a:ea typeface="Times New Roman"/>
            </a:endParaRPr>
          </a:p>
          <a:p>
            <a:pPr lvl="0" algn="just">
              <a:lnSpc>
                <a:spcPct val="115000"/>
              </a:lnSpc>
              <a:buFont typeface="Wingdings"/>
              <a:buChar char=""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Times New Roman"/>
              </a:rPr>
              <a:t>Слушают ли друг друга?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  <a:ea typeface="Times New Roman"/>
            </a:endParaRPr>
          </a:p>
          <a:p>
            <a:pPr lvl="0" algn="just">
              <a:lnSpc>
                <a:spcPct val="115000"/>
              </a:lnSpc>
              <a:buFont typeface="Wingdings"/>
              <a:buChar char=""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Times New Roman"/>
              </a:rPr>
              <a:t>Вовлекаются ли в работу аутсайдеры?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  <a:ea typeface="Times New Roman"/>
            </a:endParaRPr>
          </a:p>
          <a:p>
            <a:pPr lvl="0" algn="just">
              <a:lnSpc>
                <a:spcPct val="115000"/>
              </a:lnSpc>
              <a:buFont typeface="Wingdings"/>
              <a:buChar char=""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Times New Roman"/>
              </a:rPr>
              <a:t>Демонстрируются ли в ходе работы уважение, доброжелательность, готовность к сотрудничеству?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  <a:ea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09830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4500" b="1" u="sng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Times New Roman"/>
              </a:rPr>
              <a:t>8.Общие </a:t>
            </a:r>
            <a:r>
              <a:rPr lang="ru-RU" sz="4500" b="1" u="sng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Times New Roman"/>
              </a:rPr>
              <a:t>правила организации групповой работы</a:t>
            </a:r>
            <a:r>
              <a:rPr lang="ru-RU" sz="4500" b="1" u="sng" dirty="0" smtClean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Times New Roman"/>
              </a:rPr>
              <a:t>.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Times New Roman"/>
              </a:rPr>
              <a:t> 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  <a:ea typeface="Times New Roman"/>
            </a:endParaRPr>
          </a:p>
          <a:p>
            <a:pPr lvl="0" algn="just">
              <a:lnSpc>
                <a:spcPct val="115000"/>
              </a:lnSpc>
              <a:buFont typeface="Wingdings"/>
              <a:buChar char=""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Times New Roman"/>
              </a:rPr>
              <a:t>При построении учебного сотрудничества самих детей необходимо учесть, что такой формы общения в детском опыте еще не было. Поэтому детское сотрудничество следует культивировать с той же тщательностью, что и любой другой навык: не игнорируя «мелочей», не пытаясь перейти к сложному до проработки простейшего.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  <a:ea typeface="Times New Roman"/>
            </a:endParaRPr>
          </a:p>
          <a:p>
            <a:pPr lvl="0" algn="just">
              <a:lnSpc>
                <a:spcPct val="115000"/>
              </a:lnSpc>
              <a:buFont typeface="Wingdings"/>
              <a:buChar char=""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Times New Roman"/>
              </a:rPr>
              <a:t>Вводя новую форму, необходимо дать ее образец. Несколько образцов разных стилей взаимодействия помогают детям подобрать свой собственный стиль.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  <a:ea typeface="Times New Roman"/>
            </a:endParaRPr>
          </a:p>
          <a:p>
            <a:pPr lvl="0" algn="just">
              <a:lnSpc>
                <a:spcPct val="115000"/>
              </a:lnSpc>
              <a:buFont typeface="Wingdings"/>
              <a:buChar char=""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Times New Roman"/>
              </a:rPr>
              <a:t>По-настоящему образец совместной работы будет освоен детьми только после разбора 2-3 ошибок.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  <a:ea typeface="Times New Roman"/>
            </a:endParaRPr>
          </a:p>
          <a:p>
            <a:pPr lvl="0" algn="just">
              <a:lnSpc>
                <a:spcPct val="115000"/>
              </a:lnSpc>
              <a:buFont typeface="Wingdings"/>
              <a:buChar char=""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Times New Roman"/>
              </a:rPr>
              <a:t>Как соединять детей в группы? С учетом их личных склонностей, но не только по этому критерию. Самому слабому ученику нужен не столько «сильный», сколько терпеливый и доброжелательный партнер.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  <a:ea typeface="Times New Roman"/>
            </a:endParaRPr>
          </a:p>
          <a:p>
            <a:pPr lvl="0" algn="just">
              <a:lnSpc>
                <a:spcPct val="115000"/>
              </a:lnSpc>
              <a:buFont typeface="Wingdings"/>
              <a:buChar char=""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Times New Roman"/>
              </a:rPr>
              <a:t>Для срабатывания групп нужны минимум 3-5 занятий.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  <a:ea typeface="Times New Roman"/>
            </a:endParaRPr>
          </a:p>
          <a:p>
            <a:pPr lvl="0" algn="just">
              <a:lnSpc>
                <a:spcPct val="115000"/>
              </a:lnSpc>
              <a:buFont typeface="Wingdings"/>
              <a:buChar char=""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Times New Roman"/>
              </a:rPr>
              <a:t>При оценке работы группы следует подчеркивать не столько ученические, сколько человеческие добродетели.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  <a:ea typeface="Times New Roman"/>
            </a:endParaRPr>
          </a:p>
          <a:p>
            <a:pPr lvl="0" algn="just">
              <a:lnSpc>
                <a:spcPct val="115000"/>
              </a:lnSpc>
              <a:buFont typeface="Wingdings"/>
              <a:buChar char=""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Times New Roman"/>
              </a:rPr>
              <a:t>Групповая работа требует перестановки парт.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  <a:ea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167178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304</Words>
  <Application>Microsoft Office PowerPoint</Application>
  <PresentationFormat>Экран (4:3)</PresentationFormat>
  <Paragraphs>54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«Организация групповой формы работы на занятиях в классах предшкольной подготовки»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«Организация групповой формы работы на занятиях в классах предшкольной подготовки» </dc:title>
  <dc:creator>USer</dc:creator>
  <cp:lastModifiedBy>USer</cp:lastModifiedBy>
  <cp:revision>3</cp:revision>
  <dcterms:created xsi:type="dcterms:W3CDTF">2014-08-26T12:50:10Z</dcterms:created>
  <dcterms:modified xsi:type="dcterms:W3CDTF">2014-08-26T13:06:30Z</dcterms:modified>
</cp:coreProperties>
</file>