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41" r:id="rId2"/>
    <p:sldId id="342" r:id="rId3"/>
    <p:sldId id="316" r:id="rId4"/>
    <p:sldId id="317" r:id="rId5"/>
    <p:sldId id="383" r:id="rId6"/>
    <p:sldId id="413" r:id="rId7"/>
    <p:sldId id="384" r:id="rId8"/>
    <p:sldId id="410" r:id="rId9"/>
    <p:sldId id="412" r:id="rId10"/>
    <p:sldId id="386" r:id="rId11"/>
    <p:sldId id="403" r:id="rId12"/>
    <p:sldId id="404" r:id="rId13"/>
    <p:sldId id="408" r:id="rId14"/>
    <p:sldId id="389" r:id="rId15"/>
    <p:sldId id="409" r:id="rId16"/>
    <p:sldId id="411" r:id="rId17"/>
    <p:sldId id="353" r:id="rId18"/>
    <p:sldId id="354" r:id="rId19"/>
    <p:sldId id="344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059" userDrawn="1">
          <p15:clr>
            <a:srgbClr val="A4A3A4"/>
          </p15:clr>
        </p15:guide>
        <p15:guide id="4" pos="29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FF0000"/>
    <a:srgbClr val="990000"/>
    <a:srgbClr val="660066"/>
    <a:srgbClr val="FFFFFF"/>
    <a:srgbClr val="CC0099"/>
    <a:srgbClr val="99FF99"/>
    <a:srgbClr val="CCFFFF"/>
    <a:srgbClr val="0033CC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4" autoAdjust="0"/>
    <p:restoredTop sz="94581" autoAdjust="0"/>
  </p:normalViewPr>
  <p:slideViewPr>
    <p:cSldViewPr>
      <p:cViewPr varScale="1">
        <p:scale>
          <a:sx n="103" d="100"/>
          <a:sy n="103" d="100"/>
        </p:scale>
        <p:origin x="-216" y="-96"/>
      </p:cViewPr>
      <p:guideLst>
        <p:guide orient="horz" pos="2160"/>
        <p:guide pos="2880"/>
        <p:guide pos="4059"/>
        <p:guide pos="29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8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35675EE-BA77-43A6-88A7-44B67CCE4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9956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72391E7-C187-4A51-BB2C-09E3BDEA0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547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2391E7-C187-4A51-BB2C-09E3BDEA0FC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11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2391E7-C187-4A51-BB2C-09E3BDEA0FC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732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2391E7-C187-4A51-BB2C-09E3BDEA0FC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780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2391E7-C187-4A51-BB2C-09E3BDEA0FCE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082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2391E7-C187-4A51-BB2C-09E3BDEA0FCE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174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21898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21899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4C0C83-1ED0-4F1E-9030-061054D21692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8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BB8A4-2EFC-427B-9AD6-51E97C87A12A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587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F90E4-3C71-4035-87DB-88849735EB54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898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6D795-1611-4B55-B53E-DBADEE195331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171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9AE42-02D3-4509-994A-0741E181F302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86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E0F09-6F08-4F59-9341-2B1E6582D6F6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073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A8B92-4865-4920-9D01-8B1D045DA9F1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473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FA688-595E-4BBA-96B9-EA3CF13537E7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318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9D1A9-4A13-4117-BFBA-6DDE22F49DB2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68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13C69-115D-4B76-8FA0-81D674B03E63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1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E632A-D8C6-4AD2-8285-0E7434D5095C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995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0D7D7-9EF7-4FC0-BCF9-FD847D97642F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70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2083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3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3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3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4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4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4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4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4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5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5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5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5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5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5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5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6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ru-RU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6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6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6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6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6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6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6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87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2087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087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20874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2087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0876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20877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20878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5B4F1D8-52AE-4277-A9E4-6FC3F55AE0B3}" type="slidenum">
              <a:rPr lang="ru-RU" altLang="ru-RU">
                <a:solidFill>
                  <a:srgbClr val="FFFFFF"/>
                </a:solidFill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44857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4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5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6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114300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Arial Black" panose="020B0A04020102020204" pitchFamily="34" charset="0"/>
                <a:cs typeface="Arial" charset="0"/>
              </a:rPr>
              <a:t>Муниципальное бюджетное общеобразовательное учреждение </a:t>
            </a:r>
            <a:br>
              <a:rPr lang="ru-RU" sz="2000" dirty="0">
                <a:solidFill>
                  <a:schemeClr val="tx1"/>
                </a:solidFill>
                <a:latin typeface="Arial Black" panose="020B0A04020102020204" pitchFamily="34" charset="0"/>
                <a:cs typeface="Arial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 Black" panose="020B0A04020102020204" pitchFamily="34" charset="0"/>
                <a:cs typeface="Arial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Arial Black" panose="020B0A04020102020204" pitchFamily="34" charset="0"/>
                <a:cs typeface="Arial" charset="0"/>
              </a:rPr>
              <a:t>Кулешовская</a:t>
            </a:r>
            <a:r>
              <a:rPr lang="ru-RU" sz="2000" dirty="0" smtClean="0">
                <a:solidFill>
                  <a:schemeClr val="tx1"/>
                </a:solidFill>
                <a:latin typeface="Arial Black" panose="020B0A04020102020204" pitchFamily="34" charset="0"/>
                <a:cs typeface="Arial" charset="0"/>
              </a:rPr>
              <a:t> средняя </a:t>
            </a:r>
            <a:r>
              <a:rPr lang="ru-RU" sz="2000" dirty="0">
                <a:solidFill>
                  <a:schemeClr val="tx1"/>
                </a:solidFill>
                <a:latin typeface="Arial Black" panose="020B0A04020102020204" pitchFamily="34" charset="0"/>
                <a:cs typeface="Arial" charset="0"/>
              </a:rPr>
              <a:t>общеобразовательная </a:t>
            </a:r>
            <a:r>
              <a:rPr lang="ru-RU" sz="2000" dirty="0" smtClean="0">
                <a:solidFill>
                  <a:schemeClr val="tx1"/>
                </a:solidFill>
                <a:latin typeface="Arial Black" panose="020B0A04020102020204" pitchFamily="34" charset="0"/>
                <a:cs typeface="Arial" charset="0"/>
              </a:rPr>
              <a:t>школа №17 Азовского района</a:t>
            </a:r>
            <a:endParaRPr lang="ru-RU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8490" y="1891273"/>
            <a:ext cx="623609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kern="10" dirty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Урок </a:t>
            </a:r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математики </a:t>
            </a:r>
            <a:r>
              <a:rPr lang="ru-RU" sz="3200" kern="10" dirty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в </a:t>
            </a:r>
            <a:r>
              <a:rPr lang="ru-RU" sz="3200" kern="10" dirty="0" smtClean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5 </a:t>
            </a:r>
            <a:r>
              <a:rPr lang="ru-RU" sz="3200" kern="10" dirty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классе </a:t>
            </a:r>
            <a:endParaRPr lang="ru-RU" sz="3200" kern="10" dirty="0" smtClean="0">
              <a:ln w="9525">
                <a:noFill/>
                <a:round/>
                <a:headEnd/>
                <a:tailEnd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imes New Roman"/>
            </a:endParaRPr>
          </a:p>
          <a:p>
            <a:pPr algn="ctr"/>
            <a:r>
              <a:rPr lang="ru-RU" sz="2400" kern="10" dirty="0" smtClean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по учебнику Г.В. Дорофеева, </a:t>
            </a:r>
          </a:p>
          <a:p>
            <a:pPr algn="ctr"/>
            <a:r>
              <a:rPr lang="ru-RU" sz="2400" kern="10" dirty="0" smtClean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И.В. </a:t>
            </a:r>
            <a:r>
              <a:rPr lang="ru-RU" sz="2400" kern="10" dirty="0" err="1" smtClean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Шарыгина</a:t>
            </a:r>
            <a:endParaRPr lang="ru-RU" sz="2400" kern="10" dirty="0">
              <a:ln w="9525">
                <a:noFill/>
                <a:round/>
                <a:headEnd/>
                <a:tailEnd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imes New Roman"/>
            </a:endParaRPr>
          </a:p>
          <a:p>
            <a:pPr algn="ctr"/>
            <a:r>
              <a:rPr lang="ru-RU" sz="2400" kern="10" dirty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по теме: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03128" y="4029201"/>
            <a:ext cx="2359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latin typeface="Arial Black" pitchFamily="34" charset="0"/>
              </a:rPr>
              <a:t> </a:t>
            </a:r>
            <a:endParaRPr lang="ru-RU" sz="4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80117" y="5570948"/>
            <a:ext cx="314611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/>
              <a:t>учитель математики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12756" y="5971642"/>
            <a:ext cx="644420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dirty="0">
                <a:latin typeface="Arial Black" pitchFamily="34" charset="0"/>
              </a:rPr>
              <a:t>Головань Ольга </a:t>
            </a:r>
            <a:r>
              <a:rPr lang="ru-RU" sz="2400" dirty="0" smtClean="0">
                <a:latin typeface="Arial Black" pitchFamily="34" charset="0"/>
              </a:rPr>
              <a:t>Георгиевна</a:t>
            </a:r>
            <a:endParaRPr lang="ru-RU" sz="2400" b="1" i="1" dirty="0">
              <a:solidFill>
                <a:srgbClr val="FF3300"/>
              </a:solidFill>
              <a:latin typeface="Arial Black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ru-RU" sz="2800" b="1" dirty="0" smtClean="0"/>
              <a:t>2016  </a:t>
            </a:r>
            <a:r>
              <a:rPr lang="ru-RU" sz="2800" b="1" dirty="0"/>
              <a:t>уч. год</a:t>
            </a:r>
            <a:endParaRPr lang="ru-RU" sz="2400" b="1" dirty="0"/>
          </a:p>
        </p:txBody>
      </p:sp>
      <p:sp>
        <p:nvSpPr>
          <p:cNvPr id="11" name="WordArt 10"/>
          <p:cNvSpPr>
            <a:spLocks noChangeArrowheads="1" noChangeShapeType="1" noTextEdit="1"/>
          </p:cNvSpPr>
          <p:nvPr/>
        </p:nvSpPr>
        <p:spPr bwMode="auto">
          <a:xfrm>
            <a:off x="467544" y="4028238"/>
            <a:ext cx="8208912" cy="73270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0"/>
                <a:gd name="adj2" fmla="val 0"/>
              </a:avLst>
            </a:prstTxWarp>
          </a:bodyPr>
          <a:lstStyle/>
          <a:p>
            <a:pPr algn="ctr" eaLnBrk="0" hangingPunct="0"/>
            <a:r>
              <a:rPr lang="ru-RU" sz="4400" kern="10" dirty="0" smtClean="0">
                <a:solidFill>
                  <a:srgbClr val="C0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Угол. Обозначение углов. Сравнение углов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74294" y="4901920"/>
            <a:ext cx="1026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kern="10" dirty="0" smtClean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/>
              </a:rPr>
              <a:t>Урок 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82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7" y="0"/>
            <a:ext cx="9131643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59832" y="1163953"/>
            <a:ext cx="57537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Основная цель:</a:t>
            </a:r>
            <a:br>
              <a:rPr lang="ru-RU" sz="4800" dirty="0">
                <a:solidFill>
                  <a:srgbClr val="C00000"/>
                </a:solidFill>
                <a:latin typeface="Arial Black" pitchFamily="34" charset="0"/>
              </a:rPr>
            </a:br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2733613"/>
            <a:ext cx="5292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>
                <a:latin typeface="Arial Black" panose="020B0A04020102020204" pitchFamily="34" charset="0"/>
              </a:rPr>
              <a:t>познакомить учащихся с новой геометрической фигурой — углом; </a:t>
            </a:r>
            <a:endParaRPr lang="ru-RU" sz="2400" dirty="0" smtClean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 smtClean="0">
                <a:latin typeface="Arial Black" panose="020B0A04020102020204" pitchFamily="34" charset="0"/>
              </a:rPr>
              <a:t>научить </a:t>
            </a:r>
            <a:r>
              <a:rPr lang="ru-RU" sz="2400" dirty="0">
                <a:latin typeface="Arial Black" panose="020B0A04020102020204" pitchFamily="34" charset="0"/>
              </a:rPr>
              <a:t>сравнивать углы.</a:t>
            </a:r>
          </a:p>
        </p:txBody>
      </p:sp>
    </p:spTree>
    <p:extLst>
      <p:ext uri="{BB962C8B-B14F-4D97-AF65-F5344CB8AC3E}">
        <p14:creationId xmlns:p14="http://schemas.microsoft.com/office/powerpoint/2010/main" val="367925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BB8A4-2EFC-427B-9AD6-51E97C87A12A}" type="slidenum">
              <a:rPr lang="ru-RU" altLang="ru-RU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" y="2316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53809" y="385913"/>
            <a:ext cx="3946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Устная </a:t>
            </a:r>
            <a:r>
              <a:rPr lang="ru-RU" sz="3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работа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095050"/>
            <a:ext cx="74222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Восстановите цепочку вычислений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953179"/>
            <a:ext cx="7353547" cy="25053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474" y="3578565"/>
            <a:ext cx="3022266" cy="304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289" y="-21470"/>
            <a:ext cx="8456511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Актуализация знаний</a:t>
            </a:r>
            <a:endParaRPr lang="ru-RU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BB8A4-2EFC-427B-9AD6-51E97C87A12A}" type="slidenum">
              <a:rPr lang="ru-RU" altLang="ru-RU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815" y="815957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1</a:t>
            </a:r>
            <a:r>
              <a:rPr lang="ru-RU" sz="2800" dirty="0" smtClean="0">
                <a:latin typeface="Arial Black" panose="020B0A04020102020204" pitchFamily="34" charset="0"/>
              </a:rPr>
              <a:t>. Какие </a:t>
            </a:r>
            <a:r>
              <a:rPr lang="ru-RU" sz="2800" dirty="0">
                <a:latin typeface="Arial Black" panose="020B0A04020102020204" pitchFamily="34" charset="0"/>
              </a:rPr>
              <a:t>фигуры изображены на </a:t>
            </a:r>
            <a:r>
              <a:rPr lang="ru-RU" sz="2800" dirty="0" smtClean="0">
                <a:latin typeface="Arial Black" panose="020B0A04020102020204" pitchFamily="34" charset="0"/>
              </a:rPr>
              <a:t>рисунке?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481" y="1372362"/>
            <a:ext cx="6337319" cy="124171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2672" y="2876167"/>
            <a:ext cx="88418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2. Как </a:t>
            </a:r>
            <a:r>
              <a:rPr lang="ru-RU" sz="2400" dirty="0">
                <a:latin typeface="Arial Black" panose="020B0A04020102020204" pitchFamily="34" charset="0"/>
              </a:rPr>
              <a:t>обозначают луч? Как называется точка </a:t>
            </a:r>
            <a:r>
              <a:rPr lang="ru-RU" sz="2400" dirty="0" smtClean="0">
                <a:latin typeface="Arial Black" panose="020B0A04020102020204" pitchFamily="34" charset="0"/>
              </a:rPr>
              <a:t>О?</a:t>
            </a:r>
          </a:p>
          <a:p>
            <a:endParaRPr lang="ru-RU" sz="2400" dirty="0">
              <a:latin typeface="Arial Black" panose="020B0A04020102020204" pitchFamily="34" charset="0"/>
            </a:endParaRPr>
          </a:p>
          <a:p>
            <a:endParaRPr lang="ru-RU" sz="2400" dirty="0" smtClean="0">
              <a:latin typeface="Arial Black" panose="020B0A04020102020204" pitchFamily="34" charset="0"/>
            </a:endParaRPr>
          </a:p>
          <a:p>
            <a:endParaRPr lang="ru-RU" sz="2400" dirty="0">
              <a:latin typeface="Arial Black" panose="020B0A04020102020204" pitchFamily="34" charset="0"/>
            </a:endParaRPr>
          </a:p>
          <a:p>
            <a:r>
              <a:rPr lang="ru-RU" sz="2400" dirty="0" smtClean="0">
                <a:latin typeface="Arial Black" panose="020B0A04020102020204" pitchFamily="34" charset="0"/>
              </a:rPr>
              <a:t> Можно </a:t>
            </a:r>
            <a:r>
              <a:rPr lang="ru-RU" sz="2400" dirty="0">
                <a:latin typeface="Arial Black" panose="020B0A04020102020204" pitchFamily="34" charset="0"/>
              </a:rPr>
              <a:t>ли измерить длину луча? Почему?</a:t>
            </a:r>
          </a:p>
          <a:p>
            <a:endParaRPr lang="ru-RU" sz="2400" dirty="0" smtClean="0">
              <a:latin typeface="Arial Black" panose="020B0A04020102020204" pitchFamily="34" charset="0"/>
            </a:endParaRPr>
          </a:p>
          <a:p>
            <a:r>
              <a:rPr lang="ru-RU" sz="2400" dirty="0" smtClean="0">
                <a:latin typeface="Arial Black" panose="020B0A04020102020204" pitchFamily="34" charset="0"/>
              </a:rPr>
              <a:t>3. Что </a:t>
            </a:r>
            <a:r>
              <a:rPr lang="ru-RU" sz="2400" dirty="0">
                <a:latin typeface="Arial Black" panose="020B0A04020102020204" pitchFamily="34" charset="0"/>
              </a:rPr>
              <a:t>делает точка, лежащая на прямой </a:t>
            </a:r>
            <a:r>
              <a:rPr lang="ru-RU" sz="2400" dirty="0" smtClean="0">
                <a:latin typeface="Arial Black" panose="020B0A04020102020204" pitchFamily="34" charset="0"/>
              </a:rPr>
              <a:t>?.</a:t>
            </a:r>
            <a:endParaRPr lang="ru-RU" sz="2400" dirty="0">
              <a:latin typeface="Arial Black" panose="020B0A040201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567" y="3284984"/>
            <a:ext cx="2621818" cy="11614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5468" y="5553264"/>
            <a:ext cx="5271526" cy="114757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36687" y="5874306"/>
            <a:ext cx="27606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Назовите лучи</a:t>
            </a:r>
          </a:p>
        </p:txBody>
      </p:sp>
    </p:spTree>
    <p:extLst>
      <p:ext uri="{BB962C8B-B14F-4D97-AF65-F5344CB8AC3E}">
        <p14:creationId xmlns:p14="http://schemas.microsoft.com/office/powerpoint/2010/main" val="229570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 flipV="1">
            <a:off x="1597025" y="2755901"/>
            <a:ext cx="5929313" cy="1643062"/>
          </a:xfrm>
          <a:prstGeom prst="line">
            <a:avLst/>
          </a:prstGeom>
          <a:ln w="127000" cap="rnd" cmpd="sng">
            <a:solidFill>
              <a:srgbClr val="0070C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546721" y="4417219"/>
            <a:ext cx="6429375" cy="1143000"/>
          </a:xfrm>
          <a:prstGeom prst="line">
            <a:avLst/>
          </a:prstGeom>
          <a:ln w="127000" cap="rnd" cmpd="sng">
            <a:solidFill>
              <a:srgbClr val="0070C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24909" y="4173624"/>
            <a:ext cx="642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6000" dirty="0"/>
              <a:t>О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15000" y="2143125"/>
            <a:ext cx="6429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6000"/>
              <a:t>А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929313" y="5214938"/>
            <a:ext cx="642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6000"/>
              <a:t>В</a:t>
            </a:r>
          </a:p>
        </p:txBody>
      </p:sp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1597025" y="5668963"/>
            <a:ext cx="3164383" cy="1016000"/>
            <a:chOff x="1597004" y="5376848"/>
            <a:chExt cx="3164405" cy="1015663"/>
          </a:xfrm>
        </p:grpSpPr>
        <p:sp>
          <p:nvSpPr>
            <p:cNvPr id="13323" name="TextBox 10"/>
            <p:cNvSpPr txBox="1">
              <a:spLocks noChangeArrowheads="1"/>
            </p:cNvSpPr>
            <p:nvPr/>
          </p:nvSpPr>
          <p:spPr bwMode="auto">
            <a:xfrm>
              <a:off x="1597004" y="5376848"/>
              <a:ext cx="316440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6000" dirty="0"/>
                <a:t>   АОВ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1597004" y="5786284"/>
              <a:ext cx="609604" cy="285655"/>
            </a:xfrm>
            <a:custGeom>
              <a:avLst/>
              <a:gdLst>
                <a:gd name="connsiteX0" fmla="*/ 367696 w 657981"/>
                <a:gd name="connsiteY0" fmla="*/ 0 h 764418"/>
                <a:gd name="connsiteX1" fmla="*/ 48381 w 657981"/>
                <a:gd name="connsiteY1" fmla="*/ 653142 h 764418"/>
                <a:gd name="connsiteX2" fmla="*/ 657981 w 657981"/>
                <a:gd name="connsiteY2" fmla="*/ 667657 h 764418"/>
                <a:gd name="connsiteX3" fmla="*/ 657981 w 657981"/>
                <a:gd name="connsiteY3" fmla="*/ 667657 h 764418"/>
                <a:gd name="connsiteX0" fmla="*/ 367696 w 657981"/>
                <a:gd name="connsiteY0" fmla="*/ 0 h 667657"/>
                <a:gd name="connsiteX1" fmla="*/ 48381 w 657981"/>
                <a:gd name="connsiteY1" fmla="*/ 653142 h 667657"/>
                <a:gd name="connsiteX2" fmla="*/ 657981 w 657981"/>
                <a:gd name="connsiteY2" fmla="*/ 667657 h 667657"/>
                <a:gd name="connsiteX3" fmla="*/ 657981 w 657981"/>
                <a:gd name="connsiteY3" fmla="*/ 667657 h 667657"/>
                <a:gd name="connsiteX0" fmla="*/ 31931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667657">
                  <a:moveTo>
                    <a:pt x="605035" y="0"/>
                  </a:moveTo>
                  <a:lnTo>
                    <a:pt x="0" y="653142"/>
                  </a:lnTo>
                  <a:lnTo>
                    <a:pt x="609600" y="667657"/>
                  </a:lnTo>
                  <a:lnTo>
                    <a:pt x="609600" y="667657"/>
                  </a:lnTo>
                </a:path>
              </a:pathLst>
            </a:custGeom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6" name="TextBox 15"/>
          <p:cNvSpPr txBox="1">
            <a:spLocks noChangeArrowheads="1"/>
          </p:cNvSpPr>
          <p:nvPr/>
        </p:nvSpPr>
        <p:spPr bwMode="auto">
          <a:xfrm rot="-965454">
            <a:off x="2120017" y="2888187"/>
            <a:ext cx="3924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/>
              <a:t>Сторона угла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22851" y="4960938"/>
            <a:ext cx="3924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dirty="0" smtClean="0"/>
              <a:t>Вершина </a:t>
            </a:r>
            <a:r>
              <a:rPr lang="ru-RU" altLang="ru-RU" sz="4000" dirty="0"/>
              <a:t>угла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4627" y="1006127"/>
            <a:ext cx="85976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Углом</a:t>
            </a:r>
            <a:r>
              <a:rPr lang="ru-RU" sz="2800" dirty="0">
                <a:latin typeface="Arial Black" panose="020B0A04020102020204" pitchFamily="34" charset="0"/>
              </a:rPr>
              <a:t> называют </a:t>
            </a:r>
            <a:r>
              <a:rPr lang="ru-RU" sz="2800" dirty="0" smtClean="0">
                <a:latin typeface="Arial Black" panose="020B0A04020102020204" pitchFamily="34" charset="0"/>
              </a:rPr>
              <a:t>фигуру, образованную </a:t>
            </a:r>
            <a:r>
              <a:rPr lang="ru-RU" sz="2800" dirty="0">
                <a:latin typeface="Arial Black" panose="020B0A04020102020204" pitchFamily="34" charset="0"/>
              </a:rPr>
              <a:t>двумя лучами, выходящими из одной точки.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0092" y="122998"/>
            <a:ext cx="124885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Arial Black" panose="020B0A04020102020204" pitchFamily="34" charset="0"/>
              </a:rPr>
              <a:t>Изучение нового </a:t>
            </a:r>
            <a:r>
              <a:rPr lang="ru-RU" sz="4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материала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26618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6" name="Group 6"/>
          <p:cNvGrpSpPr>
            <a:grpSpLocks/>
          </p:cNvGrpSpPr>
          <p:nvPr/>
        </p:nvGrpSpPr>
        <p:grpSpPr bwMode="auto">
          <a:xfrm rot="1621095">
            <a:off x="5402263" y="1462088"/>
            <a:ext cx="3057525" cy="2976562"/>
            <a:chOff x="1383" y="2145"/>
            <a:chExt cx="1926" cy="1875"/>
          </a:xfrm>
        </p:grpSpPr>
        <p:sp>
          <p:nvSpPr>
            <p:cNvPr id="66567" name="Freeform 7" descr="Контурные ромбики"/>
            <p:cNvSpPr>
              <a:spLocks/>
            </p:cNvSpPr>
            <p:nvPr/>
          </p:nvSpPr>
          <p:spPr bwMode="auto">
            <a:xfrm>
              <a:off x="1383" y="2251"/>
              <a:ext cx="1905" cy="1769"/>
            </a:xfrm>
            <a:custGeom>
              <a:avLst/>
              <a:gdLst>
                <a:gd name="T0" fmla="*/ 0 w 1905"/>
                <a:gd name="T1" fmla="*/ 1769 h 1769"/>
                <a:gd name="T2" fmla="*/ 227 w 1905"/>
                <a:gd name="T3" fmla="*/ 0 h 1769"/>
                <a:gd name="T4" fmla="*/ 1905 w 1905"/>
                <a:gd name="T5" fmla="*/ 725 h 1769"/>
                <a:gd name="T6" fmla="*/ 0 w 1905"/>
                <a:gd name="T7" fmla="*/ 1769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5" h="1769">
                  <a:moveTo>
                    <a:pt x="0" y="1769"/>
                  </a:moveTo>
                  <a:lnTo>
                    <a:pt x="227" y="0"/>
                  </a:lnTo>
                  <a:lnTo>
                    <a:pt x="1905" y="725"/>
                  </a:lnTo>
                  <a:lnTo>
                    <a:pt x="0" y="1769"/>
                  </a:lnTo>
                  <a:close/>
                </a:path>
              </a:pathLst>
            </a:custGeom>
            <a:pattFill prst="openDmnd">
              <a:fgClr>
                <a:srgbClr val="0066FF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6568" name="Freeform 8" descr="Контурные ромбики"/>
            <p:cNvSpPr>
              <a:spLocks/>
            </p:cNvSpPr>
            <p:nvPr/>
          </p:nvSpPr>
          <p:spPr bwMode="auto">
            <a:xfrm>
              <a:off x="1610" y="2145"/>
              <a:ext cx="1699" cy="831"/>
            </a:xfrm>
            <a:custGeom>
              <a:avLst/>
              <a:gdLst>
                <a:gd name="T0" fmla="*/ 0 w 1699"/>
                <a:gd name="T1" fmla="*/ 106 h 831"/>
                <a:gd name="T2" fmla="*/ 635 w 1699"/>
                <a:gd name="T3" fmla="*/ 15 h 831"/>
                <a:gd name="T4" fmla="*/ 952 w 1699"/>
                <a:gd name="T5" fmla="*/ 196 h 831"/>
                <a:gd name="T6" fmla="*/ 1406 w 1699"/>
                <a:gd name="T7" fmla="*/ 287 h 831"/>
                <a:gd name="T8" fmla="*/ 1526 w 1699"/>
                <a:gd name="T9" fmla="*/ 423 h 831"/>
                <a:gd name="T10" fmla="*/ 1646 w 1699"/>
                <a:gd name="T11" fmla="*/ 599 h 831"/>
                <a:gd name="T12" fmla="*/ 1694 w 1699"/>
                <a:gd name="T13" fmla="*/ 751 h 831"/>
                <a:gd name="T14" fmla="*/ 1678 w 1699"/>
                <a:gd name="T15" fmla="*/ 831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9" h="831">
                  <a:moveTo>
                    <a:pt x="0" y="106"/>
                  </a:moveTo>
                  <a:cubicBezTo>
                    <a:pt x="238" y="53"/>
                    <a:pt x="476" y="0"/>
                    <a:pt x="635" y="15"/>
                  </a:cubicBezTo>
                  <a:cubicBezTo>
                    <a:pt x="794" y="30"/>
                    <a:pt x="824" y="151"/>
                    <a:pt x="952" y="196"/>
                  </a:cubicBezTo>
                  <a:cubicBezTo>
                    <a:pt x="1080" y="241"/>
                    <a:pt x="1310" y="249"/>
                    <a:pt x="1406" y="287"/>
                  </a:cubicBezTo>
                  <a:cubicBezTo>
                    <a:pt x="1502" y="325"/>
                    <a:pt x="1486" y="371"/>
                    <a:pt x="1526" y="423"/>
                  </a:cubicBezTo>
                  <a:cubicBezTo>
                    <a:pt x="1566" y="475"/>
                    <a:pt x="1618" y="544"/>
                    <a:pt x="1646" y="599"/>
                  </a:cubicBezTo>
                  <a:cubicBezTo>
                    <a:pt x="1674" y="654"/>
                    <a:pt x="1689" y="712"/>
                    <a:pt x="1694" y="751"/>
                  </a:cubicBezTo>
                  <a:cubicBezTo>
                    <a:pt x="1699" y="790"/>
                    <a:pt x="1681" y="814"/>
                    <a:pt x="1678" y="831"/>
                  </a:cubicBezTo>
                </a:path>
              </a:pathLst>
            </a:custGeom>
            <a:pattFill prst="openDmnd">
              <a:fgClr>
                <a:srgbClr val="0066FF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66569" name="Line 9" descr="Контурные ромбики"/>
          <p:cNvSpPr>
            <a:spLocks noChangeShapeType="1"/>
          </p:cNvSpPr>
          <p:nvPr/>
        </p:nvSpPr>
        <p:spPr bwMode="auto">
          <a:xfrm rot="1621095" flipV="1">
            <a:off x="5511800" y="1006475"/>
            <a:ext cx="360363" cy="2806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6570" name="Line 10" descr="Контурные ромбики"/>
          <p:cNvSpPr>
            <a:spLocks noChangeShapeType="1"/>
          </p:cNvSpPr>
          <p:nvPr/>
        </p:nvSpPr>
        <p:spPr bwMode="auto">
          <a:xfrm rot="1621095" flipV="1">
            <a:off x="5103813" y="2700338"/>
            <a:ext cx="3024187" cy="1657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6577" name="Text Box 17"/>
          <p:cNvSpPr txBox="1">
            <a:spLocks noChangeArrowheads="1"/>
          </p:cNvSpPr>
          <p:nvPr/>
        </p:nvSpPr>
        <p:spPr bwMode="auto">
          <a:xfrm>
            <a:off x="6156325" y="8382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 dirty="0"/>
              <a:t>В</a:t>
            </a:r>
          </a:p>
        </p:txBody>
      </p:sp>
      <p:sp>
        <p:nvSpPr>
          <p:cNvPr id="66578" name="Text Box 18"/>
          <p:cNvSpPr txBox="1">
            <a:spLocks noChangeArrowheads="1"/>
          </p:cNvSpPr>
          <p:nvPr/>
        </p:nvSpPr>
        <p:spPr bwMode="auto">
          <a:xfrm>
            <a:off x="4500563" y="350202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 dirty="0"/>
              <a:t>А</a:t>
            </a:r>
          </a:p>
        </p:txBody>
      </p:sp>
      <p:sp>
        <p:nvSpPr>
          <p:cNvPr id="66579" name="Text Box 19"/>
          <p:cNvSpPr txBox="1">
            <a:spLocks noChangeArrowheads="1"/>
          </p:cNvSpPr>
          <p:nvPr/>
        </p:nvSpPr>
        <p:spPr bwMode="auto">
          <a:xfrm>
            <a:off x="8172450" y="3430588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 dirty="0"/>
              <a:t>С</a:t>
            </a:r>
          </a:p>
        </p:txBody>
      </p:sp>
      <p:sp>
        <p:nvSpPr>
          <p:cNvPr id="66580" name="Text Box 20"/>
          <p:cNvSpPr txBox="1">
            <a:spLocks noChangeArrowheads="1"/>
          </p:cNvSpPr>
          <p:nvPr/>
        </p:nvSpPr>
        <p:spPr bwMode="auto">
          <a:xfrm>
            <a:off x="2771775" y="5876925"/>
            <a:ext cx="1250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dirty="0">
                <a:latin typeface="Dotum" panose="020B0600000101010101" pitchFamily="34" charset="-127"/>
                <a:ea typeface="Dotum" panose="020B0600000101010101" pitchFamily="34" charset="-127"/>
              </a:rPr>
              <a:t>∠</a:t>
            </a:r>
            <a:r>
              <a:rPr lang="ru-RU" altLang="ru-RU" sz="3600" dirty="0">
                <a:latin typeface="Arial" panose="020B0604020202020204" pitchFamily="34" charset="0"/>
              </a:rPr>
              <a:t>ВА</a:t>
            </a:r>
          </a:p>
        </p:txBody>
      </p:sp>
      <p:sp>
        <p:nvSpPr>
          <p:cNvPr id="66581" name="Text Box 21"/>
          <p:cNvSpPr txBox="1">
            <a:spLocks noChangeArrowheads="1"/>
          </p:cNvSpPr>
          <p:nvPr/>
        </p:nvSpPr>
        <p:spPr bwMode="auto">
          <a:xfrm>
            <a:off x="4067175" y="4437063"/>
            <a:ext cx="1581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dirty="0">
                <a:latin typeface="Dotum" panose="020B0600000101010101" pitchFamily="34" charset="-127"/>
                <a:ea typeface="Dotum" panose="020B0600000101010101" pitchFamily="34" charset="-127"/>
              </a:rPr>
              <a:t>∠</a:t>
            </a:r>
            <a:r>
              <a:rPr lang="ru-RU" altLang="ru-RU" sz="3600" dirty="0">
                <a:latin typeface="Arial" panose="020B0604020202020204" pitchFamily="34" charset="0"/>
              </a:rPr>
              <a:t>ВАС</a:t>
            </a:r>
          </a:p>
        </p:txBody>
      </p:sp>
      <p:sp>
        <p:nvSpPr>
          <p:cNvPr id="66582" name="Text Box 22"/>
          <p:cNvSpPr txBox="1">
            <a:spLocks noChangeArrowheads="1"/>
          </p:cNvSpPr>
          <p:nvPr/>
        </p:nvSpPr>
        <p:spPr bwMode="auto">
          <a:xfrm>
            <a:off x="684213" y="2781300"/>
            <a:ext cx="1428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Dotum" panose="020B0600000101010101" pitchFamily="34" charset="-127"/>
                <a:ea typeface="Dotum" panose="020B0600000101010101" pitchFamily="34" charset="-127"/>
              </a:rPr>
              <a:t>∠</a:t>
            </a:r>
            <a:r>
              <a:rPr lang="ru-RU" altLang="ru-RU" sz="3600" dirty="0">
                <a:latin typeface="Arial" panose="020B0604020202020204" pitchFamily="34" charset="0"/>
              </a:rPr>
              <a:t>АВС</a:t>
            </a:r>
          </a:p>
        </p:txBody>
      </p:sp>
      <p:sp>
        <p:nvSpPr>
          <p:cNvPr id="66583" name="Text Box 23"/>
          <p:cNvSpPr txBox="1">
            <a:spLocks noChangeArrowheads="1"/>
          </p:cNvSpPr>
          <p:nvPr/>
        </p:nvSpPr>
        <p:spPr bwMode="auto">
          <a:xfrm>
            <a:off x="3372892" y="1341438"/>
            <a:ext cx="1428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Dotum" panose="020B0600000101010101" pitchFamily="34" charset="-127"/>
                <a:ea typeface="Dotum" panose="020B0600000101010101" pitchFamily="34" charset="-127"/>
              </a:rPr>
              <a:t>∠</a:t>
            </a:r>
            <a:r>
              <a:rPr lang="ru-RU" altLang="ru-RU" sz="3600" dirty="0">
                <a:latin typeface="Arial" panose="020B0604020202020204" pitchFamily="34" charset="0"/>
              </a:rPr>
              <a:t>САВ</a:t>
            </a:r>
          </a:p>
        </p:txBody>
      </p:sp>
      <p:sp>
        <p:nvSpPr>
          <p:cNvPr id="66584" name="Text Box 24"/>
          <p:cNvSpPr txBox="1">
            <a:spLocks noChangeArrowheads="1"/>
          </p:cNvSpPr>
          <p:nvPr/>
        </p:nvSpPr>
        <p:spPr bwMode="auto">
          <a:xfrm>
            <a:off x="971550" y="1341438"/>
            <a:ext cx="946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dirty="0">
                <a:latin typeface="Dotum" panose="020B0600000101010101" pitchFamily="34" charset="-127"/>
                <a:ea typeface="Dotum" panose="020B0600000101010101" pitchFamily="34" charset="-127"/>
              </a:rPr>
              <a:t>∠</a:t>
            </a:r>
            <a:r>
              <a:rPr lang="ru-RU" altLang="ru-RU" sz="3600" dirty="0">
                <a:latin typeface="Arial" panose="020B0604020202020204" pitchFamily="34" charset="0"/>
              </a:rPr>
              <a:t>А</a:t>
            </a:r>
          </a:p>
        </p:txBody>
      </p:sp>
      <p:sp>
        <p:nvSpPr>
          <p:cNvPr id="66585" name="Text Box 25"/>
          <p:cNvSpPr txBox="1">
            <a:spLocks noChangeArrowheads="1"/>
          </p:cNvSpPr>
          <p:nvPr/>
        </p:nvSpPr>
        <p:spPr bwMode="auto">
          <a:xfrm>
            <a:off x="827088" y="4581525"/>
            <a:ext cx="1581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dirty="0">
                <a:latin typeface="Dotum" panose="020B0600000101010101" pitchFamily="34" charset="-127"/>
                <a:ea typeface="Dotum" panose="020B0600000101010101" pitchFamily="34" charset="-127"/>
              </a:rPr>
              <a:t>∠</a:t>
            </a:r>
            <a:r>
              <a:rPr lang="ru-RU" altLang="ru-RU" sz="3600" dirty="0">
                <a:latin typeface="Arial" panose="020B0604020202020204" pitchFamily="34" charset="0"/>
              </a:rPr>
              <a:t>СВА</a:t>
            </a:r>
          </a:p>
        </p:txBody>
      </p:sp>
      <p:sp>
        <p:nvSpPr>
          <p:cNvPr id="66586" name="Text Box 26"/>
          <p:cNvSpPr txBox="1">
            <a:spLocks noChangeArrowheads="1"/>
          </p:cNvSpPr>
          <p:nvPr/>
        </p:nvSpPr>
        <p:spPr bwMode="auto">
          <a:xfrm>
            <a:off x="6156325" y="5589588"/>
            <a:ext cx="1581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>
                <a:solidFill>
                  <a:srgbClr val="000099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∠</a:t>
            </a:r>
            <a:r>
              <a:rPr lang="ru-RU" altLang="ru-RU" sz="3600">
                <a:solidFill>
                  <a:srgbClr val="000099"/>
                </a:solidFill>
                <a:latin typeface="Arial" panose="020B0604020202020204" pitchFamily="34" charset="0"/>
              </a:rPr>
              <a:t>АСВ</a:t>
            </a:r>
          </a:p>
        </p:txBody>
      </p:sp>
      <p:sp>
        <p:nvSpPr>
          <p:cNvPr id="66587" name="Text Box 27"/>
          <p:cNvSpPr txBox="1">
            <a:spLocks noChangeArrowheads="1"/>
          </p:cNvSpPr>
          <p:nvPr/>
        </p:nvSpPr>
        <p:spPr bwMode="auto">
          <a:xfrm>
            <a:off x="600075" y="72272"/>
            <a:ext cx="84963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b="1" dirty="0" smtClean="0">
                <a:latin typeface="Arial Black" panose="020B0A04020102020204" pitchFamily="34" charset="0"/>
              </a:rPr>
              <a:t>Какое </a:t>
            </a:r>
            <a:r>
              <a:rPr lang="ru-RU" altLang="ru-RU" sz="3200" b="1" dirty="0">
                <a:latin typeface="Arial Black" panose="020B0A04020102020204" pitchFamily="34" charset="0"/>
              </a:rPr>
              <a:t>имя можно дать этому углу?</a:t>
            </a:r>
          </a:p>
        </p:txBody>
      </p:sp>
    </p:spTree>
    <p:extLst>
      <p:ext uri="{BB962C8B-B14F-4D97-AF65-F5344CB8AC3E}">
        <p14:creationId xmlns:p14="http://schemas.microsoft.com/office/powerpoint/2010/main" val="303276360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6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8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65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8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65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8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65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8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65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8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65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8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65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580"/>
                  </p:tgtEl>
                </p:cond>
              </p:nextCondLst>
            </p:seq>
          </p:childTnLst>
        </p:cTn>
      </p:par>
    </p:tnLst>
    <p:bldLst>
      <p:bldP spid="66569" grpId="0" animBg="1"/>
      <p:bldP spid="66570" grpId="0" animBg="1"/>
      <p:bldP spid="66580" grpId="0"/>
      <p:bldP spid="66581" grpId="0"/>
      <p:bldP spid="66582" grpId="0"/>
      <p:bldP spid="66583" grpId="0"/>
      <p:bldP spid="66584" grpId="0"/>
      <p:bldP spid="66585" grpId="0"/>
      <p:bldP spid="665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842963"/>
          </a:xfrm>
        </p:spPr>
        <p:txBody>
          <a:bodyPr/>
          <a:lstStyle/>
          <a:p>
            <a:pPr algn="ctr" eaLnBrk="1" hangingPunct="1"/>
            <a:r>
              <a:rPr lang="ru-RU" altLang="ru-RU" dirty="0" smtClean="0">
                <a:latin typeface="Arial Black" panose="020B0A04020102020204" pitchFamily="34" charset="0"/>
              </a:rPr>
              <a:t>Назовите углы</a:t>
            </a:r>
          </a:p>
        </p:txBody>
      </p:sp>
      <p:grpSp>
        <p:nvGrpSpPr>
          <p:cNvPr id="2" name="Группа 6"/>
          <p:cNvGrpSpPr>
            <a:grpSpLocks/>
          </p:cNvGrpSpPr>
          <p:nvPr/>
        </p:nvGrpSpPr>
        <p:grpSpPr bwMode="auto">
          <a:xfrm>
            <a:off x="1165633" y="5416054"/>
            <a:ext cx="3071813" cy="1016000"/>
            <a:chOff x="1571604" y="5286388"/>
            <a:chExt cx="3071834" cy="1015663"/>
          </a:xfrm>
        </p:grpSpPr>
        <p:sp>
          <p:nvSpPr>
            <p:cNvPr id="14347" name="TextBox 7"/>
            <p:cNvSpPr txBox="1">
              <a:spLocks noChangeArrowheads="1"/>
            </p:cNvSpPr>
            <p:nvPr/>
          </p:nvSpPr>
          <p:spPr bwMode="auto">
            <a:xfrm>
              <a:off x="1571604" y="5286388"/>
              <a:ext cx="3071834" cy="10156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6000" dirty="0"/>
                <a:t>   АОВ</a:t>
              </a: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1597004" y="5786285"/>
              <a:ext cx="609604" cy="285655"/>
            </a:xfrm>
            <a:custGeom>
              <a:avLst/>
              <a:gdLst>
                <a:gd name="connsiteX0" fmla="*/ 367696 w 657981"/>
                <a:gd name="connsiteY0" fmla="*/ 0 h 764418"/>
                <a:gd name="connsiteX1" fmla="*/ 48381 w 657981"/>
                <a:gd name="connsiteY1" fmla="*/ 653142 h 764418"/>
                <a:gd name="connsiteX2" fmla="*/ 657981 w 657981"/>
                <a:gd name="connsiteY2" fmla="*/ 667657 h 764418"/>
                <a:gd name="connsiteX3" fmla="*/ 657981 w 657981"/>
                <a:gd name="connsiteY3" fmla="*/ 667657 h 764418"/>
                <a:gd name="connsiteX0" fmla="*/ 367696 w 657981"/>
                <a:gd name="connsiteY0" fmla="*/ 0 h 667657"/>
                <a:gd name="connsiteX1" fmla="*/ 48381 w 657981"/>
                <a:gd name="connsiteY1" fmla="*/ 653142 h 667657"/>
                <a:gd name="connsiteX2" fmla="*/ 657981 w 657981"/>
                <a:gd name="connsiteY2" fmla="*/ 667657 h 667657"/>
                <a:gd name="connsiteX3" fmla="*/ 657981 w 657981"/>
                <a:gd name="connsiteY3" fmla="*/ 667657 h 667657"/>
                <a:gd name="connsiteX0" fmla="*/ 31931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667657">
                  <a:moveTo>
                    <a:pt x="605035" y="0"/>
                  </a:moveTo>
                  <a:lnTo>
                    <a:pt x="0" y="653142"/>
                  </a:lnTo>
                  <a:lnTo>
                    <a:pt x="609600" y="667657"/>
                  </a:lnTo>
                  <a:lnTo>
                    <a:pt x="609600" y="667657"/>
                  </a:lnTo>
                </a:path>
              </a:pathLst>
            </a:custGeom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3" name="Группа 14"/>
          <p:cNvGrpSpPr/>
          <p:nvPr/>
        </p:nvGrpSpPr>
        <p:grpSpPr>
          <a:xfrm>
            <a:off x="571472" y="1714488"/>
            <a:ext cx="7429552" cy="4587563"/>
            <a:chOff x="571472" y="1714488"/>
            <a:chExt cx="7429552" cy="4587563"/>
          </a:xfrm>
          <a:solidFill>
            <a:schemeClr val="bg1"/>
          </a:solidFill>
        </p:grpSpPr>
        <p:cxnSp>
          <p:nvCxnSpPr>
            <p:cNvPr id="5" name="Прямая соединительная линия 4"/>
            <p:cNvCxnSpPr/>
            <p:nvPr/>
          </p:nvCxnSpPr>
          <p:spPr>
            <a:xfrm rot="5400000" flipH="1" flipV="1">
              <a:off x="1000100" y="2428868"/>
              <a:ext cx="2428892" cy="1285884"/>
            </a:xfrm>
            <a:prstGeom prst="line">
              <a:avLst/>
            </a:prstGeom>
            <a:grpFill/>
            <a:ln w="127000" cap="rnd" cmpd="sng">
              <a:solidFill>
                <a:schemeClr val="accent6">
                  <a:lumMod val="60000"/>
                  <a:lumOff val="4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>
              <a:off x="1571604" y="4286256"/>
              <a:ext cx="6429420" cy="1143008"/>
            </a:xfrm>
            <a:prstGeom prst="line">
              <a:avLst/>
            </a:prstGeom>
            <a:grpFill/>
            <a:ln w="127000" cap="rnd" cmpd="sng">
              <a:solidFill>
                <a:schemeClr val="accent6">
                  <a:lumMod val="60000"/>
                  <a:lumOff val="4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571472" y="3699221"/>
              <a:ext cx="642942" cy="1015663"/>
            </a:xfrm>
            <a:prstGeom prst="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О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14480" y="1714488"/>
              <a:ext cx="642942" cy="1015663"/>
            </a:xfrm>
            <a:prstGeom prst="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А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86446" y="5286388"/>
              <a:ext cx="642942" cy="1015663"/>
            </a:xfrm>
            <a:prstGeom prst="rect">
              <a:avLst/>
            </a:pr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В</a:t>
              </a:r>
            </a:p>
          </p:txBody>
        </p:sp>
      </p:grpSp>
      <p:grpSp>
        <p:nvGrpSpPr>
          <p:cNvPr id="4" name="Группа 15"/>
          <p:cNvGrpSpPr/>
          <p:nvPr/>
        </p:nvGrpSpPr>
        <p:grpSpPr>
          <a:xfrm>
            <a:off x="571472" y="1643050"/>
            <a:ext cx="7429552" cy="4659001"/>
            <a:chOff x="571472" y="1643050"/>
            <a:chExt cx="7429552" cy="4659001"/>
          </a:xfrm>
          <a:solidFill>
            <a:schemeClr val="bg1"/>
          </a:solidFill>
        </p:grpSpPr>
        <p:cxnSp>
          <p:nvCxnSpPr>
            <p:cNvPr id="17" name="Прямая соединительная линия 16"/>
            <p:cNvCxnSpPr/>
            <p:nvPr/>
          </p:nvCxnSpPr>
          <p:spPr>
            <a:xfrm flipV="1">
              <a:off x="1571604" y="2071678"/>
              <a:ext cx="5857916" cy="2214578"/>
            </a:xfrm>
            <a:prstGeom prst="line">
              <a:avLst/>
            </a:prstGeom>
            <a:grpFill/>
            <a:ln w="127000" cap="rnd" cmpd="sng">
              <a:solidFill>
                <a:srgbClr val="C0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1571604" y="4286256"/>
              <a:ext cx="6429420" cy="1143008"/>
            </a:xfrm>
            <a:prstGeom prst="line">
              <a:avLst/>
            </a:prstGeom>
            <a:grpFill/>
            <a:ln w="127000" cap="rnd" cmpd="sng">
              <a:solidFill>
                <a:srgbClr val="C0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71472" y="3699221"/>
              <a:ext cx="642942" cy="1015663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А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00628" y="1643050"/>
              <a:ext cx="642942" cy="1015663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С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86446" y="5286388"/>
              <a:ext cx="642942" cy="1015663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М</a:t>
              </a:r>
            </a:p>
          </p:txBody>
        </p:sp>
      </p:grpSp>
      <p:grpSp>
        <p:nvGrpSpPr>
          <p:cNvPr id="7" name="Группа 22"/>
          <p:cNvGrpSpPr/>
          <p:nvPr/>
        </p:nvGrpSpPr>
        <p:grpSpPr>
          <a:xfrm>
            <a:off x="785786" y="5429264"/>
            <a:ext cx="3071834" cy="1015663"/>
            <a:chOff x="1571604" y="5286388"/>
            <a:chExt cx="3071834" cy="1015663"/>
          </a:xfrm>
          <a:solidFill>
            <a:schemeClr val="bg1"/>
          </a:solidFill>
        </p:grpSpPr>
        <p:sp>
          <p:nvSpPr>
            <p:cNvPr id="24" name="TextBox 23"/>
            <p:cNvSpPr txBox="1"/>
            <p:nvPr/>
          </p:nvSpPr>
          <p:spPr>
            <a:xfrm>
              <a:off x="1571604" y="5286388"/>
              <a:ext cx="3071834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   </a:t>
              </a:r>
              <a:r>
                <a:rPr lang="ru-RU" sz="6000" dirty="0" smtClean="0">
                  <a:latin typeface="Arial" charset="0"/>
                  <a:cs typeface="Arial" charset="0"/>
                </a:rPr>
                <a:t>САМ</a:t>
              </a:r>
              <a:endParaRPr lang="ru-RU" sz="6000" dirty="0">
                <a:latin typeface="Arial" charset="0"/>
                <a:cs typeface="Arial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1596572" y="5786454"/>
              <a:ext cx="609600" cy="285753"/>
            </a:xfrm>
            <a:custGeom>
              <a:avLst/>
              <a:gdLst>
                <a:gd name="connsiteX0" fmla="*/ 367696 w 657981"/>
                <a:gd name="connsiteY0" fmla="*/ 0 h 764418"/>
                <a:gd name="connsiteX1" fmla="*/ 48381 w 657981"/>
                <a:gd name="connsiteY1" fmla="*/ 653142 h 764418"/>
                <a:gd name="connsiteX2" fmla="*/ 657981 w 657981"/>
                <a:gd name="connsiteY2" fmla="*/ 667657 h 764418"/>
                <a:gd name="connsiteX3" fmla="*/ 657981 w 657981"/>
                <a:gd name="connsiteY3" fmla="*/ 667657 h 764418"/>
                <a:gd name="connsiteX0" fmla="*/ 367696 w 657981"/>
                <a:gd name="connsiteY0" fmla="*/ 0 h 667657"/>
                <a:gd name="connsiteX1" fmla="*/ 48381 w 657981"/>
                <a:gd name="connsiteY1" fmla="*/ 653142 h 667657"/>
                <a:gd name="connsiteX2" fmla="*/ 657981 w 657981"/>
                <a:gd name="connsiteY2" fmla="*/ 667657 h 667657"/>
                <a:gd name="connsiteX3" fmla="*/ 657981 w 657981"/>
                <a:gd name="connsiteY3" fmla="*/ 667657 h 667657"/>
                <a:gd name="connsiteX0" fmla="*/ 31931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667657">
                  <a:moveTo>
                    <a:pt x="605035" y="0"/>
                  </a:moveTo>
                  <a:lnTo>
                    <a:pt x="0" y="653142"/>
                  </a:lnTo>
                  <a:lnTo>
                    <a:pt x="609600" y="667657"/>
                  </a:lnTo>
                  <a:lnTo>
                    <a:pt x="609600" y="667657"/>
                  </a:lnTo>
                </a:path>
              </a:pathLst>
            </a:custGeom>
            <a:grp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0" name="Группа 25"/>
          <p:cNvGrpSpPr/>
          <p:nvPr/>
        </p:nvGrpSpPr>
        <p:grpSpPr>
          <a:xfrm>
            <a:off x="612775" y="1627519"/>
            <a:ext cx="7429552" cy="3786214"/>
            <a:chOff x="571472" y="1643050"/>
            <a:chExt cx="7429552" cy="3786214"/>
          </a:xfrm>
          <a:solidFill>
            <a:schemeClr val="bg1"/>
          </a:solidFill>
        </p:grpSpPr>
        <p:cxnSp>
          <p:nvCxnSpPr>
            <p:cNvPr id="27" name="Прямая соединительная линия 26"/>
            <p:cNvCxnSpPr/>
            <p:nvPr/>
          </p:nvCxnSpPr>
          <p:spPr>
            <a:xfrm rot="5400000" flipH="1" flipV="1">
              <a:off x="607165" y="2662628"/>
              <a:ext cx="2500330" cy="714380"/>
            </a:xfrm>
            <a:prstGeom prst="line">
              <a:avLst/>
            </a:prstGeom>
            <a:grpFill/>
            <a:ln w="127000" cap="rnd" cmpd="sng">
              <a:solidFill>
                <a:srgbClr val="7030A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1571604" y="4286256"/>
              <a:ext cx="6429420" cy="1143008"/>
            </a:xfrm>
            <a:prstGeom prst="line">
              <a:avLst/>
            </a:prstGeom>
            <a:grpFill/>
            <a:ln w="127000" cap="rnd" cmpd="sng">
              <a:solidFill>
                <a:srgbClr val="7030A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571472" y="3699221"/>
              <a:ext cx="642942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Т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7224" y="1643050"/>
              <a:ext cx="642942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6000" dirty="0">
                  <a:latin typeface="Arial" charset="0"/>
                  <a:cs typeface="Arial" charset="0"/>
                </a:rPr>
                <a:t>H</a:t>
              </a:r>
              <a:endParaRPr lang="ru-RU" sz="6000" dirty="0">
                <a:latin typeface="Arial" charset="0"/>
                <a:cs typeface="Arial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429388" y="4071942"/>
              <a:ext cx="642942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6000" dirty="0">
                  <a:latin typeface="Arial" charset="0"/>
                  <a:cs typeface="Arial" charset="0"/>
                </a:rPr>
                <a:t>S</a:t>
              </a:r>
              <a:endParaRPr lang="ru-RU" sz="6000" dirty="0">
                <a:latin typeface="Arial" charset="0"/>
                <a:cs typeface="Arial" charset="0"/>
              </a:endParaRP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 flipV="1">
              <a:off x="1428728" y="2083359"/>
              <a:ext cx="5643602" cy="2214578"/>
            </a:xfrm>
            <a:prstGeom prst="line">
              <a:avLst/>
            </a:prstGeom>
            <a:grpFill/>
            <a:ln w="127000" cap="rnd" cmpd="sng">
              <a:solidFill>
                <a:srgbClr val="7030A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4857752" y="1643050"/>
              <a:ext cx="642942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6000" dirty="0">
                  <a:latin typeface="Arial" charset="0"/>
                  <a:cs typeface="Arial" charset="0"/>
                </a:rPr>
                <a:t>N</a:t>
              </a:r>
              <a:endParaRPr lang="ru-RU" sz="6000" dirty="0">
                <a:latin typeface="Arial" charset="0"/>
                <a:cs typeface="Arial" charset="0"/>
              </a:endParaRPr>
            </a:p>
          </p:txBody>
        </p:sp>
      </p:grpSp>
      <p:grpSp>
        <p:nvGrpSpPr>
          <p:cNvPr id="11" name="Группа 40"/>
          <p:cNvGrpSpPr/>
          <p:nvPr/>
        </p:nvGrpSpPr>
        <p:grpSpPr>
          <a:xfrm>
            <a:off x="285720" y="5628047"/>
            <a:ext cx="2428892" cy="1015663"/>
            <a:chOff x="1571604" y="5286388"/>
            <a:chExt cx="3164920" cy="1015663"/>
          </a:xfrm>
          <a:solidFill>
            <a:schemeClr val="bg1"/>
          </a:solidFill>
        </p:grpSpPr>
        <p:sp>
          <p:nvSpPr>
            <p:cNvPr id="42" name="TextBox 41"/>
            <p:cNvSpPr txBox="1"/>
            <p:nvPr/>
          </p:nvSpPr>
          <p:spPr>
            <a:xfrm>
              <a:off x="1571604" y="5286388"/>
              <a:ext cx="3164920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   </a:t>
              </a:r>
              <a:r>
                <a:rPr lang="en-US" sz="6000" dirty="0">
                  <a:latin typeface="Arial" charset="0"/>
                  <a:cs typeface="Arial" charset="0"/>
                </a:rPr>
                <a:t>HTN</a:t>
              </a:r>
              <a:endParaRPr lang="ru-RU" sz="6000" dirty="0">
                <a:latin typeface="Arial" charset="0"/>
                <a:cs typeface="Arial" charset="0"/>
              </a:endParaRPr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1596572" y="5786454"/>
              <a:ext cx="609600" cy="285753"/>
            </a:xfrm>
            <a:custGeom>
              <a:avLst/>
              <a:gdLst>
                <a:gd name="connsiteX0" fmla="*/ 367696 w 657981"/>
                <a:gd name="connsiteY0" fmla="*/ 0 h 764418"/>
                <a:gd name="connsiteX1" fmla="*/ 48381 w 657981"/>
                <a:gd name="connsiteY1" fmla="*/ 653142 h 764418"/>
                <a:gd name="connsiteX2" fmla="*/ 657981 w 657981"/>
                <a:gd name="connsiteY2" fmla="*/ 667657 h 764418"/>
                <a:gd name="connsiteX3" fmla="*/ 657981 w 657981"/>
                <a:gd name="connsiteY3" fmla="*/ 667657 h 764418"/>
                <a:gd name="connsiteX0" fmla="*/ 367696 w 657981"/>
                <a:gd name="connsiteY0" fmla="*/ 0 h 667657"/>
                <a:gd name="connsiteX1" fmla="*/ 48381 w 657981"/>
                <a:gd name="connsiteY1" fmla="*/ 653142 h 667657"/>
                <a:gd name="connsiteX2" fmla="*/ 657981 w 657981"/>
                <a:gd name="connsiteY2" fmla="*/ 667657 h 667657"/>
                <a:gd name="connsiteX3" fmla="*/ 657981 w 657981"/>
                <a:gd name="connsiteY3" fmla="*/ 667657 h 667657"/>
                <a:gd name="connsiteX0" fmla="*/ 31931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667657">
                  <a:moveTo>
                    <a:pt x="605035" y="0"/>
                  </a:moveTo>
                  <a:lnTo>
                    <a:pt x="0" y="653142"/>
                  </a:lnTo>
                  <a:lnTo>
                    <a:pt x="609600" y="667657"/>
                  </a:lnTo>
                  <a:lnTo>
                    <a:pt x="609600" y="667657"/>
                  </a:lnTo>
                </a:path>
              </a:pathLst>
            </a:custGeom>
            <a:grp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5" name="Группа 43"/>
          <p:cNvGrpSpPr/>
          <p:nvPr/>
        </p:nvGrpSpPr>
        <p:grpSpPr>
          <a:xfrm>
            <a:off x="3503916" y="5543399"/>
            <a:ext cx="2609585" cy="1015663"/>
            <a:chOff x="2367376" y="5381470"/>
            <a:chExt cx="3400368" cy="1015663"/>
          </a:xfrm>
          <a:solidFill>
            <a:schemeClr val="bg1"/>
          </a:solidFill>
        </p:grpSpPr>
        <p:sp>
          <p:nvSpPr>
            <p:cNvPr id="45" name="TextBox 44"/>
            <p:cNvSpPr txBox="1"/>
            <p:nvPr/>
          </p:nvSpPr>
          <p:spPr>
            <a:xfrm>
              <a:off x="2602824" y="5381470"/>
              <a:ext cx="3164920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>
                  <a:latin typeface="Arial" charset="0"/>
                  <a:cs typeface="Arial" charset="0"/>
                </a:rPr>
                <a:t> </a:t>
              </a:r>
              <a:r>
                <a:rPr lang="en-US" sz="6000" dirty="0" smtClean="0">
                  <a:latin typeface="Arial" charset="0"/>
                  <a:cs typeface="Arial" charset="0"/>
                </a:rPr>
                <a:t>HTS</a:t>
              </a:r>
              <a:endParaRPr lang="ru-RU" sz="6000" dirty="0">
                <a:latin typeface="Arial" charset="0"/>
                <a:cs typeface="Arial" charset="0"/>
              </a:endParaRPr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2367376" y="5748240"/>
              <a:ext cx="609601" cy="285753"/>
            </a:xfrm>
            <a:custGeom>
              <a:avLst/>
              <a:gdLst>
                <a:gd name="connsiteX0" fmla="*/ 367696 w 657981"/>
                <a:gd name="connsiteY0" fmla="*/ 0 h 764418"/>
                <a:gd name="connsiteX1" fmla="*/ 48381 w 657981"/>
                <a:gd name="connsiteY1" fmla="*/ 653142 h 764418"/>
                <a:gd name="connsiteX2" fmla="*/ 657981 w 657981"/>
                <a:gd name="connsiteY2" fmla="*/ 667657 h 764418"/>
                <a:gd name="connsiteX3" fmla="*/ 657981 w 657981"/>
                <a:gd name="connsiteY3" fmla="*/ 667657 h 764418"/>
                <a:gd name="connsiteX0" fmla="*/ 367696 w 657981"/>
                <a:gd name="connsiteY0" fmla="*/ 0 h 667657"/>
                <a:gd name="connsiteX1" fmla="*/ 48381 w 657981"/>
                <a:gd name="connsiteY1" fmla="*/ 653142 h 667657"/>
                <a:gd name="connsiteX2" fmla="*/ 657981 w 657981"/>
                <a:gd name="connsiteY2" fmla="*/ 667657 h 667657"/>
                <a:gd name="connsiteX3" fmla="*/ 657981 w 657981"/>
                <a:gd name="connsiteY3" fmla="*/ 667657 h 667657"/>
                <a:gd name="connsiteX0" fmla="*/ 31931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667657">
                  <a:moveTo>
                    <a:pt x="605035" y="0"/>
                  </a:moveTo>
                  <a:lnTo>
                    <a:pt x="0" y="653142"/>
                  </a:lnTo>
                  <a:lnTo>
                    <a:pt x="609600" y="667657"/>
                  </a:lnTo>
                  <a:lnTo>
                    <a:pt x="609600" y="667657"/>
                  </a:lnTo>
                </a:path>
              </a:pathLst>
            </a:custGeom>
            <a:grp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6" name="Группа 46"/>
          <p:cNvGrpSpPr/>
          <p:nvPr/>
        </p:nvGrpSpPr>
        <p:grpSpPr>
          <a:xfrm>
            <a:off x="6792162" y="5683954"/>
            <a:ext cx="2750363" cy="1015663"/>
            <a:chOff x="1596572" y="5415509"/>
            <a:chExt cx="3583806" cy="1015663"/>
          </a:xfrm>
          <a:solidFill>
            <a:schemeClr val="bg1"/>
          </a:solidFill>
        </p:grpSpPr>
        <p:sp>
          <p:nvSpPr>
            <p:cNvPr id="48" name="TextBox 47"/>
            <p:cNvSpPr txBox="1"/>
            <p:nvPr/>
          </p:nvSpPr>
          <p:spPr>
            <a:xfrm>
              <a:off x="2015458" y="5415509"/>
              <a:ext cx="3164920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0" dirty="0" smtClean="0">
                  <a:latin typeface="Arial" charset="0"/>
                  <a:cs typeface="Arial" charset="0"/>
                </a:rPr>
                <a:t> </a:t>
              </a:r>
              <a:r>
                <a:rPr lang="en-US" sz="6000" dirty="0">
                  <a:latin typeface="Arial" charset="0"/>
                  <a:cs typeface="Arial" charset="0"/>
                </a:rPr>
                <a:t>NTS</a:t>
              </a:r>
              <a:endParaRPr lang="ru-RU" sz="6000" dirty="0">
                <a:latin typeface="Arial" charset="0"/>
                <a:cs typeface="Arial" charset="0"/>
              </a:endParaRPr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1596572" y="5786454"/>
              <a:ext cx="609600" cy="285753"/>
            </a:xfrm>
            <a:custGeom>
              <a:avLst/>
              <a:gdLst>
                <a:gd name="connsiteX0" fmla="*/ 367696 w 657981"/>
                <a:gd name="connsiteY0" fmla="*/ 0 h 764418"/>
                <a:gd name="connsiteX1" fmla="*/ 48381 w 657981"/>
                <a:gd name="connsiteY1" fmla="*/ 653142 h 764418"/>
                <a:gd name="connsiteX2" fmla="*/ 657981 w 657981"/>
                <a:gd name="connsiteY2" fmla="*/ 667657 h 764418"/>
                <a:gd name="connsiteX3" fmla="*/ 657981 w 657981"/>
                <a:gd name="connsiteY3" fmla="*/ 667657 h 764418"/>
                <a:gd name="connsiteX0" fmla="*/ 367696 w 657981"/>
                <a:gd name="connsiteY0" fmla="*/ 0 h 667657"/>
                <a:gd name="connsiteX1" fmla="*/ 48381 w 657981"/>
                <a:gd name="connsiteY1" fmla="*/ 653142 h 667657"/>
                <a:gd name="connsiteX2" fmla="*/ 657981 w 657981"/>
                <a:gd name="connsiteY2" fmla="*/ 667657 h 667657"/>
                <a:gd name="connsiteX3" fmla="*/ 657981 w 657981"/>
                <a:gd name="connsiteY3" fmla="*/ 667657 h 667657"/>
                <a:gd name="connsiteX0" fmla="*/ 31931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  <a:gd name="connsiteX0" fmla="*/ 605035 w 609600"/>
                <a:gd name="connsiteY0" fmla="*/ 0 h 667657"/>
                <a:gd name="connsiteX1" fmla="*/ 0 w 609600"/>
                <a:gd name="connsiteY1" fmla="*/ 653142 h 667657"/>
                <a:gd name="connsiteX2" fmla="*/ 609600 w 609600"/>
                <a:gd name="connsiteY2" fmla="*/ 667657 h 667657"/>
                <a:gd name="connsiteX3" fmla="*/ 609600 w 609600"/>
                <a:gd name="connsiteY3" fmla="*/ 667657 h 66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667657">
                  <a:moveTo>
                    <a:pt x="605035" y="0"/>
                  </a:moveTo>
                  <a:lnTo>
                    <a:pt x="0" y="653142"/>
                  </a:lnTo>
                  <a:lnTo>
                    <a:pt x="609600" y="667657"/>
                  </a:lnTo>
                  <a:lnTo>
                    <a:pt x="609600" y="667657"/>
                  </a:lnTo>
                </a:path>
              </a:pathLst>
            </a:custGeom>
            <a:grp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9693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48" name="Freeform 24" descr="Контурные ромбики"/>
          <p:cNvSpPr>
            <a:spLocks/>
          </p:cNvSpPr>
          <p:nvPr/>
        </p:nvSpPr>
        <p:spPr bwMode="auto">
          <a:xfrm>
            <a:off x="1518607" y="241300"/>
            <a:ext cx="7134225" cy="4987925"/>
          </a:xfrm>
          <a:custGeom>
            <a:avLst/>
            <a:gdLst>
              <a:gd name="T0" fmla="*/ 0 w 4494"/>
              <a:gd name="T1" fmla="*/ 2235 h 3142"/>
              <a:gd name="T2" fmla="*/ 3265 w 4494"/>
              <a:gd name="T3" fmla="*/ 330 h 3142"/>
              <a:gd name="T4" fmla="*/ 3854 w 4494"/>
              <a:gd name="T5" fmla="*/ 0 h 3142"/>
              <a:gd name="T6" fmla="*/ 4182 w 4494"/>
              <a:gd name="T7" fmla="*/ 600 h 3142"/>
              <a:gd name="T8" fmla="*/ 4390 w 4494"/>
              <a:gd name="T9" fmla="*/ 1104 h 3142"/>
              <a:gd name="T10" fmla="*/ 4414 w 4494"/>
              <a:gd name="T11" fmla="*/ 1568 h 3142"/>
              <a:gd name="T12" fmla="*/ 4414 w 4494"/>
              <a:gd name="T13" fmla="*/ 1968 h 3142"/>
              <a:gd name="T14" fmla="*/ 4494 w 4494"/>
              <a:gd name="T15" fmla="*/ 2296 h 3142"/>
              <a:gd name="T16" fmla="*/ 4494 w 4494"/>
              <a:gd name="T17" fmla="*/ 2552 h 3142"/>
              <a:gd name="T18" fmla="*/ 4414 w 4494"/>
              <a:gd name="T19" fmla="*/ 2952 h 3142"/>
              <a:gd name="T20" fmla="*/ 4302 w 4494"/>
              <a:gd name="T21" fmla="*/ 3104 h 3142"/>
              <a:gd name="T22" fmla="*/ 3946 w 4494"/>
              <a:gd name="T23" fmla="*/ 3142 h 3142"/>
              <a:gd name="T24" fmla="*/ 0 w 4494"/>
              <a:gd name="T25" fmla="*/ 2235 h 3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94" h="3142">
                <a:moveTo>
                  <a:pt x="0" y="2235"/>
                </a:moveTo>
                <a:lnTo>
                  <a:pt x="3265" y="330"/>
                </a:lnTo>
                <a:lnTo>
                  <a:pt x="3854" y="0"/>
                </a:lnTo>
                <a:lnTo>
                  <a:pt x="4182" y="600"/>
                </a:lnTo>
                <a:lnTo>
                  <a:pt x="4390" y="1104"/>
                </a:lnTo>
                <a:lnTo>
                  <a:pt x="4414" y="1568"/>
                </a:lnTo>
                <a:lnTo>
                  <a:pt x="4414" y="1968"/>
                </a:lnTo>
                <a:lnTo>
                  <a:pt x="4494" y="2296"/>
                </a:lnTo>
                <a:lnTo>
                  <a:pt x="4494" y="2552"/>
                </a:lnTo>
                <a:lnTo>
                  <a:pt x="4414" y="2952"/>
                </a:lnTo>
                <a:lnTo>
                  <a:pt x="4302" y="3104"/>
                </a:lnTo>
                <a:lnTo>
                  <a:pt x="3946" y="3142"/>
                </a:lnTo>
                <a:lnTo>
                  <a:pt x="0" y="2235"/>
                </a:lnTo>
                <a:close/>
              </a:path>
            </a:pathLst>
          </a:custGeom>
          <a:pattFill prst="openDmnd">
            <a:fgClr>
              <a:srgbClr val="0066FF"/>
            </a:fgClr>
            <a:bgClr>
              <a:schemeClr val="bg1"/>
            </a:bgClr>
          </a:pattFill>
          <a:ln w="9525">
            <a:solidFill>
              <a:srgbClr val="66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37" name="Freeform 13"/>
          <p:cNvSpPr>
            <a:spLocks/>
          </p:cNvSpPr>
          <p:nvPr/>
        </p:nvSpPr>
        <p:spPr bwMode="auto">
          <a:xfrm>
            <a:off x="1447800" y="774700"/>
            <a:ext cx="5219700" cy="3022600"/>
          </a:xfrm>
          <a:custGeom>
            <a:avLst/>
            <a:gdLst>
              <a:gd name="T0" fmla="*/ 0 w 3288"/>
              <a:gd name="T1" fmla="*/ 1904 h 1904"/>
              <a:gd name="T2" fmla="*/ 3288 w 3288"/>
              <a:gd name="T3" fmla="*/ 0 h 190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288" h="1904">
                <a:moveTo>
                  <a:pt x="0" y="1904"/>
                </a:moveTo>
                <a:lnTo>
                  <a:pt x="3288" y="0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2238" name="Group 14"/>
          <p:cNvGrpSpPr>
            <a:grpSpLocks/>
          </p:cNvGrpSpPr>
          <p:nvPr/>
        </p:nvGrpSpPr>
        <p:grpSpPr bwMode="auto">
          <a:xfrm>
            <a:off x="1403350" y="3716338"/>
            <a:ext cx="6337300" cy="1512887"/>
            <a:chOff x="884" y="2341"/>
            <a:chExt cx="3992" cy="953"/>
          </a:xfrm>
        </p:grpSpPr>
        <p:sp>
          <p:nvSpPr>
            <p:cNvPr id="52239" name="Line 15"/>
            <p:cNvSpPr>
              <a:spLocks noChangeShapeType="1"/>
            </p:cNvSpPr>
            <p:nvPr/>
          </p:nvSpPr>
          <p:spPr bwMode="auto">
            <a:xfrm>
              <a:off x="930" y="2387"/>
              <a:ext cx="3946" cy="90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2240" name="Oval 16"/>
            <p:cNvSpPr>
              <a:spLocks noChangeArrowheads="1"/>
            </p:cNvSpPr>
            <p:nvPr/>
          </p:nvSpPr>
          <p:spPr bwMode="auto">
            <a:xfrm>
              <a:off x="884" y="2341"/>
              <a:ext cx="90" cy="91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2241" name="Text Box 17"/>
          <p:cNvSpPr txBox="1">
            <a:spLocks noChangeArrowheads="1"/>
          </p:cNvSpPr>
          <p:nvPr/>
        </p:nvSpPr>
        <p:spPr bwMode="auto">
          <a:xfrm>
            <a:off x="3635375" y="2565400"/>
            <a:ext cx="45243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 dirty="0"/>
              <a:t>Внутренняя область </a:t>
            </a:r>
          </a:p>
          <a:p>
            <a:r>
              <a:rPr lang="ru-RU" altLang="ru-RU" sz="3600" b="1" dirty="0"/>
              <a:t>            угла АВМ </a:t>
            </a:r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1187450" y="386080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/>
              <a:t>В</a:t>
            </a:r>
          </a:p>
        </p:txBody>
      </p:sp>
      <p:sp>
        <p:nvSpPr>
          <p:cNvPr id="52243" name="Text Box 19"/>
          <p:cNvSpPr txBox="1">
            <a:spLocks noChangeArrowheads="1"/>
          </p:cNvSpPr>
          <p:nvPr/>
        </p:nvSpPr>
        <p:spPr bwMode="auto">
          <a:xfrm>
            <a:off x="7164388" y="5084763"/>
            <a:ext cx="615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/>
              <a:t>М</a:t>
            </a:r>
          </a:p>
        </p:txBody>
      </p:sp>
      <p:sp>
        <p:nvSpPr>
          <p:cNvPr id="52244" name="Text Box 20"/>
          <p:cNvSpPr txBox="1">
            <a:spLocks noChangeArrowheads="1"/>
          </p:cNvSpPr>
          <p:nvPr/>
        </p:nvSpPr>
        <p:spPr bwMode="auto">
          <a:xfrm>
            <a:off x="140367" y="449174"/>
            <a:ext cx="60676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 dirty="0">
                <a:latin typeface="Arial Black" panose="020B0A04020102020204" pitchFamily="34" charset="0"/>
              </a:rPr>
              <a:t>Внешняя область угла</a:t>
            </a:r>
          </a:p>
        </p:txBody>
      </p:sp>
      <p:sp>
        <p:nvSpPr>
          <p:cNvPr id="52245" name="Text Box 21"/>
          <p:cNvSpPr txBox="1">
            <a:spLocks noChangeArrowheads="1"/>
          </p:cNvSpPr>
          <p:nvPr/>
        </p:nvSpPr>
        <p:spPr bwMode="auto">
          <a:xfrm>
            <a:off x="6804025" y="260350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/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3754532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5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2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2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8" grpId="0" animBg="1"/>
      <p:bldP spid="52248" grpId="1" animBg="1"/>
      <p:bldP spid="52241" grpId="0"/>
      <p:bldP spid="522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Freeform 3" descr="Контурные ромбики"/>
          <p:cNvSpPr>
            <a:spLocks/>
          </p:cNvSpPr>
          <p:nvPr/>
        </p:nvSpPr>
        <p:spPr bwMode="auto">
          <a:xfrm>
            <a:off x="1476375" y="241300"/>
            <a:ext cx="7134225" cy="4987925"/>
          </a:xfrm>
          <a:custGeom>
            <a:avLst/>
            <a:gdLst>
              <a:gd name="T0" fmla="*/ 0 w 4494"/>
              <a:gd name="T1" fmla="*/ 2235 h 3142"/>
              <a:gd name="T2" fmla="*/ 3265 w 4494"/>
              <a:gd name="T3" fmla="*/ 330 h 3142"/>
              <a:gd name="T4" fmla="*/ 3854 w 4494"/>
              <a:gd name="T5" fmla="*/ 0 h 3142"/>
              <a:gd name="T6" fmla="*/ 4182 w 4494"/>
              <a:gd name="T7" fmla="*/ 600 h 3142"/>
              <a:gd name="T8" fmla="*/ 4390 w 4494"/>
              <a:gd name="T9" fmla="*/ 1104 h 3142"/>
              <a:gd name="T10" fmla="*/ 4414 w 4494"/>
              <a:gd name="T11" fmla="*/ 1568 h 3142"/>
              <a:gd name="T12" fmla="*/ 4414 w 4494"/>
              <a:gd name="T13" fmla="*/ 1968 h 3142"/>
              <a:gd name="T14" fmla="*/ 4494 w 4494"/>
              <a:gd name="T15" fmla="*/ 2296 h 3142"/>
              <a:gd name="T16" fmla="*/ 4494 w 4494"/>
              <a:gd name="T17" fmla="*/ 2552 h 3142"/>
              <a:gd name="T18" fmla="*/ 4414 w 4494"/>
              <a:gd name="T19" fmla="*/ 2952 h 3142"/>
              <a:gd name="T20" fmla="*/ 4302 w 4494"/>
              <a:gd name="T21" fmla="*/ 3104 h 3142"/>
              <a:gd name="T22" fmla="*/ 3946 w 4494"/>
              <a:gd name="T23" fmla="*/ 3142 h 3142"/>
              <a:gd name="T24" fmla="*/ 0 w 4494"/>
              <a:gd name="T25" fmla="*/ 2235 h 3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94" h="3142">
                <a:moveTo>
                  <a:pt x="0" y="2235"/>
                </a:moveTo>
                <a:lnTo>
                  <a:pt x="3265" y="330"/>
                </a:lnTo>
                <a:lnTo>
                  <a:pt x="3854" y="0"/>
                </a:lnTo>
                <a:lnTo>
                  <a:pt x="4182" y="600"/>
                </a:lnTo>
                <a:lnTo>
                  <a:pt x="4390" y="1104"/>
                </a:lnTo>
                <a:lnTo>
                  <a:pt x="4414" y="1568"/>
                </a:lnTo>
                <a:lnTo>
                  <a:pt x="4414" y="1968"/>
                </a:lnTo>
                <a:lnTo>
                  <a:pt x="4494" y="2296"/>
                </a:lnTo>
                <a:lnTo>
                  <a:pt x="4494" y="2552"/>
                </a:lnTo>
                <a:lnTo>
                  <a:pt x="4414" y="2952"/>
                </a:lnTo>
                <a:lnTo>
                  <a:pt x="4302" y="3104"/>
                </a:lnTo>
                <a:lnTo>
                  <a:pt x="3946" y="3142"/>
                </a:lnTo>
                <a:lnTo>
                  <a:pt x="0" y="2235"/>
                </a:lnTo>
                <a:close/>
              </a:path>
            </a:pathLst>
          </a:custGeom>
          <a:pattFill prst="openDmnd">
            <a:fgClr>
              <a:srgbClr val="0066FF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2" name="Freeform 4"/>
          <p:cNvSpPr>
            <a:spLocks/>
          </p:cNvSpPr>
          <p:nvPr/>
        </p:nvSpPr>
        <p:spPr bwMode="auto">
          <a:xfrm>
            <a:off x="1447800" y="774700"/>
            <a:ext cx="5219700" cy="3022600"/>
          </a:xfrm>
          <a:custGeom>
            <a:avLst/>
            <a:gdLst>
              <a:gd name="T0" fmla="*/ 0 w 3288"/>
              <a:gd name="T1" fmla="*/ 1904 h 1904"/>
              <a:gd name="T2" fmla="*/ 3288 w 3288"/>
              <a:gd name="T3" fmla="*/ 0 h 190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288" h="1904">
                <a:moveTo>
                  <a:pt x="0" y="1904"/>
                </a:moveTo>
                <a:lnTo>
                  <a:pt x="3288" y="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3253" name="Group 5"/>
          <p:cNvGrpSpPr>
            <a:grpSpLocks/>
          </p:cNvGrpSpPr>
          <p:nvPr/>
        </p:nvGrpSpPr>
        <p:grpSpPr bwMode="auto">
          <a:xfrm>
            <a:off x="1403350" y="3716338"/>
            <a:ext cx="6337300" cy="1512887"/>
            <a:chOff x="884" y="2341"/>
            <a:chExt cx="3992" cy="953"/>
          </a:xfrm>
        </p:grpSpPr>
        <p:sp>
          <p:nvSpPr>
            <p:cNvPr id="53254" name="Line 6"/>
            <p:cNvSpPr>
              <a:spLocks noChangeShapeType="1"/>
            </p:cNvSpPr>
            <p:nvPr/>
          </p:nvSpPr>
          <p:spPr bwMode="auto">
            <a:xfrm>
              <a:off x="930" y="2387"/>
              <a:ext cx="3946" cy="90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55" name="Oval 7"/>
            <p:cNvSpPr>
              <a:spLocks noChangeArrowheads="1"/>
            </p:cNvSpPr>
            <p:nvPr/>
          </p:nvSpPr>
          <p:spPr bwMode="auto">
            <a:xfrm>
              <a:off x="884" y="2341"/>
              <a:ext cx="90" cy="9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1187450" y="386080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/>
              <a:t>В</a:t>
            </a:r>
          </a:p>
        </p:txBody>
      </p: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7164388" y="5084763"/>
            <a:ext cx="615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/>
              <a:t>М</a:t>
            </a:r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6011863" y="333375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600" b="1"/>
              <a:t>А</a:t>
            </a:r>
          </a:p>
        </p:txBody>
      </p:sp>
      <p:sp>
        <p:nvSpPr>
          <p:cNvPr id="53261" name="Oval 13"/>
          <p:cNvSpPr>
            <a:spLocks noChangeArrowheads="1"/>
          </p:cNvSpPr>
          <p:nvPr/>
        </p:nvSpPr>
        <p:spPr bwMode="auto">
          <a:xfrm>
            <a:off x="1619250" y="5516563"/>
            <a:ext cx="144463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2" name="Oval 14"/>
          <p:cNvSpPr>
            <a:spLocks noChangeArrowheads="1"/>
          </p:cNvSpPr>
          <p:nvPr/>
        </p:nvSpPr>
        <p:spPr bwMode="auto">
          <a:xfrm>
            <a:off x="3779838" y="2852738"/>
            <a:ext cx="144462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3" name="Oval 15"/>
          <p:cNvSpPr>
            <a:spLocks noChangeArrowheads="1"/>
          </p:cNvSpPr>
          <p:nvPr/>
        </p:nvSpPr>
        <p:spPr bwMode="auto">
          <a:xfrm>
            <a:off x="6011863" y="2708275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4" name="Oval 16"/>
          <p:cNvSpPr>
            <a:spLocks noChangeArrowheads="1"/>
          </p:cNvSpPr>
          <p:nvPr/>
        </p:nvSpPr>
        <p:spPr bwMode="auto">
          <a:xfrm>
            <a:off x="8604250" y="692150"/>
            <a:ext cx="144463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5" name="Oval 17"/>
          <p:cNvSpPr>
            <a:spLocks noChangeArrowheads="1"/>
          </p:cNvSpPr>
          <p:nvPr/>
        </p:nvSpPr>
        <p:spPr bwMode="auto">
          <a:xfrm>
            <a:off x="8748713" y="278130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6" name="Oval 18"/>
          <p:cNvSpPr>
            <a:spLocks noChangeArrowheads="1"/>
          </p:cNvSpPr>
          <p:nvPr/>
        </p:nvSpPr>
        <p:spPr bwMode="auto">
          <a:xfrm>
            <a:off x="6659563" y="4149725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7" name="Oval 19"/>
          <p:cNvSpPr>
            <a:spLocks noChangeArrowheads="1"/>
          </p:cNvSpPr>
          <p:nvPr/>
        </p:nvSpPr>
        <p:spPr bwMode="auto">
          <a:xfrm>
            <a:off x="7451725" y="188913"/>
            <a:ext cx="144463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8" name="Oval 20"/>
          <p:cNvSpPr>
            <a:spLocks noChangeArrowheads="1"/>
          </p:cNvSpPr>
          <p:nvPr/>
        </p:nvSpPr>
        <p:spPr bwMode="auto">
          <a:xfrm>
            <a:off x="2916238" y="407670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69" name="Oval 21"/>
          <p:cNvSpPr>
            <a:spLocks noChangeArrowheads="1"/>
          </p:cNvSpPr>
          <p:nvPr/>
        </p:nvSpPr>
        <p:spPr bwMode="auto">
          <a:xfrm>
            <a:off x="1116013" y="90805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70" name="Oval 22"/>
          <p:cNvSpPr>
            <a:spLocks noChangeArrowheads="1"/>
          </p:cNvSpPr>
          <p:nvPr/>
        </p:nvSpPr>
        <p:spPr bwMode="auto">
          <a:xfrm>
            <a:off x="3708400" y="620713"/>
            <a:ext cx="144463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71" name="Oval 23"/>
          <p:cNvSpPr>
            <a:spLocks noChangeArrowheads="1"/>
          </p:cNvSpPr>
          <p:nvPr/>
        </p:nvSpPr>
        <p:spPr bwMode="auto">
          <a:xfrm>
            <a:off x="6084888" y="4797425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72" name="Oval 24"/>
          <p:cNvSpPr>
            <a:spLocks noChangeArrowheads="1"/>
          </p:cNvSpPr>
          <p:nvPr/>
        </p:nvSpPr>
        <p:spPr bwMode="auto">
          <a:xfrm>
            <a:off x="2268538" y="321310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73" name="Oval 25"/>
          <p:cNvSpPr>
            <a:spLocks noChangeArrowheads="1"/>
          </p:cNvSpPr>
          <p:nvPr/>
        </p:nvSpPr>
        <p:spPr bwMode="auto">
          <a:xfrm>
            <a:off x="8820150" y="4797425"/>
            <a:ext cx="144463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74" name="Text Box 26"/>
          <p:cNvSpPr txBox="1">
            <a:spLocks noChangeArrowheads="1"/>
          </p:cNvSpPr>
          <p:nvPr/>
        </p:nvSpPr>
        <p:spPr bwMode="auto">
          <a:xfrm>
            <a:off x="5435600" y="5805488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N</a:t>
            </a:r>
            <a:endParaRPr lang="ru-RU" altLang="ru-RU" sz="3600" b="1"/>
          </a:p>
        </p:txBody>
      </p:sp>
      <p:sp>
        <p:nvSpPr>
          <p:cNvPr id="53275" name="Text Box 27"/>
          <p:cNvSpPr txBox="1">
            <a:spLocks noChangeArrowheads="1"/>
          </p:cNvSpPr>
          <p:nvPr/>
        </p:nvSpPr>
        <p:spPr bwMode="auto">
          <a:xfrm>
            <a:off x="2700338" y="4149725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C</a:t>
            </a:r>
            <a:endParaRPr lang="ru-RU" altLang="ru-RU" sz="3600" b="1"/>
          </a:p>
        </p:txBody>
      </p:sp>
      <p:sp>
        <p:nvSpPr>
          <p:cNvPr id="53276" name="Text Box 28"/>
          <p:cNvSpPr txBox="1">
            <a:spLocks noChangeArrowheads="1"/>
          </p:cNvSpPr>
          <p:nvPr/>
        </p:nvSpPr>
        <p:spPr bwMode="auto">
          <a:xfrm>
            <a:off x="2051050" y="2708275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X</a:t>
            </a:r>
            <a:endParaRPr lang="ru-RU" altLang="ru-RU" sz="3600" b="1"/>
          </a:p>
        </p:txBody>
      </p:sp>
      <p:sp>
        <p:nvSpPr>
          <p:cNvPr id="53277" name="Text Box 29"/>
          <p:cNvSpPr txBox="1">
            <a:spLocks noChangeArrowheads="1"/>
          </p:cNvSpPr>
          <p:nvPr/>
        </p:nvSpPr>
        <p:spPr bwMode="auto">
          <a:xfrm>
            <a:off x="1249363" y="620713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Y</a:t>
            </a:r>
            <a:endParaRPr lang="ru-RU" altLang="ru-RU" sz="3600" b="1"/>
          </a:p>
        </p:txBody>
      </p:sp>
      <p:sp>
        <p:nvSpPr>
          <p:cNvPr id="53278" name="Text Box 30"/>
          <p:cNvSpPr txBox="1">
            <a:spLocks noChangeArrowheads="1"/>
          </p:cNvSpPr>
          <p:nvPr/>
        </p:nvSpPr>
        <p:spPr bwMode="auto">
          <a:xfrm>
            <a:off x="3851275" y="47625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Z</a:t>
            </a:r>
            <a:endParaRPr lang="ru-RU" altLang="ru-RU" sz="3600" b="1"/>
          </a:p>
        </p:txBody>
      </p:sp>
      <p:sp>
        <p:nvSpPr>
          <p:cNvPr id="53279" name="Text Box 31"/>
          <p:cNvSpPr txBox="1">
            <a:spLocks noChangeArrowheads="1"/>
          </p:cNvSpPr>
          <p:nvPr/>
        </p:nvSpPr>
        <p:spPr bwMode="auto">
          <a:xfrm>
            <a:off x="3851275" y="2708275"/>
            <a:ext cx="641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W</a:t>
            </a:r>
            <a:endParaRPr lang="ru-RU" altLang="ru-RU" sz="3600" b="1"/>
          </a:p>
        </p:txBody>
      </p:sp>
      <p:sp>
        <p:nvSpPr>
          <p:cNvPr id="53280" name="Text Box 32"/>
          <p:cNvSpPr txBox="1">
            <a:spLocks noChangeArrowheads="1"/>
          </p:cNvSpPr>
          <p:nvPr/>
        </p:nvSpPr>
        <p:spPr bwMode="auto">
          <a:xfrm>
            <a:off x="6084888" y="2420938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V</a:t>
            </a:r>
            <a:endParaRPr lang="ru-RU" altLang="ru-RU" sz="3600" b="1"/>
          </a:p>
        </p:txBody>
      </p:sp>
      <p:sp>
        <p:nvSpPr>
          <p:cNvPr id="53281" name="Text Box 33"/>
          <p:cNvSpPr txBox="1">
            <a:spLocks noChangeArrowheads="1"/>
          </p:cNvSpPr>
          <p:nvPr/>
        </p:nvSpPr>
        <p:spPr bwMode="auto">
          <a:xfrm>
            <a:off x="5795963" y="4797425"/>
            <a:ext cx="539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O</a:t>
            </a:r>
            <a:endParaRPr lang="ru-RU" altLang="ru-RU" sz="3600" b="1"/>
          </a:p>
        </p:txBody>
      </p:sp>
      <p:sp>
        <p:nvSpPr>
          <p:cNvPr id="53282" name="Text Box 34"/>
          <p:cNvSpPr txBox="1">
            <a:spLocks noChangeArrowheads="1"/>
          </p:cNvSpPr>
          <p:nvPr/>
        </p:nvSpPr>
        <p:spPr bwMode="auto">
          <a:xfrm>
            <a:off x="6732588" y="3860800"/>
            <a:ext cx="463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P</a:t>
            </a:r>
            <a:endParaRPr lang="ru-RU" altLang="ru-RU" sz="3600" b="1"/>
          </a:p>
        </p:txBody>
      </p:sp>
      <p:sp>
        <p:nvSpPr>
          <p:cNvPr id="53283" name="Text Box 35"/>
          <p:cNvSpPr txBox="1">
            <a:spLocks noChangeArrowheads="1"/>
          </p:cNvSpPr>
          <p:nvPr/>
        </p:nvSpPr>
        <p:spPr bwMode="auto">
          <a:xfrm>
            <a:off x="8705850" y="4221163"/>
            <a:ext cx="438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S</a:t>
            </a:r>
            <a:endParaRPr lang="ru-RU" altLang="ru-RU" sz="3600" b="1"/>
          </a:p>
        </p:txBody>
      </p:sp>
      <p:sp>
        <p:nvSpPr>
          <p:cNvPr id="53284" name="Text Box 36"/>
          <p:cNvSpPr txBox="1">
            <a:spLocks noChangeArrowheads="1"/>
          </p:cNvSpPr>
          <p:nvPr/>
        </p:nvSpPr>
        <p:spPr bwMode="auto">
          <a:xfrm>
            <a:off x="8629650" y="2205038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D</a:t>
            </a:r>
            <a:endParaRPr lang="ru-RU" altLang="ru-RU" sz="3600" b="1"/>
          </a:p>
        </p:txBody>
      </p:sp>
      <p:sp>
        <p:nvSpPr>
          <p:cNvPr id="53285" name="Text Box 37"/>
          <p:cNvSpPr txBox="1">
            <a:spLocks noChangeArrowheads="1"/>
          </p:cNvSpPr>
          <p:nvPr/>
        </p:nvSpPr>
        <p:spPr bwMode="auto">
          <a:xfrm>
            <a:off x="8459788" y="0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L</a:t>
            </a:r>
            <a:endParaRPr lang="ru-RU" altLang="ru-RU" sz="3600" b="1"/>
          </a:p>
        </p:txBody>
      </p:sp>
      <p:sp>
        <p:nvSpPr>
          <p:cNvPr id="53286" name="Text Box 38"/>
          <p:cNvSpPr txBox="1">
            <a:spLocks noChangeArrowheads="1"/>
          </p:cNvSpPr>
          <p:nvPr/>
        </p:nvSpPr>
        <p:spPr bwMode="auto">
          <a:xfrm>
            <a:off x="7451725" y="260350"/>
            <a:ext cx="51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R</a:t>
            </a:r>
            <a:endParaRPr lang="ru-RU" altLang="ru-RU" sz="3600" b="1"/>
          </a:p>
        </p:txBody>
      </p:sp>
      <p:sp>
        <p:nvSpPr>
          <p:cNvPr id="53287" name="Oval 39"/>
          <p:cNvSpPr>
            <a:spLocks noChangeArrowheads="1"/>
          </p:cNvSpPr>
          <p:nvPr/>
        </p:nvSpPr>
        <p:spPr bwMode="auto">
          <a:xfrm>
            <a:off x="5292725" y="6021388"/>
            <a:ext cx="144463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3288" name="Text Box 40"/>
          <p:cNvSpPr txBox="1">
            <a:spLocks noChangeArrowheads="1"/>
          </p:cNvSpPr>
          <p:nvPr/>
        </p:nvSpPr>
        <p:spPr bwMode="auto">
          <a:xfrm>
            <a:off x="1779588" y="5373688"/>
            <a:ext cx="488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 b="1"/>
              <a:t>E</a:t>
            </a:r>
            <a:endParaRPr lang="ru-RU" altLang="ru-RU" sz="3600" b="1"/>
          </a:p>
        </p:txBody>
      </p:sp>
      <p:sp>
        <p:nvSpPr>
          <p:cNvPr id="2" name="Прямоугольник 1"/>
          <p:cNvSpPr/>
          <p:nvPr/>
        </p:nvSpPr>
        <p:spPr>
          <a:xfrm>
            <a:off x="42700" y="6203434"/>
            <a:ext cx="4418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>
                <a:latin typeface="Arial Black" panose="020B0A04020102020204" pitchFamily="34" charset="0"/>
              </a:rPr>
              <a:t>Какие точки лежат внутри угла?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043" y="6484421"/>
            <a:ext cx="3996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>
                <a:latin typeface="Arial Black" panose="020B0A04020102020204" pitchFamily="34" charset="0"/>
              </a:rPr>
              <a:t>Какие точки лежат вне угла?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7568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532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532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532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532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3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32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532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532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532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3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3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532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53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532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532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nimBg="1"/>
      <p:bldP spid="53251" grpId="1" animBg="1"/>
      <p:bldP spid="53274" grpId="0"/>
      <p:bldP spid="53277" grpId="0"/>
      <p:bldP spid="53278" grpId="0"/>
      <p:bldP spid="53279" grpId="0"/>
      <p:bldP spid="53280" grpId="0"/>
      <p:bldP spid="53282" grpId="0"/>
      <p:bldP spid="53283" grpId="0"/>
      <p:bldP spid="53284" grpId="0"/>
      <p:bldP spid="53285" grpId="0"/>
      <p:bldP spid="5328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0"/>
          <p:cNvSpPr txBox="1">
            <a:spLocks noChangeArrowheads="1"/>
          </p:cNvSpPr>
          <p:nvPr/>
        </p:nvSpPr>
        <p:spPr bwMode="auto">
          <a:xfrm>
            <a:off x="5214938" y="2643188"/>
            <a:ext cx="642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6000"/>
              <a:t>P</a:t>
            </a:r>
            <a:endParaRPr lang="ru-RU" altLang="ru-RU" sz="6000"/>
          </a:p>
        </p:txBody>
      </p:sp>
      <p:sp>
        <p:nvSpPr>
          <p:cNvPr id="16387" name="TextBox 23"/>
          <p:cNvSpPr txBox="1">
            <a:spLocks noChangeArrowheads="1"/>
          </p:cNvSpPr>
          <p:nvPr/>
        </p:nvSpPr>
        <p:spPr bwMode="auto">
          <a:xfrm>
            <a:off x="1285875" y="4572000"/>
            <a:ext cx="642938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6000"/>
              <a:t>N</a:t>
            </a:r>
            <a:endParaRPr lang="ru-RU" altLang="ru-RU" sz="6000"/>
          </a:p>
        </p:txBody>
      </p:sp>
      <p:sp>
        <p:nvSpPr>
          <p:cNvPr id="16388" name="TextBox 27"/>
          <p:cNvSpPr txBox="1">
            <a:spLocks noChangeArrowheads="1"/>
          </p:cNvSpPr>
          <p:nvPr/>
        </p:nvSpPr>
        <p:spPr bwMode="auto">
          <a:xfrm>
            <a:off x="3929063" y="3857625"/>
            <a:ext cx="642937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6000"/>
              <a:t>O</a:t>
            </a:r>
            <a:endParaRPr lang="ru-RU" altLang="ru-RU" sz="6000"/>
          </a:p>
        </p:txBody>
      </p:sp>
      <p:sp>
        <p:nvSpPr>
          <p:cNvPr id="16389" name="TextBox 26"/>
          <p:cNvSpPr txBox="1">
            <a:spLocks noChangeArrowheads="1"/>
          </p:cNvSpPr>
          <p:nvPr/>
        </p:nvSpPr>
        <p:spPr bwMode="auto">
          <a:xfrm>
            <a:off x="7858125" y="3127375"/>
            <a:ext cx="642938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6000"/>
              <a:t>S</a:t>
            </a:r>
            <a:endParaRPr lang="ru-RU" altLang="ru-RU" sz="6000"/>
          </a:p>
        </p:txBody>
      </p:sp>
      <p:sp>
        <p:nvSpPr>
          <p:cNvPr id="16390" name="TextBox 22"/>
          <p:cNvSpPr txBox="1">
            <a:spLocks noChangeArrowheads="1"/>
          </p:cNvSpPr>
          <p:nvPr/>
        </p:nvSpPr>
        <p:spPr bwMode="auto">
          <a:xfrm>
            <a:off x="6715125" y="4429125"/>
            <a:ext cx="642938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6000"/>
              <a:t>D</a:t>
            </a:r>
            <a:endParaRPr lang="ru-RU" altLang="ru-RU" sz="6000"/>
          </a:p>
        </p:txBody>
      </p:sp>
      <p:sp>
        <p:nvSpPr>
          <p:cNvPr id="16391" name="Заголовок 1"/>
          <p:cNvSpPr>
            <a:spLocks noGrp="1"/>
          </p:cNvSpPr>
          <p:nvPr>
            <p:ph type="title"/>
          </p:nvPr>
        </p:nvSpPr>
        <p:spPr>
          <a:xfrm>
            <a:off x="397248" y="28736"/>
            <a:ext cx="8855272" cy="990600"/>
          </a:xfrm>
        </p:spPr>
        <p:txBody>
          <a:bodyPr/>
          <a:lstStyle/>
          <a:p>
            <a:pPr eaLnBrk="1" hangingPunct="1"/>
            <a:r>
              <a:rPr lang="ru-RU" altLang="ru-RU" sz="3600" dirty="0" smtClean="0">
                <a:latin typeface="Arial Black" panose="020B0A04020102020204" pitchFamily="34" charset="0"/>
              </a:rPr>
              <a:t>Какие точки лежат на сторонах угла?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785938" y="1857375"/>
            <a:ext cx="5929312" cy="1643063"/>
          </a:xfrm>
          <a:prstGeom prst="line">
            <a:avLst/>
          </a:prstGeom>
          <a:ln w="127000" cap="rnd" cmpd="sng">
            <a:solidFill>
              <a:srgbClr val="3333C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1785938" y="3500438"/>
            <a:ext cx="4657725" cy="839787"/>
          </a:xfrm>
          <a:prstGeom prst="line">
            <a:avLst/>
          </a:prstGeom>
          <a:ln w="127000" cap="rnd" cmpd="sng">
            <a:solidFill>
              <a:srgbClr val="3333C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5143500" y="3071813"/>
            <a:ext cx="142875" cy="14287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286625" y="2428875"/>
            <a:ext cx="142875" cy="1428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715250" y="3643313"/>
            <a:ext cx="142875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214563" y="2214563"/>
            <a:ext cx="142875" cy="14287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 flipV="1">
            <a:off x="4214813" y="2357438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 flipV="1">
            <a:off x="4357688" y="3857625"/>
            <a:ext cx="285750" cy="2857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 flipV="1">
            <a:off x="6786563" y="4286250"/>
            <a:ext cx="285750" cy="2857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 flipV="1">
            <a:off x="6500813" y="2000250"/>
            <a:ext cx="285750" cy="28575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 flipV="1">
            <a:off x="1143000" y="4572000"/>
            <a:ext cx="285750" cy="285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403" name="TextBox 16"/>
          <p:cNvSpPr txBox="1">
            <a:spLocks noChangeArrowheads="1"/>
          </p:cNvSpPr>
          <p:nvPr/>
        </p:nvSpPr>
        <p:spPr bwMode="auto">
          <a:xfrm>
            <a:off x="6572250" y="2428875"/>
            <a:ext cx="6429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6000"/>
              <a:t>M</a:t>
            </a:r>
            <a:endParaRPr lang="ru-RU" altLang="ru-RU" sz="6000"/>
          </a:p>
        </p:txBody>
      </p:sp>
      <p:sp>
        <p:nvSpPr>
          <p:cNvPr id="16404" name="TextBox 17"/>
          <p:cNvSpPr txBox="1">
            <a:spLocks noChangeArrowheads="1"/>
          </p:cNvSpPr>
          <p:nvPr/>
        </p:nvSpPr>
        <p:spPr bwMode="auto">
          <a:xfrm>
            <a:off x="1500188" y="1785938"/>
            <a:ext cx="642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6000"/>
              <a:t>H</a:t>
            </a:r>
            <a:endParaRPr lang="ru-RU" altLang="ru-RU" sz="6000"/>
          </a:p>
        </p:txBody>
      </p:sp>
      <p:sp>
        <p:nvSpPr>
          <p:cNvPr id="16405" name="TextBox 18"/>
          <p:cNvSpPr txBox="1">
            <a:spLocks noChangeArrowheads="1"/>
          </p:cNvSpPr>
          <p:nvPr/>
        </p:nvSpPr>
        <p:spPr bwMode="auto">
          <a:xfrm>
            <a:off x="928688" y="2786063"/>
            <a:ext cx="642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6000"/>
              <a:t>R</a:t>
            </a:r>
            <a:endParaRPr lang="ru-RU" altLang="ru-RU" sz="6000"/>
          </a:p>
        </p:txBody>
      </p:sp>
      <p:sp>
        <p:nvSpPr>
          <p:cNvPr id="16406" name="TextBox 19"/>
          <p:cNvSpPr txBox="1">
            <a:spLocks noChangeArrowheads="1"/>
          </p:cNvSpPr>
          <p:nvPr/>
        </p:nvSpPr>
        <p:spPr bwMode="auto">
          <a:xfrm>
            <a:off x="3357563" y="1714500"/>
            <a:ext cx="6429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6000"/>
              <a:t>А</a:t>
            </a:r>
          </a:p>
        </p:txBody>
      </p:sp>
      <p:sp>
        <p:nvSpPr>
          <p:cNvPr id="16407" name="TextBox 21"/>
          <p:cNvSpPr txBox="1">
            <a:spLocks noChangeArrowheads="1"/>
          </p:cNvSpPr>
          <p:nvPr/>
        </p:nvSpPr>
        <p:spPr bwMode="auto">
          <a:xfrm>
            <a:off x="5786438" y="1071563"/>
            <a:ext cx="642937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6000"/>
              <a:t>F</a:t>
            </a:r>
            <a:endParaRPr lang="ru-RU" altLang="ru-RU" sz="6000"/>
          </a:p>
        </p:txBody>
      </p:sp>
    </p:spTree>
    <p:extLst>
      <p:ext uri="{BB962C8B-B14F-4D97-AF65-F5344CB8AC3E}">
        <p14:creationId xmlns:p14="http://schemas.microsoft.com/office/powerpoint/2010/main" val="18675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06733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Практическая работа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latin typeface="Arial Black" panose="020B0A04020102020204" pitchFamily="34" charset="0"/>
              </a:rPr>
              <a:t>Сравнение </a:t>
            </a:r>
            <a:r>
              <a:rPr lang="ru-RU" sz="3600" dirty="0">
                <a:latin typeface="Arial Black" panose="020B0A04020102020204" pitchFamily="34" charset="0"/>
              </a:rPr>
              <a:t>углов наложением. Равные углы.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BB8A4-2EFC-427B-9AD6-51E97C87A12A}" type="slidenum">
              <a:rPr lang="ru-RU" altLang="ru-RU" smtClean="0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6570" y="2105811"/>
            <a:ext cx="87129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Ребята! У вас на каждой парте находятся </a:t>
            </a:r>
            <a:r>
              <a:rPr lang="ru-RU" sz="2400" dirty="0">
                <a:latin typeface="Arial Black" panose="020B0A04020102020204" pitchFamily="34" charset="0"/>
              </a:rPr>
              <a:t>наборы моделей углов, </a:t>
            </a:r>
            <a:r>
              <a:rPr lang="ru-RU" sz="2400" dirty="0" smtClean="0">
                <a:latin typeface="Arial Black" panose="020B0A04020102020204" pitchFamily="34" charset="0"/>
              </a:rPr>
              <a:t>вырезанных </a:t>
            </a:r>
            <a:r>
              <a:rPr lang="ru-RU" sz="2400" dirty="0">
                <a:latin typeface="Arial Black" panose="020B0A04020102020204" pitchFamily="34" charset="0"/>
              </a:rPr>
              <a:t>из цветной бумаги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6614" y="3243938"/>
            <a:ext cx="33009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а) Сравните </a:t>
            </a:r>
            <a:r>
              <a:rPr lang="ru-RU" sz="2400" dirty="0">
                <a:latin typeface="Arial Black" panose="020B0A04020102020204" pitchFamily="34" charset="0"/>
              </a:rPr>
              <a:t>углы.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6570" y="3762218"/>
            <a:ext cx="89374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б</a:t>
            </a:r>
            <a:r>
              <a:rPr lang="ru-RU" sz="2400" dirty="0" smtClean="0">
                <a:latin typeface="Arial Black" panose="020B0A04020102020204" pitchFamily="34" charset="0"/>
              </a:rPr>
              <a:t>) Возьмите </a:t>
            </a:r>
            <a:r>
              <a:rPr lang="ru-RU" sz="2400" dirty="0">
                <a:latin typeface="Arial Black" panose="020B0A04020102020204" pitchFamily="34" charset="0"/>
              </a:rPr>
              <a:t>два красных карандаша и два синих. </a:t>
            </a:r>
            <a:r>
              <a:rPr lang="ru-RU" sz="2400" dirty="0" smtClean="0">
                <a:latin typeface="Arial Black" panose="020B0A04020102020204" pitchFamily="34" charset="0"/>
              </a:rPr>
              <a:t>Теперь </a:t>
            </a:r>
            <a:r>
              <a:rPr lang="ru-RU" sz="2400" dirty="0">
                <a:latin typeface="Arial Black" panose="020B0A04020102020204" pitchFamily="34" charset="0"/>
              </a:rPr>
              <a:t>сложите угол из синих карандашей так, чтобы он был меньше угла из красных карандашей.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0580" y="5500509"/>
            <a:ext cx="8909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в) Переложите </a:t>
            </a:r>
            <a:r>
              <a:rPr lang="ru-RU" sz="2400" dirty="0">
                <a:latin typeface="Arial Black" panose="020B0A04020102020204" pitchFamily="34" charset="0"/>
              </a:rPr>
              <a:t>синие карандаши так, чтобы угол из них стал больше угла из красных карандашей.</a:t>
            </a:r>
          </a:p>
        </p:txBody>
      </p:sp>
    </p:spTree>
    <p:extLst>
      <p:ext uri="{BB962C8B-B14F-4D97-AF65-F5344CB8AC3E}">
        <p14:creationId xmlns:p14="http://schemas.microsoft.com/office/powerpoint/2010/main" val="95714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BB8A4-2EFC-427B-9AD6-51E97C87A12A}" type="slidenum">
              <a:rPr lang="ru-RU" altLang="ru-RU" smtClean="0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4848" y="122872"/>
            <a:ext cx="85176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2. Незнайка </a:t>
            </a:r>
            <a:r>
              <a:rPr lang="ru-RU" sz="2800" dirty="0">
                <a:latin typeface="Arial Black" panose="020B0A04020102020204" pitchFamily="34" charset="0"/>
              </a:rPr>
              <a:t>тоже сравнивал углы. «Красный угол больше синего угла, так как у него стороны длиннее</a:t>
            </a:r>
            <a:r>
              <a:rPr lang="ru-RU" sz="2800" dirty="0" smtClean="0">
                <a:latin typeface="Arial Black" panose="020B0A04020102020204" pitchFamily="34" charset="0"/>
              </a:rPr>
              <a:t>». </a:t>
            </a:r>
            <a:r>
              <a:rPr lang="ru-RU" sz="2800" dirty="0">
                <a:latin typeface="Arial Black" panose="020B0A04020102020204" pitchFamily="34" charset="0"/>
              </a:rPr>
              <a:t>Правильно ли сравнил углы Незнайка? Почему?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69641"/>
            <a:ext cx="3067050" cy="4352925"/>
          </a:xfrm>
          <a:prstGeom prst="rect">
            <a:avLst/>
          </a:prstGeom>
        </p:spPr>
      </p:pic>
      <p:grpSp>
        <p:nvGrpSpPr>
          <p:cNvPr id="14" name="Группа 14"/>
          <p:cNvGrpSpPr>
            <a:grpSpLocks/>
          </p:cNvGrpSpPr>
          <p:nvPr/>
        </p:nvGrpSpPr>
        <p:grpSpPr bwMode="auto">
          <a:xfrm rot="2023360">
            <a:off x="3191832" y="2976074"/>
            <a:ext cx="3487900" cy="1485480"/>
            <a:chOff x="500033" y="928671"/>
            <a:chExt cx="4658426" cy="3553976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5400000" flipH="1" flipV="1">
              <a:off x="1119540" y="309164"/>
              <a:ext cx="2714291" cy="3953305"/>
            </a:xfrm>
            <a:prstGeom prst="line">
              <a:avLst/>
            </a:prstGeom>
            <a:ln w="127000" cap="rnd" cmpd="sng">
              <a:solidFill>
                <a:schemeClr val="bg1">
                  <a:lumMod val="60000"/>
                  <a:lumOff val="4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0033" y="3642962"/>
              <a:ext cx="4658426" cy="839685"/>
            </a:xfrm>
            <a:prstGeom prst="line">
              <a:avLst/>
            </a:prstGeom>
            <a:ln w="127000" cap="rnd" cmpd="sng">
              <a:solidFill>
                <a:schemeClr val="bg1">
                  <a:lumMod val="60000"/>
                  <a:lumOff val="4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8"/>
          <p:cNvGrpSpPr>
            <a:grpSpLocks/>
          </p:cNvGrpSpPr>
          <p:nvPr/>
        </p:nvGrpSpPr>
        <p:grpSpPr bwMode="auto">
          <a:xfrm rot="1696496">
            <a:off x="3210113" y="1664265"/>
            <a:ext cx="4811069" cy="4022077"/>
            <a:chOff x="451149" y="1290115"/>
            <a:chExt cx="6570631" cy="3638156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rot="1234272" flipV="1">
              <a:off x="1116368" y="1290115"/>
              <a:ext cx="5224237" cy="3095386"/>
            </a:xfrm>
            <a:prstGeom prst="line">
              <a:avLst/>
            </a:prstGeom>
            <a:ln w="127000" cap="rnd" cmpd="sng"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187789">
              <a:off x="451149" y="3772737"/>
              <a:ext cx="6570631" cy="1155534"/>
            </a:xfrm>
            <a:prstGeom prst="line">
              <a:avLst/>
            </a:prstGeom>
            <a:ln w="127000" cap="rnd" cmpd="sng">
              <a:solidFill>
                <a:srgbClr val="FF000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213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907344" y="34653"/>
            <a:ext cx="696459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4000" b="1" dirty="0"/>
              <a:t>Сравнение углов с помощью </a:t>
            </a:r>
            <a:endParaRPr lang="ru-RU" altLang="ru-RU" sz="4000" b="1" dirty="0" smtClean="0"/>
          </a:p>
          <a:p>
            <a:pPr algn="ctr"/>
            <a:r>
              <a:rPr lang="ru-RU" altLang="ru-RU" sz="4000" b="1" dirty="0" smtClean="0"/>
              <a:t>наложения</a:t>
            </a:r>
            <a:endParaRPr lang="ru-RU" altLang="ru-RU" sz="4000" b="1" dirty="0"/>
          </a:p>
        </p:txBody>
      </p:sp>
      <p:sp>
        <p:nvSpPr>
          <p:cNvPr id="49157" name="Freeform 5"/>
          <p:cNvSpPr>
            <a:spLocks/>
          </p:cNvSpPr>
          <p:nvPr/>
        </p:nvSpPr>
        <p:spPr bwMode="auto">
          <a:xfrm>
            <a:off x="1295400" y="2825750"/>
            <a:ext cx="2587625" cy="1746250"/>
          </a:xfrm>
          <a:custGeom>
            <a:avLst/>
            <a:gdLst>
              <a:gd name="T0" fmla="*/ 0 w 1630"/>
              <a:gd name="T1" fmla="*/ 1100 h 1100"/>
              <a:gd name="T2" fmla="*/ 1630 w 1630"/>
              <a:gd name="T3" fmla="*/ 0 h 11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630" h="1100">
                <a:moveTo>
                  <a:pt x="0" y="1100"/>
                </a:moveTo>
                <a:lnTo>
                  <a:pt x="1630" y="0"/>
                </a:lnTo>
              </a:path>
            </a:pathLst>
          </a:custGeom>
          <a:noFill/>
          <a:ln w="57150" cmpd="sng">
            <a:solidFill>
              <a:schemeClr val="tx1"/>
            </a:solidFill>
            <a:round/>
            <a:headEnd type="oval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9158" name="Group 6"/>
          <p:cNvGrpSpPr>
            <a:grpSpLocks/>
          </p:cNvGrpSpPr>
          <p:nvPr/>
        </p:nvGrpSpPr>
        <p:grpSpPr bwMode="auto">
          <a:xfrm>
            <a:off x="1258888" y="4508500"/>
            <a:ext cx="3116262" cy="877888"/>
            <a:chOff x="884" y="2341"/>
            <a:chExt cx="3992" cy="953"/>
          </a:xfrm>
        </p:grpSpPr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930" y="2387"/>
              <a:ext cx="3946" cy="90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60" name="Oval 8"/>
            <p:cNvSpPr>
              <a:spLocks noChangeArrowheads="1"/>
            </p:cNvSpPr>
            <p:nvPr/>
          </p:nvSpPr>
          <p:spPr bwMode="auto">
            <a:xfrm>
              <a:off x="884" y="2341"/>
              <a:ext cx="90" cy="91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900113" y="414972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>
                <a:solidFill>
                  <a:srgbClr val="FF3300"/>
                </a:solidFill>
              </a:rPr>
              <a:t>В</a:t>
            </a:r>
          </a:p>
        </p:txBody>
      </p: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4284663" y="5157788"/>
            <a:ext cx="517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400" b="1">
                <a:solidFill>
                  <a:srgbClr val="FF3300"/>
                </a:solidFill>
              </a:rPr>
              <a:t>М</a:t>
            </a:r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3563938" y="23495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solidFill>
                  <a:srgbClr val="FF3300"/>
                </a:solidFill>
              </a:rPr>
              <a:t>А</a:t>
            </a:r>
          </a:p>
        </p:txBody>
      </p:sp>
      <p:grpSp>
        <p:nvGrpSpPr>
          <p:cNvPr id="49165" name="Group 13"/>
          <p:cNvGrpSpPr>
            <a:grpSpLocks/>
          </p:cNvGrpSpPr>
          <p:nvPr/>
        </p:nvGrpSpPr>
        <p:grpSpPr bwMode="auto">
          <a:xfrm rot="-310102">
            <a:off x="4643521" y="1484309"/>
            <a:ext cx="3455987" cy="3313367"/>
            <a:chOff x="748" y="282"/>
            <a:chExt cx="4427" cy="3598"/>
          </a:xfrm>
        </p:grpSpPr>
        <p:sp>
          <p:nvSpPr>
            <p:cNvPr id="49166" name="Freeform 14"/>
            <p:cNvSpPr>
              <a:spLocks/>
            </p:cNvSpPr>
            <p:nvPr/>
          </p:nvSpPr>
          <p:spPr bwMode="auto">
            <a:xfrm>
              <a:off x="912" y="488"/>
              <a:ext cx="3288" cy="1904"/>
            </a:xfrm>
            <a:custGeom>
              <a:avLst/>
              <a:gdLst>
                <a:gd name="T0" fmla="*/ 0 w 3288"/>
                <a:gd name="T1" fmla="*/ 1904 h 1904"/>
                <a:gd name="T2" fmla="*/ 3288 w 3288"/>
                <a:gd name="T3" fmla="*/ 0 h 1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88" h="1904">
                  <a:moveTo>
                    <a:pt x="0" y="1904"/>
                  </a:moveTo>
                  <a:lnTo>
                    <a:pt x="3288" y="0"/>
                  </a:lnTo>
                </a:path>
              </a:pathLst>
            </a:custGeom>
            <a:noFill/>
            <a:ln w="57150" cmpd="sng">
              <a:solidFill>
                <a:srgbClr val="0066FF"/>
              </a:solidFill>
              <a:round/>
              <a:headEnd type="oval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49167" name="Group 15"/>
            <p:cNvGrpSpPr>
              <a:grpSpLocks/>
            </p:cNvGrpSpPr>
            <p:nvPr/>
          </p:nvGrpSpPr>
          <p:grpSpPr bwMode="auto">
            <a:xfrm>
              <a:off x="884" y="2341"/>
              <a:ext cx="3992" cy="953"/>
              <a:chOff x="884" y="2341"/>
              <a:chExt cx="3992" cy="953"/>
            </a:xfrm>
          </p:grpSpPr>
          <p:sp>
            <p:nvSpPr>
              <p:cNvPr id="49168" name="Line 16"/>
              <p:cNvSpPr>
                <a:spLocks noChangeShapeType="1"/>
              </p:cNvSpPr>
              <p:nvPr/>
            </p:nvSpPr>
            <p:spPr bwMode="auto">
              <a:xfrm>
                <a:off x="930" y="2387"/>
                <a:ext cx="3946" cy="907"/>
              </a:xfrm>
              <a:prstGeom prst="line">
                <a:avLst/>
              </a:prstGeom>
              <a:noFill/>
              <a:ln w="57150">
                <a:solidFill>
                  <a:srgbClr val="0066FF"/>
                </a:solidFill>
                <a:round/>
                <a:headEnd type="oval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Oval 17"/>
              <p:cNvSpPr>
                <a:spLocks noChangeArrowheads="1"/>
              </p:cNvSpPr>
              <p:nvPr/>
            </p:nvSpPr>
            <p:spPr bwMode="auto">
              <a:xfrm>
                <a:off x="884" y="2341"/>
                <a:ext cx="90" cy="91"/>
              </a:xfrm>
              <a:prstGeom prst="ellipse">
                <a:avLst/>
              </a:prstGeom>
              <a:solidFill>
                <a:srgbClr val="FF0000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9170" name="Text Box 18"/>
            <p:cNvSpPr txBox="1">
              <a:spLocks noChangeArrowheads="1"/>
            </p:cNvSpPr>
            <p:nvPr/>
          </p:nvSpPr>
          <p:spPr bwMode="auto">
            <a:xfrm>
              <a:off x="748" y="2609"/>
              <a:ext cx="496" cy="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400" b="1" dirty="0"/>
                <a:t>Е</a:t>
              </a:r>
            </a:p>
          </p:txBody>
        </p:sp>
        <p:sp>
          <p:nvSpPr>
            <p:cNvPr id="49171" name="Text Box 19"/>
            <p:cNvSpPr txBox="1">
              <a:spLocks noChangeArrowheads="1"/>
            </p:cNvSpPr>
            <p:nvPr/>
          </p:nvSpPr>
          <p:spPr bwMode="auto">
            <a:xfrm>
              <a:off x="4512" y="3379"/>
              <a:ext cx="663" cy="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altLang="ru-RU" sz="2400" b="1" dirty="0"/>
                <a:t>С</a:t>
              </a:r>
            </a:p>
          </p:txBody>
        </p:sp>
        <p:sp>
          <p:nvSpPr>
            <p:cNvPr id="49172" name="Text Box 20"/>
            <p:cNvSpPr txBox="1">
              <a:spLocks noChangeArrowheads="1"/>
            </p:cNvSpPr>
            <p:nvPr/>
          </p:nvSpPr>
          <p:spPr bwMode="auto">
            <a:xfrm>
              <a:off x="4286" y="282"/>
              <a:ext cx="590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altLang="ru-RU" sz="2800" b="1" dirty="0"/>
                <a:t>О</a:t>
              </a:r>
            </a:p>
          </p:txBody>
        </p:sp>
      </p:grp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2051050" y="4076700"/>
            <a:ext cx="50657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Совместились вершины В и Е</a:t>
            </a:r>
          </a:p>
        </p:txBody>
      </p:sp>
      <p:sp>
        <p:nvSpPr>
          <p:cNvPr id="49175" name="Text Box 23"/>
          <p:cNvSpPr txBox="1">
            <a:spLocks noChangeArrowheads="1"/>
          </p:cNvSpPr>
          <p:nvPr/>
        </p:nvSpPr>
        <p:spPr bwMode="auto">
          <a:xfrm rot="-2001858">
            <a:off x="-107950" y="2708275"/>
            <a:ext cx="54324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Совместились стороны ВА и ЕО</a:t>
            </a:r>
          </a:p>
        </p:txBody>
      </p:sp>
      <p:sp>
        <p:nvSpPr>
          <p:cNvPr id="49176" name="Text Box 24"/>
          <p:cNvSpPr txBox="1">
            <a:spLocks noChangeArrowheads="1"/>
          </p:cNvSpPr>
          <p:nvPr/>
        </p:nvSpPr>
        <p:spPr bwMode="auto">
          <a:xfrm rot="868222">
            <a:off x="468313" y="5430838"/>
            <a:ext cx="54911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/>
              <a:t>Совместились стороны ВМ и ЕС</a:t>
            </a:r>
          </a:p>
        </p:txBody>
      </p:sp>
      <p:sp>
        <p:nvSpPr>
          <p:cNvPr id="49177" name="Text Box 25"/>
          <p:cNvSpPr txBox="1">
            <a:spLocks noChangeArrowheads="1"/>
          </p:cNvSpPr>
          <p:nvPr/>
        </p:nvSpPr>
        <p:spPr bwMode="auto">
          <a:xfrm>
            <a:off x="5336529" y="5004730"/>
            <a:ext cx="3515706" cy="769441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400" b="1" dirty="0" smtClean="0"/>
              <a:t>˂</a:t>
            </a:r>
            <a:r>
              <a:rPr lang="ru-RU" altLang="ru-RU" sz="3600" b="1" dirty="0" smtClean="0"/>
              <a:t>АВМ </a:t>
            </a:r>
            <a:r>
              <a:rPr lang="ru-RU" altLang="ru-RU" sz="3600" b="1" dirty="0"/>
              <a:t>= </a:t>
            </a:r>
            <a:r>
              <a:rPr lang="ru-RU" altLang="ru-RU" sz="4400" b="1" dirty="0"/>
              <a:t>˂</a:t>
            </a:r>
            <a:r>
              <a:rPr lang="ru-RU" altLang="ru-RU" sz="3600" b="1" dirty="0" smtClean="0"/>
              <a:t> ОЕС</a:t>
            </a:r>
            <a:endParaRPr lang="ru-RU" alt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86021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7 L -0.37778 0.168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9" y="840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30000">
                                      <p:cBhvr>
                                        <p:cTn id="8" dur="20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74" grpId="0"/>
      <p:bldP spid="49175" grpId="0"/>
      <p:bldP spid="49176" grpId="0"/>
      <p:bldP spid="4917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1643063" y="214313"/>
            <a:ext cx="3908425" cy="990600"/>
          </a:xfrm>
        </p:spPr>
        <p:txBody>
          <a:bodyPr/>
          <a:lstStyle/>
          <a:p>
            <a:pPr algn="ctr" eaLnBrk="1" hangingPunct="1"/>
            <a:r>
              <a:rPr lang="ru-RU" altLang="ru-RU" b="1" smtClean="0"/>
              <a:t>Вывод</a:t>
            </a:r>
            <a:r>
              <a:rPr lang="ru-RU" altLang="ru-RU" smtClean="0"/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2938" y="1814463"/>
            <a:ext cx="9144000" cy="1238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FF00"/>
                </a:solidFill>
                <a:latin typeface="Arial Black" panose="020B0A04020102020204" pitchFamily="34" charset="0"/>
                <a:cs typeface="Arial" charset="0"/>
              </a:rPr>
              <a:t>Равные углы при наложении</a:t>
            </a:r>
          </a:p>
          <a:p>
            <a:pPr>
              <a:defRPr/>
            </a:pPr>
            <a:endParaRPr lang="ru-RU" sz="1050" b="1" dirty="0">
              <a:solidFill>
                <a:srgbClr val="FFFF00"/>
              </a:solidFill>
              <a:latin typeface="Arial Black" panose="020B0A04020102020204" pitchFamily="34" charset="0"/>
              <a:cs typeface="Arial" charset="0"/>
            </a:endParaRPr>
          </a:p>
          <a:p>
            <a:pPr>
              <a:defRPr/>
            </a:pPr>
            <a:r>
              <a:rPr lang="ru-RU" sz="3200" b="1" dirty="0">
                <a:solidFill>
                  <a:srgbClr val="FFFF00"/>
                </a:solidFill>
                <a:latin typeface="Arial Black" panose="020B0A04020102020204" pitchFamily="34" charset="0"/>
                <a:cs typeface="Arial" charset="0"/>
              </a:rPr>
              <a:t>совпадают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6954" y="4437112"/>
            <a:ext cx="87129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FF0000"/>
                </a:solidFill>
                <a:latin typeface="Arial Black" panose="020B0A04020102020204" pitchFamily="34" charset="0"/>
                <a:cs typeface="Arial" charset="0"/>
              </a:rPr>
              <a:t>Если один угол наложить на другой и </a:t>
            </a:r>
            <a:r>
              <a:rPr lang="ru-RU" sz="32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Arial" charset="0"/>
              </a:rPr>
              <a:t>они </a:t>
            </a:r>
            <a:r>
              <a:rPr lang="ru-RU" sz="3200" b="1" dirty="0">
                <a:solidFill>
                  <a:srgbClr val="FF0000"/>
                </a:solidFill>
                <a:latin typeface="Arial Black" panose="020B0A04020102020204" pitchFamily="34" charset="0"/>
                <a:cs typeface="Arial" charset="0"/>
              </a:rPr>
              <a:t>совпадут, то эти углы равны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2938" y="3143250"/>
            <a:ext cx="8001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chemeClr val="tx2"/>
                </a:solidFill>
                <a:latin typeface="Arial Black" panose="020B0A04020102020204" pitchFamily="34" charset="0"/>
              </a:rPr>
              <a:t>или</a:t>
            </a:r>
          </a:p>
        </p:txBody>
      </p:sp>
    </p:spTree>
    <p:extLst>
      <p:ext uri="{BB962C8B-B14F-4D97-AF65-F5344CB8AC3E}">
        <p14:creationId xmlns:p14="http://schemas.microsoft.com/office/powerpoint/2010/main" val="427927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BB8A4-2EFC-427B-9AD6-51E97C87A12A}" type="slidenum">
              <a:rPr lang="ru-RU" altLang="ru-RU" smtClean="0">
                <a:solidFill>
                  <a:srgbClr val="FFFFFF"/>
                </a:solidFill>
              </a:rPr>
              <a:pPr>
                <a:defRPr/>
              </a:pPr>
              <a:t>15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99766"/>
            <a:ext cx="9001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5. Запишите </a:t>
            </a:r>
            <a:r>
              <a:rPr lang="ru-RU" sz="2800" dirty="0">
                <a:latin typeface="Arial Black" panose="020B0A04020102020204" pitchFamily="34" charset="0"/>
              </a:rPr>
              <a:t>обозначение углов, изображенных на </a:t>
            </a:r>
            <a:r>
              <a:rPr lang="ru-RU" sz="2800" dirty="0" smtClean="0">
                <a:latin typeface="Arial Black" panose="020B0A04020102020204" pitchFamily="34" charset="0"/>
              </a:rPr>
              <a:t>рисунке. </a:t>
            </a:r>
            <a:r>
              <a:rPr lang="ru-RU" sz="2800" dirty="0">
                <a:latin typeface="Arial Black" panose="020B0A04020102020204" pitchFamily="34" charset="0"/>
              </a:rPr>
              <a:t>Назовите стороны и вершину каждого угла.</a:t>
            </a:r>
          </a:p>
          <a:p>
            <a:endParaRPr lang="ru-RU" sz="2800" dirty="0"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227" y="2000207"/>
            <a:ext cx="4896622" cy="27386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53135"/>
            <a:ext cx="2862691" cy="284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6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reeform 2"/>
          <p:cNvSpPr>
            <a:spLocks/>
          </p:cNvSpPr>
          <p:nvPr/>
        </p:nvSpPr>
        <p:spPr bwMode="auto">
          <a:xfrm>
            <a:off x="4927600" y="5829300"/>
            <a:ext cx="939800" cy="839788"/>
          </a:xfrm>
          <a:custGeom>
            <a:avLst/>
            <a:gdLst>
              <a:gd name="T0" fmla="*/ 592 w 592"/>
              <a:gd name="T1" fmla="*/ 288 h 529"/>
              <a:gd name="T2" fmla="*/ 3 w 592"/>
              <a:gd name="T3" fmla="*/ 529 h 529"/>
              <a:gd name="T4" fmla="*/ 11 w 592"/>
              <a:gd name="T5" fmla="*/ 129 h 529"/>
              <a:gd name="T6" fmla="*/ 0 w 592"/>
              <a:gd name="T7" fmla="*/ 0 h 529"/>
              <a:gd name="T8" fmla="*/ 592 w 592"/>
              <a:gd name="T9" fmla="*/ 288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2" h="529">
                <a:moveTo>
                  <a:pt x="592" y="288"/>
                </a:moveTo>
                <a:lnTo>
                  <a:pt x="3" y="529"/>
                </a:lnTo>
                <a:lnTo>
                  <a:pt x="11" y="129"/>
                </a:lnTo>
                <a:lnTo>
                  <a:pt x="0" y="0"/>
                </a:lnTo>
                <a:lnTo>
                  <a:pt x="592" y="288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grpSp>
        <p:nvGrpSpPr>
          <p:cNvPr id="65539" name="Group 3"/>
          <p:cNvGrpSpPr>
            <a:grpSpLocks/>
          </p:cNvGrpSpPr>
          <p:nvPr/>
        </p:nvGrpSpPr>
        <p:grpSpPr bwMode="auto">
          <a:xfrm>
            <a:off x="2608272" y="1624718"/>
            <a:ext cx="2338389" cy="2297111"/>
            <a:chOff x="539" y="858"/>
            <a:chExt cx="1473" cy="1447"/>
          </a:xfrm>
        </p:grpSpPr>
        <p:sp>
          <p:nvSpPr>
            <p:cNvPr id="65540" name="Freeform 4"/>
            <p:cNvSpPr>
              <a:spLocks/>
            </p:cNvSpPr>
            <p:nvPr/>
          </p:nvSpPr>
          <p:spPr bwMode="auto">
            <a:xfrm>
              <a:off x="839" y="1582"/>
              <a:ext cx="454" cy="272"/>
            </a:xfrm>
            <a:custGeom>
              <a:avLst/>
              <a:gdLst>
                <a:gd name="T0" fmla="*/ 0 w 454"/>
                <a:gd name="T1" fmla="*/ 272 h 272"/>
                <a:gd name="T2" fmla="*/ 363 w 454"/>
                <a:gd name="T3" fmla="*/ 0 h 272"/>
                <a:gd name="T4" fmla="*/ 454 w 454"/>
                <a:gd name="T5" fmla="*/ 272 h 272"/>
                <a:gd name="T6" fmla="*/ 0 w 454"/>
                <a:gd name="T7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4" h="272">
                  <a:moveTo>
                    <a:pt x="0" y="272"/>
                  </a:moveTo>
                  <a:lnTo>
                    <a:pt x="363" y="0"/>
                  </a:lnTo>
                  <a:lnTo>
                    <a:pt x="454" y="272"/>
                  </a:lnTo>
                  <a:lnTo>
                    <a:pt x="0" y="272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5541" name="Text Box 5"/>
            <p:cNvSpPr txBox="1">
              <a:spLocks noChangeArrowheads="1"/>
            </p:cNvSpPr>
            <p:nvPr/>
          </p:nvSpPr>
          <p:spPr bwMode="auto">
            <a:xfrm>
              <a:off x="1423" y="858"/>
              <a:ext cx="278" cy="32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 i="1" dirty="0"/>
                <a:t>N</a:t>
              </a:r>
              <a:endParaRPr lang="ru-RU" altLang="ru-RU" sz="2800" b="1" i="1" dirty="0"/>
            </a:p>
          </p:txBody>
        </p:sp>
        <p:sp>
          <p:nvSpPr>
            <p:cNvPr id="65542" name="Text Box 6"/>
            <p:cNvSpPr txBox="1">
              <a:spLocks noChangeArrowheads="1"/>
            </p:cNvSpPr>
            <p:nvPr/>
          </p:nvSpPr>
          <p:spPr bwMode="auto">
            <a:xfrm>
              <a:off x="1747" y="1978"/>
              <a:ext cx="265" cy="32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 i="1" dirty="0"/>
                <a:t>R</a:t>
              </a:r>
              <a:endParaRPr lang="ru-RU" altLang="ru-RU" sz="2800" b="1" i="1" dirty="0"/>
            </a:p>
          </p:txBody>
        </p:sp>
        <p:sp>
          <p:nvSpPr>
            <p:cNvPr id="65543" name="Freeform 7"/>
            <p:cNvSpPr>
              <a:spLocks/>
            </p:cNvSpPr>
            <p:nvPr/>
          </p:nvSpPr>
          <p:spPr bwMode="auto">
            <a:xfrm>
              <a:off x="843" y="1198"/>
              <a:ext cx="912" cy="656"/>
            </a:xfrm>
            <a:custGeom>
              <a:avLst/>
              <a:gdLst>
                <a:gd name="T0" fmla="*/ 0 w 912"/>
                <a:gd name="T1" fmla="*/ 656 h 656"/>
                <a:gd name="T2" fmla="*/ 912 w 912"/>
                <a:gd name="T3" fmla="*/ 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12" h="656">
                  <a:moveTo>
                    <a:pt x="0" y="656"/>
                  </a:moveTo>
                  <a:lnTo>
                    <a:pt x="912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5544" name="Text Box 8"/>
            <p:cNvSpPr txBox="1">
              <a:spLocks noChangeArrowheads="1"/>
            </p:cNvSpPr>
            <p:nvPr/>
          </p:nvSpPr>
          <p:spPr bwMode="auto">
            <a:xfrm>
              <a:off x="539" y="1740"/>
              <a:ext cx="278" cy="32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 i="1" dirty="0"/>
                <a:t>D</a:t>
              </a:r>
              <a:endParaRPr lang="ru-RU" altLang="ru-RU" sz="2800" b="1" i="1" dirty="0"/>
            </a:p>
          </p:txBody>
        </p:sp>
      </p:grp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616743" y="76110"/>
            <a:ext cx="80375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000" b="1" dirty="0">
                <a:latin typeface="Arial Black" panose="020B0A04020102020204" pitchFamily="34" charset="0"/>
              </a:rPr>
              <a:t>Назови углы, которые ты видишь на чертежах</a:t>
            </a:r>
            <a:r>
              <a:rPr lang="ru-RU" altLang="ru-RU" sz="2000" b="1" dirty="0">
                <a:solidFill>
                  <a:srgbClr val="000099"/>
                </a:solidFill>
              </a:rPr>
              <a:t>.</a:t>
            </a:r>
          </a:p>
        </p:txBody>
      </p:sp>
      <p:grpSp>
        <p:nvGrpSpPr>
          <p:cNvPr id="65557" name="Group 21"/>
          <p:cNvGrpSpPr>
            <a:grpSpLocks/>
          </p:cNvGrpSpPr>
          <p:nvPr/>
        </p:nvGrpSpPr>
        <p:grpSpPr bwMode="auto">
          <a:xfrm>
            <a:off x="990427" y="711629"/>
            <a:ext cx="1728788" cy="2147886"/>
            <a:chOff x="884" y="2024"/>
            <a:chExt cx="1089" cy="1353"/>
          </a:xfrm>
        </p:grpSpPr>
        <p:sp>
          <p:nvSpPr>
            <p:cNvPr id="65558" name="Freeform 22"/>
            <p:cNvSpPr>
              <a:spLocks/>
            </p:cNvSpPr>
            <p:nvPr/>
          </p:nvSpPr>
          <p:spPr bwMode="auto">
            <a:xfrm>
              <a:off x="884" y="2704"/>
              <a:ext cx="454" cy="272"/>
            </a:xfrm>
            <a:custGeom>
              <a:avLst/>
              <a:gdLst>
                <a:gd name="T0" fmla="*/ 0 w 454"/>
                <a:gd name="T1" fmla="*/ 272 h 272"/>
                <a:gd name="T2" fmla="*/ 363 w 454"/>
                <a:gd name="T3" fmla="*/ 0 h 272"/>
                <a:gd name="T4" fmla="*/ 454 w 454"/>
                <a:gd name="T5" fmla="*/ 272 h 272"/>
                <a:gd name="T6" fmla="*/ 0 w 454"/>
                <a:gd name="T7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4" h="272">
                  <a:moveTo>
                    <a:pt x="0" y="272"/>
                  </a:moveTo>
                  <a:lnTo>
                    <a:pt x="363" y="0"/>
                  </a:lnTo>
                  <a:lnTo>
                    <a:pt x="454" y="272"/>
                  </a:lnTo>
                  <a:lnTo>
                    <a:pt x="0" y="272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5559" name="Line 23"/>
            <p:cNvSpPr>
              <a:spLocks noChangeShapeType="1"/>
            </p:cNvSpPr>
            <p:nvPr/>
          </p:nvSpPr>
          <p:spPr bwMode="auto">
            <a:xfrm>
              <a:off x="884" y="2976"/>
              <a:ext cx="10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5560" name="Text Box 24"/>
            <p:cNvSpPr txBox="1">
              <a:spLocks noChangeArrowheads="1"/>
            </p:cNvSpPr>
            <p:nvPr/>
          </p:nvSpPr>
          <p:spPr bwMode="auto">
            <a:xfrm>
              <a:off x="1388" y="2024"/>
              <a:ext cx="244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200" i="1" dirty="0"/>
                <a:t>S</a:t>
              </a:r>
              <a:endParaRPr lang="ru-RU" altLang="ru-RU" sz="3200" i="1" dirty="0"/>
            </a:p>
          </p:txBody>
        </p:sp>
        <p:sp>
          <p:nvSpPr>
            <p:cNvPr id="65561" name="Text Box 25"/>
            <p:cNvSpPr txBox="1">
              <a:spLocks noChangeArrowheads="1"/>
            </p:cNvSpPr>
            <p:nvPr/>
          </p:nvSpPr>
          <p:spPr bwMode="auto">
            <a:xfrm>
              <a:off x="1552" y="3012"/>
              <a:ext cx="301" cy="3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3200" i="1" dirty="0"/>
                <a:t>D</a:t>
              </a:r>
              <a:endParaRPr lang="ru-RU" altLang="ru-RU" sz="3200" i="1" dirty="0"/>
            </a:p>
          </p:txBody>
        </p:sp>
        <p:sp>
          <p:nvSpPr>
            <p:cNvPr id="65562" name="Freeform 26"/>
            <p:cNvSpPr>
              <a:spLocks/>
            </p:cNvSpPr>
            <p:nvPr/>
          </p:nvSpPr>
          <p:spPr bwMode="auto">
            <a:xfrm>
              <a:off x="888" y="2320"/>
              <a:ext cx="912" cy="656"/>
            </a:xfrm>
            <a:custGeom>
              <a:avLst/>
              <a:gdLst>
                <a:gd name="T0" fmla="*/ 0 w 912"/>
                <a:gd name="T1" fmla="*/ 656 h 656"/>
                <a:gd name="T2" fmla="*/ 912 w 912"/>
                <a:gd name="T3" fmla="*/ 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12" h="656">
                  <a:moveTo>
                    <a:pt x="0" y="656"/>
                  </a:moveTo>
                  <a:lnTo>
                    <a:pt x="912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65563" name="Line 27"/>
          <p:cNvSpPr>
            <a:spLocks noChangeShapeType="1"/>
          </p:cNvSpPr>
          <p:nvPr/>
        </p:nvSpPr>
        <p:spPr bwMode="auto">
          <a:xfrm>
            <a:off x="3111282" y="3213100"/>
            <a:ext cx="1728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64" name="Freeform 28"/>
          <p:cNvSpPr>
            <a:spLocks/>
          </p:cNvSpPr>
          <p:nvPr/>
        </p:nvSpPr>
        <p:spPr bwMode="auto">
          <a:xfrm>
            <a:off x="1993900" y="3810000"/>
            <a:ext cx="1217613" cy="596900"/>
          </a:xfrm>
          <a:custGeom>
            <a:avLst/>
            <a:gdLst>
              <a:gd name="T0" fmla="*/ 767 w 767"/>
              <a:gd name="T1" fmla="*/ 126 h 376"/>
              <a:gd name="T2" fmla="*/ 0 w 767"/>
              <a:gd name="T3" fmla="*/ 376 h 376"/>
              <a:gd name="T4" fmla="*/ 0 w 767"/>
              <a:gd name="T5" fmla="*/ 360 h 376"/>
              <a:gd name="T6" fmla="*/ 56 w 767"/>
              <a:gd name="T7" fmla="*/ 0 h 376"/>
              <a:gd name="T8" fmla="*/ 767 w 767"/>
              <a:gd name="T9" fmla="*/ 12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7" h="376">
                <a:moveTo>
                  <a:pt x="767" y="126"/>
                </a:moveTo>
                <a:lnTo>
                  <a:pt x="0" y="376"/>
                </a:lnTo>
                <a:lnTo>
                  <a:pt x="0" y="360"/>
                </a:lnTo>
                <a:lnTo>
                  <a:pt x="56" y="0"/>
                </a:lnTo>
                <a:lnTo>
                  <a:pt x="767" y="126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65" name="Text Box 29"/>
          <p:cNvSpPr txBox="1">
            <a:spLocks noChangeArrowheads="1"/>
          </p:cNvSpPr>
          <p:nvPr/>
        </p:nvSpPr>
        <p:spPr bwMode="auto">
          <a:xfrm rot="-22434551">
            <a:off x="825500" y="4287838"/>
            <a:ext cx="4206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/>
              <a:t>C</a:t>
            </a:r>
            <a:endParaRPr lang="ru-RU" altLang="ru-RU" sz="2800" b="1" i="1"/>
          </a:p>
        </p:txBody>
      </p:sp>
      <p:sp>
        <p:nvSpPr>
          <p:cNvPr id="65566" name="Text Box 30"/>
          <p:cNvSpPr txBox="1">
            <a:spLocks noChangeArrowheads="1"/>
          </p:cNvSpPr>
          <p:nvPr/>
        </p:nvSpPr>
        <p:spPr bwMode="auto">
          <a:xfrm>
            <a:off x="1331913" y="3213100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/>
              <a:t>N</a:t>
            </a:r>
            <a:endParaRPr lang="ru-RU" altLang="ru-RU" sz="2800" b="1" i="1"/>
          </a:p>
        </p:txBody>
      </p:sp>
      <p:sp>
        <p:nvSpPr>
          <p:cNvPr id="65567" name="Freeform 31"/>
          <p:cNvSpPr>
            <a:spLocks/>
          </p:cNvSpPr>
          <p:nvPr/>
        </p:nvSpPr>
        <p:spPr bwMode="auto">
          <a:xfrm>
            <a:off x="876300" y="4006850"/>
            <a:ext cx="2328863" cy="768350"/>
          </a:xfrm>
          <a:custGeom>
            <a:avLst/>
            <a:gdLst>
              <a:gd name="T0" fmla="*/ 1467 w 1467"/>
              <a:gd name="T1" fmla="*/ 0 h 484"/>
              <a:gd name="T2" fmla="*/ 0 w 1467"/>
              <a:gd name="T3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467" h="484">
                <a:moveTo>
                  <a:pt x="1467" y="0"/>
                </a:moveTo>
                <a:lnTo>
                  <a:pt x="0" y="484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68" name="Freeform 32"/>
          <p:cNvSpPr>
            <a:spLocks/>
          </p:cNvSpPr>
          <p:nvPr/>
        </p:nvSpPr>
        <p:spPr bwMode="auto">
          <a:xfrm>
            <a:off x="1460500" y="3657600"/>
            <a:ext cx="1727200" cy="342900"/>
          </a:xfrm>
          <a:custGeom>
            <a:avLst/>
            <a:gdLst>
              <a:gd name="T0" fmla="*/ 0 w 1088"/>
              <a:gd name="T1" fmla="*/ 0 h 216"/>
              <a:gd name="T2" fmla="*/ 1088 w 1088"/>
              <a:gd name="T3" fmla="*/ 216 h 21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88" h="216">
                <a:moveTo>
                  <a:pt x="0" y="0"/>
                </a:moveTo>
                <a:lnTo>
                  <a:pt x="1088" y="216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69" name="Freeform 33"/>
          <p:cNvSpPr>
            <a:spLocks/>
          </p:cNvSpPr>
          <p:nvPr/>
        </p:nvSpPr>
        <p:spPr bwMode="auto">
          <a:xfrm>
            <a:off x="1244600" y="5016500"/>
            <a:ext cx="1866900" cy="711200"/>
          </a:xfrm>
          <a:custGeom>
            <a:avLst/>
            <a:gdLst>
              <a:gd name="T0" fmla="*/ 528 w 1176"/>
              <a:gd name="T1" fmla="*/ 24 h 448"/>
              <a:gd name="T2" fmla="*/ 1176 w 1176"/>
              <a:gd name="T3" fmla="*/ 0 h 448"/>
              <a:gd name="T4" fmla="*/ 880 w 1176"/>
              <a:gd name="T5" fmla="*/ 360 h 448"/>
              <a:gd name="T6" fmla="*/ 248 w 1176"/>
              <a:gd name="T7" fmla="*/ 448 h 448"/>
              <a:gd name="T8" fmla="*/ 0 w 1176"/>
              <a:gd name="T9" fmla="*/ 368 h 448"/>
              <a:gd name="T10" fmla="*/ 528 w 1176"/>
              <a:gd name="T11" fmla="*/ 24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6" h="448">
                <a:moveTo>
                  <a:pt x="528" y="24"/>
                </a:moveTo>
                <a:lnTo>
                  <a:pt x="1176" y="0"/>
                </a:lnTo>
                <a:lnTo>
                  <a:pt x="880" y="360"/>
                </a:lnTo>
                <a:lnTo>
                  <a:pt x="248" y="448"/>
                </a:lnTo>
                <a:lnTo>
                  <a:pt x="0" y="368"/>
                </a:lnTo>
                <a:lnTo>
                  <a:pt x="528" y="24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70" name="Text Box 34"/>
          <p:cNvSpPr txBox="1">
            <a:spLocks noChangeArrowheads="1"/>
          </p:cNvSpPr>
          <p:nvPr/>
        </p:nvSpPr>
        <p:spPr bwMode="auto">
          <a:xfrm>
            <a:off x="2051050" y="4581525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N</a:t>
            </a:r>
            <a:endParaRPr lang="ru-RU" altLang="ru-RU" sz="2800" b="1" i="1" dirty="0"/>
          </a:p>
        </p:txBody>
      </p:sp>
      <p:sp>
        <p:nvSpPr>
          <p:cNvPr id="65571" name="Text Box 35"/>
          <p:cNvSpPr txBox="1">
            <a:spLocks noChangeArrowheads="1"/>
          </p:cNvSpPr>
          <p:nvPr/>
        </p:nvSpPr>
        <p:spPr bwMode="auto">
          <a:xfrm rot="294883">
            <a:off x="4656998" y="496370"/>
            <a:ext cx="4016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T</a:t>
            </a:r>
            <a:endParaRPr lang="ru-RU" altLang="ru-RU" sz="2800" b="1" i="1" dirty="0"/>
          </a:p>
        </p:txBody>
      </p:sp>
      <p:sp>
        <p:nvSpPr>
          <p:cNvPr id="65572" name="Freeform 36"/>
          <p:cNvSpPr>
            <a:spLocks/>
          </p:cNvSpPr>
          <p:nvPr/>
        </p:nvSpPr>
        <p:spPr bwMode="auto">
          <a:xfrm>
            <a:off x="2082800" y="5029200"/>
            <a:ext cx="952500" cy="12700"/>
          </a:xfrm>
          <a:custGeom>
            <a:avLst/>
            <a:gdLst>
              <a:gd name="T0" fmla="*/ 0 w 600"/>
              <a:gd name="T1" fmla="*/ 8 h 8"/>
              <a:gd name="T2" fmla="*/ 600 w 600"/>
              <a:gd name="T3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00" h="8">
                <a:moveTo>
                  <a:pt x="0" y="8"/>
                </a:moveTo>
                <a:lnTo>
                  <a:pt x="600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73" name="Text Box 37"/>
          <p:cNvSpPr txBox="1">
            <a:spLocks noChangeArrowheads="1"/>
          </p:cNvSpPr>
          <p:nvPr/>
        </p:nvSpPr>
        <p:spPr bwMode="auto">
          <a:xfrm>
            <a:off x="5782751" y="1015756"/>
            <a:ext cx="4016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/>
              <a:t>Z</a:t>
            </a:r>
            <a:endParaRPr lang="ru-RU" altLang="ru-RU" sz="2800" b="1" i="1"/>
          </a:p>
        </p:txBody>
      </p:sp>
      <p:sp>
        <p:nvSpPr>
          <p:cNvPr id="65574" name="Freeform 38"/>
          <p:cNvSpPr>
            <a:spLocks/>
          </p:cNvSpPr>
          <p:nvPr/>
        </p:nvSpPr>
        <p:spPr bwMode="auto">
          <a:xfrm>
            <a:off x="4737377" y="987871"/>
            <a:ext cx="2413000" cy="50800"/>
          </a:xfrm>
          <a:custGeom>
            <a:avLst/>
            <a:gdLst>
              <a:gd name="T0" fmla="*/ 0 w 1520"/>
              <a:gd name="T1" fmla="*/ 32 h 32"/>
              <a:gd name="T2" fmla="*/ 1520 w 1520"/>
              <a:gd name="T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20" h="32">
                <a:moveTo>
                  <a:pt x="0" y="32"/>
                </a:moveTo>
                <a:lnTo>
                  <a:pt x="152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75" name="Text Box 39"/>
          <p:cNvSpPr txBox="1">
            <a:spLocks noChangeArrowheads="1"/>
          </p:cNvSpPr>
          <p:nvPr/>
        </p:nvSpPr>
        <p:spPr bwMode="auto">
          <a:xfrm>
            <a:off x="6887881" y="496258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ru-RU" sz="2800" b="1" i="1" dirty="0"/>
              <a:t>S</a:t>
            </a:r>
            <a:endParaRPr lang="ru-RU" altLang="ru-RU" sz="2800" b="1" i="1" dirty="0"/>
          </a:p>
        </p:txBody>
      </p:sp>
      <p:sp>
        <p:nvSpPr>
          <p:cNvPr id="65576" name="Oval 40"/>
          <p:cNvSpPr>
            <a:spLocks noChangeArrowheads="1"/>
          </p:cNvSpPr>
          <p:nvPr/>
        </p:nvSpPr>
        <p:spPr bwMode="auto">
          <a:xfrm>
            <a:off x="5867400" y="765175"/>
            <a:ext cx="73025" cy="71438"/>
          </a:xfrm>
          <a:prstGeom prst="ellipse">
            <a:avLst/>
          </a:prstGeom>
          <a:solidFill>
            <a:srgbClr val="800000"/>
          </a:solidFill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577" name="Freeform 41"/>
          <p:cNvSpPr>
            <a:spLocks/>
          </p:cNvSpPr>
          <p:nvPr/>
        </p:nvSpPr>
        <p:spPr bwMode="auto">
          <a:xfrm>
            <a:off x="976726" y="5051685"/>
            <a:ext cx="1066800" cy="723900"/>
          </a:xfrm>
          <a:custGeom>
            <a:avLst/>
            <a:gdLst>
              <a:gd name="T0" fmla="*/ 672 w 672"/>
              <a:gd name="T1" fmla="*/ 0 h 456"/>
              <a:gd name="T2" fmla="*/ 0 w 672"/>
              <a:gd name="T3" fmla="*/ 456 h 45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72" h="456">
                <a:moveTo>
                  <a:pt x="672" y="0"/>
                </a:moveTo>
                <a:lnTo>
                  <a:pt x="0" y="456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78" name="Freeform 42"/>
          <p:cNvSpPr>
            <a:spLocks/>
          </p:cNvSpPr>
          <p:nvPr/>
        </p:nvSpPr>
        <p:spPr bwMode="auto">
          <a:xfrm>
            <a:off x="6553200" y="1676400"/>
            <a:ext cx="952500" cy="771525"/>
          </a:xfrm>
          <a:custGeom>
            <a:avLst/>
            <a:gdLst>
              <a:gd name="T0" fmla="*/ 600 w 600"/>
              <a:gd name="T1" fmla="*/ 0 h 486"/>
              <a:gd name="T2" fmla="*/ 192 w 600"/>
              <a:gd name="T3" fmla="*/ 486 h 486"/>
              <a:gd name="T4" fmla="*/ 0 w 600"/>
              <a:gd name="T5" fmla="*/ 254 h 486"/>
              <a:gd name="T6" fmla="*/ 16 w 600"/>
              <a:gd name="T7" fmla="*/ 22 h 486"/>
              <a:gd name="T8" fmla="*/ 600 w 600"/>
              <a:gd name="T9" fmla="*/ 0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0" h="486">
                <a:moveTo>
                  <a:pt x="600" y="0"/>
                </a:moveTo>
                <a:lnTo>
                  <a:pt x="192" y="486"/>
                </a:lnTo>
                <a:lnTo>
                  <a:pt x="0" y="254"/>
                </a:lnTo>
                <a:lnTo>
                  <a:pt x="16" y="22"/>
                </a:lnTo>
                <a:lnTo>
                  <a:pt x="600" y="0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79" name="Freeform 43"/>
          <p:cNvSpPr>
            <a:spLocks/>
          </p:cNvSpPr>
          <p:nvPr/>
        </p:nvSpPr>
        <p:spPr bwMode="auto">
          <a:xfrm>
            <a:off x="5513382" y="1750769"/>
            <a:ext cx="2730500" cy="1316038"/>
          </a:xfrm>
          <a:custGeom>
            <a:avLst/>
            <a:gdLst>
              <a:gd name="T0" fmla="*/ 0 w 1720"/>
              <a:gd name="T1" fmla="*/ 13 h 829"/>
              <a:gd name="T2" fmla="*/ 1720 w 1720"/>
              <a:gd name="T3" fmla="*/ 0 h 829"/>
              <a:gd name="T4" fmla="*/ 998 w 1720"/>
              <a:gd name="T5" fmla="*/ 829 h 829"/>
              <a:gd name="T6" fmla="*/ 0 w 1720"/>
              <a:gd name="T7" fmla="*/ 13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20" h="829">
                <a:moveTo>
                  <a:pt x="0" y="13"/>
                </a:moveTo>
                <a:lnTo>
                  <a:pt x="1720" y="0"/>
                </a:lnTo>
                <a:lnTo>
                  <a:pt x="998" y="829"/>
                </a:lnTo>
                <a:lnTo>
                  <a:pt x="0" y="13"/>
                </a:lnTo>
                <a:close/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80" name="Text Box 44"/>
          <p:cNvSpPr txBox="1">
            <a:spLocks noChangeArrowheads="1"/>
          </p:cNvSpPr>
          <p:nvPr/>
        </p:nvSpPr>
        <p:spPr bwMode="auto">
          <a:xfrm rot="-186715">
            <a:off x="5096173" y="1585552"/>
            <a:ext cx="4206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V</a:t>
            </a:r>
            <a:endParaRPr lang="ru-RU" altLang="ru-RU" sz="2800" b="1" i="1" dirty="0"/>
          </a:p>
        </p:txBody>
      </p:sp>
      <p:sp>
        <p:nvSpPr>
          <p:cNvPr id="65581" name="Text Box 45"/>
          <p:cNvSpPr txBox="1">
            <a:spLocks noChangeArrowheads="1"/>
          </p:cNvSpPr>
          <p:nvPr/>
        </p:nvSpPr>
        <p:spPr bwMode="auto">
          <a:xfrm>
            <a:off x="8350515" y="1531909"/>
            <a:ext cx="500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W</a:t>
            </a:r>
            <a:endParaRPr lang="ru-RU" altLang="ru-RU" sz="2800" b="1" i="1" dirty="0"/>
          </a:p>
        </p:txBody>
      </p:sp>
      <p:sp>
        <p:nvSpPr>
          <p:cNvPr id="65582" name="Text Box 46"/>
          <p:cNvSpPr txBox="1">
            <a:spLocks noChangeArrowheads="1"/>
          </p:cNvSpPr>
          <p:nvPr/>
        </p:nvSpPr>
        <p:spPr bwMode="auto">
          <a:xfrm rot="-166320">
            <a:off x="6300788" y="2778125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/>
              <a:t>Q</a:t>
            </a:r>
            <a:endParaRPr lang="ru-RU" altLang="ru-RU" sz="2800" b="1" i="1"/>
          </a:p>
        </p:txBody>
      </p:sp>
      <p:sp>
        <p:nvSpPr>
          <p:cNvPr id="65583" name="Line 47"/>
          <p:cNvSpPr>
            <a:spLocks noChangeShapeType="1"/>
          </p:cNvSpPr>
          <p:nvPr/>
        </p:nvSpPr>
        <p:spPr bwMode="auto">
          <a:xfrm flipH="1">
            <a:off x="4932363" y="6524625"/>
            <a:ext cx="2879725" cy="1444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84" name="Line 48"/>
          <p:cNvSpPr>
            <a:spLocks noChangeShapeType="1"/>
          </p:cNvSpPr>
          <p:nvPr/>
        </p:nvSpPr>
        <p:spPr bwMode="auto">
          <a:xfrm flipV="1">
            <a:off x="4932363" y="5661025"/>
            <a:ext cx="2519362" cy="1008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85" name="Line 49"/>
          <p:cNvSpPr>
            <a:spLocks noChangeShapeType="1"/>
          </p:cNvSpPr>
          <p:nvPr/>
        </p:nvSpPr>
        <p:spPr bwMode="auto">
          <a:xfrm flipV="1">
            <a:off x="4932363" y="4868863"/>
            <a:ext cx="0" cy="18002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86" name="Line 50"/>
          <p:cNvSpPr>
            <a:spLocks noChangeShapeType="1"/>
          </p:cNvSpPr>
          <p:nvPr/>
        </p:nvSpPr>
        <p:spPr bwMode="auto">
          <a:xfrm flipH="1" flipV="1">
            <a:off x="3995738" y="4797425"/>
            <a:ext cx="936625" cy="18716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87" name="Line 51"/>
          <p:cNvSpPr>
            <a:spLocks noChangeShapeType="1"/>
          </p:cNvSpPr>
          <p:nvPr/>
        </p:nvSpPr>
        <p:spPr bwMode="auto">
          <a:xfrm flipH="1" flipV="1">
            <a:off x="3348038" y="5949950"/>
            <a:ext cx="1584325" cy="719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65588" name="Text Box 52"/>
          <p:cNvSpPr txBox="1">
            <a:spLocks noChangeArrowheads="1"/>
          </p:cNvSpPr>
          <p:nvPr/>
        </p:nvSpPr>
        <p:spPr bwMode="auto">
          <a:xfrm>
            <a:off x="3132138" y="5949950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S</a:t>
            </a:r>
            <a:endParaRPr lang="ru-RU" altLang="ru-RU" sz="2800" b="1" i="1" dirty="0"/>
          </a:p>
        </p:txBody>
      </p:sp>
      <p:sp>
        <p:nvSpPr>
          <p:cNvPr id="65589" name="Text Box 53"/>
          <p:cNvSpPr txBox="1">
            <a:spLocks noChangeArrowheads="1"/>
          </p:cNvSpPr>
          <p:nvPr/>
        </p:nvSpPr>
        <p:spPr bwMode="auto">
          <a:xfrm>
            <a:off x="3995738" y="5229225"/>
            <a:ext cx="4206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E</a:t>
            </a:r>
            <a:endParaRPr lang="ru-RU" altLang="ru-RU" sz="2800" b="1" i="1" dirty="0"/>
          </a:p>
        </p:txBody>
      </p:sp>
      <p:sp>
        <p:nvSpPr>
          <p:cNvPr id="65590" name="Text Box 54"/>
          <p:cNvSpPr txBox="1">
            <a:spLocks noChangeArrowheads="1"/>
          </p:cNvSpPr>
          <p:nvPr/>
        </p:nvSpPr>
        <p:spPr bwMode="auto">
          <a:xfrm>
            <a:off x="4932363" y="4941888"/>
            <a:ext cx="4206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F</a:t>
            </a:r>
            <a:endParaRPr lang="ru-RU" altLang="ru-RU" sz="2800" b="1" i="1" dirty="0"/>
          </a:p>
        </p:txBody>
      </p:sp>
      <p:sp>
        <p:nvSpPr>
          <p:cNvPr id="65591" name="Text Box 55"/>
          <p:cNvSpPr txBox="1">
            <a:spLocks noChangeArrowheads="1"/>
          </p:cNvSpPr>
          <p:nvPr/>
        </p:nvSpPr>
        <p:spPr bwMode="auto">
          <a:xfrm>
            <a:off x="6948488" y="5300663"/>
            <a:ext cx="460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H</a:t>
            </a:r>
            <a:endParaRPr lang="ru-RU" altLang="ru-RU" sz="2800" b="1" i="1" dirty="0"/>
          </a:p>
        </p:txBody>
      </p:sp>
      <p:sp>
        <p:nvSpPr>
          <p:cNvPr id="65592" name="Text Box 56"/>
          <p:cNvSpPr txBox="1">
            <a:spLocks noChangeArrowheads="1"/>
          </p:cNvSpPr>
          <p:nvPr/>
        </p:nvSpPr>
        <p:spPr bwMode="auto">
          <a:xfrm>
            <a:off x="7019925" y="6092825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O</a:t>
            </a:r>
            <a:endParaRPr lang="ru-RU" altLang="ru-RU" sz="2800" b="1" i="1" dirty="0"/>
          </a:p>
        </p:txBody>
      </p:sp>
      <p:sp>
        <p:nvSpPr>
          <p:cNvPr id="65593" name="AutoShape 57"/>
          <p:cNvSpPr>
            <a:spLocks noChangeArrowheads="1"/>
          </p:cNvSpPr>
          <p:nvPr/>
        </p:nvSpPr>
        <p:spPr bwMode="auto">
          <a:xfrm rot="6843938">
            <a:off x="5040312" y="6200776"/>
            <a:ext cx="144463" cy="360362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594" name="AutoShape 58"/>
          <p:cNvSpPr>
            <a:spLocks noChangeArrowheads="1"/>
          </p:cNvSpPr>
          <p:nvPr/>
        </p:nvSpPr>
        <p:spPr bwMode="auto">
          <a:xfrm rot="20991960">
            <a:off x="2625725" y="3932238"/>
            <a:ext cx="130175" cy="215900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595" name="AutoShape 59"/>
          <p:cNvSpPr>
            <a:spLocks noChangeArrowheads="1"/>
          </p:cNvSpPr>
          <p:nvPr/>
        </p:nvSpPr>
        <p:spPr bwMode="auto">
          <a:xfrm rot="9000059">
            <a:off x="3614609" y="2868523"/>
            <a:ext cx="146050" cy="242888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596" name="AutoShape 60"/>
          <p:cNvSpPr>
            <a:spLocks noChangeArrowheads="1"/>
          </p:cNvSpPr>
          <p:nvPr/>
        </p:nvSpPr>
        <p:spPr bwMode="auto">
          <a:xfrm rot="9270073">
            <a:off x="1517142" y="1891161"/>
            <a:ext cx="142875" cy="233363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597" name="AutoShape 61"/>
          <p:cNvSpPr>
            <a:spLocks noChangeArrowheads="1"/>
          </p:cNvSpPr>
          <p:nvPr/>
        </p:nvSpPr>
        <p:spPr bwMode="auto">
          <a:xfrm rot="15112493">
            <a:off x="2087563" y="4976813"/>
            <a:ext cx="144462" cy="360362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598" name="AutoShape 62"/>
          <p:cNvSpPr>
            <a:spLocks noChangeArrowheads="1"/>
          </p:cNvSpPr>
          <p:nvPr/>
        </p:nvSpPr>
        <p:spPr bwMode="auto">
          <a:xfrm rot="19855642">
            <a:off x="7727715" y="1802057"/>
            <a:ext cx="146050" cy="296862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5599" name="AutoShape 63"/>
          <p:cNvSpPr>
            <a:spLocks noChangeArrowheads="1"/>
          </p:cNvSpPr>
          <p:nvPr/>
        </p:nvSpPr>
        <p:spPr bwMode="auto">
          <a:xfrm rot="5152315">
            <a:off x="5859737" y="749035"/>
            <a:ext cx="163512" cy="357188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65600" name="Group 64"/>
          <p:cNvGrpSpPr>
            <a:grpSpLocks/>
          </p:cNvGrpSpPr>
          <p:nvPr/>
        </p:nvGrpSpPr>
        <p:grpSpPr bwMode="auto">
          <a:xfrm>
            <a:off x="5195156" y="3150289"/>
            <a:ext cx="3281363" cy="2087563"/>
            <a:chOff x="2744" y="2115"/>
            <a:chExt cx="2067" cy="1315"/>
          </a:xfrm>
        </p:grpSpPr>
        <p:sp>
          <p:nvSpPr>
            <p:cNvPr id="65601" name="Freeform 65"/>
            <p:cNvSpPr>
              <a:spLocks/>
            </p:cNvSpPr>
            <p:nvPr/>
          </p:nvSpPr>
          <p:spPr bwMode="auto">
            <a:xfrm>
              <a:off x="3960" y="2408"/>
              <a:ext cx="400" cy="816"/>
            </a:xfrm>
            <a:custGeom>
              <a:avLst/>
              <a:gdLst>
                <a:gd name="T0" fmla="*/ 400 w 400"/>
                <a:gd name="T1" fmla="*/ 328 h 816"/>
                <a:gd name="T2" fmla="*/ 0 w 400"/>
                <a:gd name="T3" fmla="*/ 816 h 816"/>
                <a:gd name="T4" fmla="*/ 8 w 400"/>
                <a:gd name="T5" fmla="*/ 416 h 816"/>
                <a:gd name="T6" fmla="*/ 16 w 400"/>
                <a:gd name="T7" fmla="*/ 0 h 816"/>
                <a:gd name="T8" fmla="*/ 400 w 400"/>
                <a:gd name="T9" fmla="*/ 328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816">
                  <a:moveTo>
                    <a:pt x="400" y="328"/>
                  </a:moveTo>
                  <a:lnTo>
                    <a:pt x="0" y="816"/>
                  </a:lnTo>
                  <a:lnTo>
                    <a:pt x="8" y="416"/>
                  </a:lnTo>
                  <a:lnTo>
                    <a:pt x="16" y="0"/>
                  </a:lnTo>
                  <a:lnTo>
                    <a:pt x="400" y="328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5602" name="Freeform 66"/>
            <p:cNvSpPr>
              <a:spLocks/>
            </p:cNvSpPr>
            <p:nvPr/>
          </p:nvSpPr>
          <p:spPr bwMode="auto">
            <a:xfrm>
              <a:off x="2971" y="2400"/>
              <a:ext cx="1678" cy="816"/>
            </a:xfrm>
            <a:custGeom>
              <a:avLst/>
              <a:gdLst>
                <a:gd name="T0" fmla="*/ 0 w 1678"/>
                <a:gd name="T1" fmla="*/ 0 h 816"/>
                <a:gd name="T2" fmla="*/ 1678 w 1678"/>
                <a:gd name="T3" fmla="*/ 0 h 816"/>
                <a:gd name="T4" fmla="*/ 998 w 1678"/>
                <a:gd name="T5" fmla="*/ 816 h 816"/>
                <a:gd name="T6" fmla="*/ 0 w 1678"/>
                <a:gd name="T7" fmla="*/ 0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8" h="816">
                  <a:moveTo>
                    <a:pt x="0" y="0"/>
                  </a:moveTo>
                  <a:lnTo>
                    <a:pt x="1678" y="0"/>
                  </a:lnTo>
                  <a:lnTo>
                    <a:pt x="998" y="8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5603" name="Line 67"/>
            <p:cNvSpPr>
              <a:spLocks noChangeShapeType="1"/>
            </p:cNvSpPr>
            <p:nvPr/>
          </p:nvSpPr>
          <p:spPr bwMode="auto">
            <a:xfrm>
              <a:off x="3969" y="2387"/>
              <a:ext cx="0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5604" name="Text Box 68"/>
            <p:cNvSpPr txBox="1">
              <a:spLocks noChangeArrowheads="1"/>
            </p:cNvSpPr>
            <p:nvPr/>
          </p:nvSpPr>
          <p:spPr bwMode="auto">
            <a:xfrm>
              <a:off x="2744" y="2251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 i="1"/>
                <a:t>N</a:t>
              </a:r>
              <a:endParaRPr lang="ru-RU" altLang="ru-RU" sz="2800" b="1" i="1"/>
            </a:p>
          </p:txBody>
        </p:sp>
        <p:sp>
          <p:nvSpPr>
            <p:cNvPr id="65605" name="Text Box 69"/>
            <p:cNvSpPr txBox="1">
              <a:spLocks noChangeArrowheads="1"/>
            </p:cNvSpPr>
            <p:nvPr/>
          </p:nvSpPr>
          <p:spPr bwMode="auto">
            <a:xfrm>
              <a:off x="3704" y="3103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 i="1"/>
                <a:t>R</a:t>
              </a:r>
              <a:endParaRPr lang="ru-RU" altLang="ru-RU" sz="2800" b="1" i="1"/>
            </a:p>
          </p:txBody>
        </p:sp>
        <p:sp>
          <p:nvSpPr>
            <p:cNvPr id="65606" name="Text Box 70"/>
            <p:cNvSpPr txBox="1">
              <a:spLocks noChangeArrowheads="1"/>
            </p:cNvSpPr>
            <p:nvPr/>
          </p:nvSpPr>
          <p:spPr bwMode="auto">
            <a:xfrm>
              <a:off x="4558" y="2205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 i="1"/>
                <a:t>T</a:t>
              </a:r>
              <a:endParaRPr lang="ru-RU" altLang="ru-RU" sz="2800" b="1" i="1"/>
            </a:p>
          </p:txBody>
        </p:sp>
        <p:sp>
          <p:nvSpPr>
            <p:cNvPr id="65607" name="Text Box 71"/>
            <p:cNvSpPr txBox="1">
              <a:spLocks noChangeArrowheads="1"/>
            </p:cNvSpPr>
            <p:nvPr/>
          </p:nvSpPr>
          <p:spPr bwMode="auto">
            <a:xfrm>
              <a:off x="3787" y="2115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ru-RU" sz="2800" b="1" i="1"/>
                <a:t>S</a:t>
              </a:r>
              <a:endParaRPr lang="ru-RU" altLang="ru-RU" sz="2800" b="1" i="1"/>
            </a:p>
          </p:txBody>
        </p:sp>
        <p:sp>
          <p:nvSpPr>
            <p:cNvPr id="65608" name="AutoShape 72"/>
            <p:cNvSpPr>
              <a:spLocks noChangeArrowheads="1"/>
            </p:cNvSpPr>
            <p:nvPr/>
          </p:nvSpPr>
          <p:spPr bwMode="auto">
            <a:xfrm rot="28462720">
              <a:off x="4010" y="2935"/>
              <a:ext cx="55" cy="137"/>
            </a:xfrm>
            <a:prstGeom prst="moon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5609" name="Text Box 73"/>
          <p:cNvSpPr txBox="1">
            <a:spLocks noChangeArrowheads="1"/>
          </p:cNvSpPr>
          <p:nvPr/>
        </p:nvSpPr>
        <p:spPr bwMode="auto">
          <a:xfrm>
            <a:off x="4103090" y="6458405"/>
            <a:ext cx="441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D</a:t>
            </a:r>
            <a:endParaRPr lang="ru-RU" altLang="ru-RU" sz="2800" b="1" i="1" dirty="0"/>
          </a:p>
        </p:txBody>
      </p:sp>
      <p:sp>
        <p:nvSpPr>
          <p:cNvPr id="65610" name="Text Box 74"/>
          <p:cNvSpPr txBox="1">
            <a:spLocks noChangeArrowheads="1"/>
          </p:cNvSpPr>
          <p:nvPr/>
        </p:nvSpPr>
        <p:spPr bwMode="auto">
          <a:xfrm rot="-22434551">
            <a:off x="538842" y="2055869"/>
            <a:ext cx="4206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 dirty="0"/>
              <a:t>R</a:t>
            </a:r>
            <a:endParaRPr lang="ru-RU" altLang="ru-RU" sz="2800" b="1" i="1" dirty="0"/>
          </a:p>
        </p:txBody>
      </p:sp>
      <p:sp>
        <p:nvSpPr>
          <p:cNvPr id="65611" name="Text Box 75"/>
          <p:cNvSpPr txBox="1">
            <a:spLocks noChangeArrowheads="1"/>
          </p:cNvSpPr>
          <p:nvPr/>
        </p:nvSpPr>
        <p:spPr bwMode="auto">
          <a:xfrm rot="-21313799">
            <a:off x="3132138" y="3716338"/>
            <a:ext cx="4206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i="1"/>
              <a:t>B</a:t>
            </a:r>
            <a:endParaRPr lang="ru-RU" altLang="ru-RU" sz="2800" b="1" i="1"/>
          </a:p>
        </p:txBody>
      </p:sp>
    </p:spTree>
    <p:extLst>
      <p:ext uri="{BB962C8B-B14F-4D97-AF65-F5344CB8AC3E}">
        <p14:creationId xmlns:p14="http://schemas.microsoft.com/office/powerpoint/2010/main" val="929136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BB8A4-2EFC-427B-9AD6-51E97C87A12A}" type="slidenum">
              <a:rPr lang="ru-RU" altLang="ru-RU" smtClean="0">
                <a:solidFill>
                  <a:srgbClr val="FFFFFF"/>
                </a:solidFill>
              </a:rPr>
              <a:pPr>
                <a:defRPr/>
              </a:pPr>
              <a:t>17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03319" y="262389"/>
            <a:ext cx="36760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Итоги </a:t>
            </a:r>
            <a:r>
              <a:rPr lang="ru-RU" sz="4000" dirty="0">
                <a:solidFill>
                  <a:srgbClr val="FF0000"/>
                </a:solidFill>
                <a:latin typeface="Arial Black" panose="020B0A04020102020204" pitchFamily="34" charset="0"/>
              </a:rPr>
              <a:t>урока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1760" y="809708"/>
            <a:ext cx="1521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Тест.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882"/>
          <a:stretch/>
        </p:blipFill>
        <p:spPr>
          <a:xfrm>
            <a:off x="5271403" y="2975643"/>
            <a:ext cx="2376264" cy="145424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4942" y="1365732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1. Стороны </a:t>
            </a:r>
            <a:r>
              <a:rPr lang="ru-RU" sz="2800" dirty="0">
                <a:latin typeface="Arial Black" panose="020B0A04020102020204" pitchFamily="34" charset="0"/>
              </a:rPr>
              <a:t>угла: а) отрезки; б) лучи; </a:t>
            </a:r>
            <a:endParaRPr lang="ru-RU" sz="2800" dirty="0" smtClean="0">
              <a:latin typeface="Arial Black" panose="020B0A04020102020204" pitchFamily="34" charset="0"/>
            </a:endParaRPr>
          </a:p>
          <a:p>
            <a:r>
              <a:rPr lang="ru-RU" sz="2800" dirty="0" smtClean="0">
                <a:latin typeface="Arial Black" panose="020B0A04020102020204" pitchFamily="34" charset="0"/>
              </a:rPr>
              <a:t>в</a:t>
            </a:r>
            <a:r>
              <a:rPr lang="ru-RU" sz="2800" dirty="0">
                <a:latin typeface="Arial Black" panose="020B0A04020102020204" pitchFamily="34" charset="0"/>
              </a:rPr>
              <a:t>) прямые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4942" y="2386131"/>
            <a:ext cx="66575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2. На </a:t>
            </a:r>
            <a:r>
              <a:rPr lang="ru-RU" sz="2800" dirty="0">
                <a:latin typeface="Arial Black" panose="020B0A04020102020204" pitchFamily="34" charset="0"/>
              </a:rPr>
              <a:t>рисунке </a:t>
            </a:r>
            <a:r>
              <a:rPr lang="ru-RU" sz="2800" dirty="0" smtClean="0">
                <a:latin typeface="Arial Black" panose="020B0A04020102020204" pitchFamily="34" charset="0"/>
              </a:rPr>
              <a:t> </a:t>
            </a:r>
            <a:r>
              <a:rPr lang="ru-RU" sz="2800" dirty="0">
                <a:latin typeface="Arial Black" panose="020B0A04020102020204" pitchFamily="34" charset="0"/>
              </a:rPr>
              <a:t>изображен угол: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2116" y="2904656"/>
            <a:ext cx="3719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а) О</a:t>
            </a:r>
            <a:r>
              <a:rPr lang="ru-RU" sz="2400" dirty="0">
                <a:latin typeface="Arial Black" panose="020B0A04020102020204" pitchFamily="34" charset="0"/>
              </a:rPr>
              <a:t>; б) КМО; в) МКО</a:t>
            </a:r>
            <a:r>
              <a:rPr lang="ru-RU" dirty="0"/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0824" y="4608634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3. На </a:t>
            </a:r>
            <a:r>
              <a:rPr lang="ru-RU" sz="2800" dirty="0">
                <a:latin typeface="Arial Black" panose="020B0A04020102020204" pitchFamily="34" charset="0"/>
              </a:rPr>
              <a:t>рисунке </a:t>
            </a:r>
            <a:r>
              <a:rPr lang="ru-RU" sz="2800" dirty="0" smtClean="0">
                <a:latin typeface="Arial Black" panose="020B0A04020102020204" pitchFamily="34" charset="0"/>
              </a:rPr>
              <a:t> </a:t>
            </a:r>
            <a:r>
              <a:rPr lang="ru-RU" sz="2800" dirty="0">
                <a:latin typeface="Arial Black" panose="020B0A04020102020204" pitchFamily="34" charset="0"/>
              </a:rPr>
              <a:t>изображено: а) 3 угла; </a:t>
            </a:r>
            <a:endParaRPr lang="ru-RU" sz="2800" dirty="0" smtClean="0">
              <a:latin typeface="Arial Black" panose="020B0A04020102020204" pitchFamily="34" charset="0"/>
            </a:endParaRPr>
          </a:p>
          <a:p>
            <a:r>
              <a:rPr lang="ru-RU" sz="2800" dirty="0" smtClean="0">
                <a:latin typeface="Arial Black" panose="020B0A04020102020204" pitchFamily="34" charset="0"/>
              </a:rPr>
              <a:t>б</a:t>
            </a:r>
            <a:r>
              <a:rPr lang="ru-RU" sz="2800" dirty="0">
                <a:latin typeface="Arial Black" panose="020B0A04020102020204" pitchFamily="34" charset="0"/>
              </a:rPr>
              <a:t>) 5 </a:t>
            </a:r>
            <a:r>
              <a:rPr lang="ru-RU" sz="2800" dirty="0" smtClean="0">
                <a:latin typeface="Arial Black" panose="020B0A04020102020204" pitchFamily="34" charset="0"/>
              </a:rPr>
              <a:t>углов; в</a:t>
            </a:r>
            <a:r>
              <a:rPr lang="ru-RU" sz="2800" dirty="0">
                <a:latin typeface="Arial Black" panose="020B0A04020102020204" pitchFamily="34" charset="0"/>
              </a:rPr>
              <a:t>)	6 углов.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890" y="5168340"/>
            <a:ext cx="2522620" cy="155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1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Домашнее задание</a:t>
            </a:r>
            <a:r>
              <a:rPr lang="ru-RU" sz="4000" dirty="0">
                <a:solidFill>
                  <a:schemeClr val="tx1"/>
                </a:solidFill>
                <a:latin typeface="Arial Black" pitchFamily="34" charset="0"/>
              </a:rPr>
              <a:t/>
            </a:r>
            <a:br>
              <a:rPr lang="ru-RU" sz="4000" dirty="0">
                <a:solidFill>
                  <a:schemeClr val="tx1"/>
                </a:solidFill>
                <a:latin typeface="Arial Black" pitchFamily="34" charset="0"/>
              </a:rPr>
            </a:br>
            <a:endParaRPr lang="ru-RU" sz="4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185" y="1772816"/>
            <a:ext cx="8229600" cy="4709160"/>
          </a:xfrm>
        </p:spPr>
        <p:txBody>
          <a:bodyPr/>
          <a:lstStyle/>
          <a:p>
            <a:r>
              <a:rPr lang="ru-RU" sz="3200" dirty="0" smtClean="0">
                <a:latin typeface="Arial Black" pitchFamily="34" charset="0"/>
              </a:rPr>
              <a:t>Учебник: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29228" y="2564904"/>
            <a:ext cx="52860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7160" indent="0">
              <a:buNone/>
            </a:pPr>
            <a:r>
              <a:rPr lang="ru-RU" sz="3200" dirty="0" smtClean="0">
                <a:latin typeface="Arial Black" pitchFamily="34" charset="0"/>
              </a:rPr>
              <a:t>№</a:t>
            </a:r>
            <a:r>
              <a:rPr lang="ru-RU" sz="3200" dirty="0" smtClean="0">
                <a:latin typeface="Arial Black" pitchFamily="34" charset="0"/>
              </a:rPr>
              <a:t>373, </a:t>
            </a:r>
            <a:r>
              <a:rPr lang="ru-RU" sz="3200" dirty="0">
                <a:latin typeface="Arial Black" pitchFamily="34" charset="0"/>
              </a:rPr>
              <a:t>№</a:t>
            </a:r>
            <a:r>
              <a:rPr lang="ru-RU" sz="3200" dirty="0" smtClean="0">
                <a:latin typeface="Arial Black" pitchFamily="34" charset="0"/>
              </a:rPr>
              <a:t>375, №383.</a:t>
            </a:r>
            <a:endParaRPr lang="ru-RU" sz="3200" dirty="0">
              <a:latin typeface="Arial Black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784" y="3446578"/>
            <a:ext cx="4749080" cy="341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5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4400" kern="0" dirty="0">
                <a:latin typeface="Arial Black" pitchFamily="34" charset="0"/>
                <a:ea typeface="+mj-ea"/>
                <a:cs typeface="+mj-cs"/>
              </a:rPr>
              <a:t>Урок </a:t>
            </a:r>
            <a:r>
              <a:rPr lang="ru-RU" sz="4400" kern="0" dirty="0" smtClean="0">
                <a:latin typeface="Arial Black" pitchFamily="34" charset="0"/>
                <a:ea typeface="+mj-ea"/>
                <a:cs typeface="+mj-cs"/>
              </a:rPr>
              <a:t>закончен</a:t>
            </a:r>
            <a:endParaRPr lang="ru-RU" sz="4400" kern="0" dirty="0"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6387" name="AutoShape 8"/>
          <p:cNvSpPr>
            <a:spLocks noChangeArrowheads="1"/>
          </p:cNvSpPr>
          <p:nvPr/>
        </p:nvSpPr>
        <p:spPr bwMode="auto">
          <a:xfrm rot="20873032">
            <a:off x="130464" y="1295140"/>
            <a:ext cx="4923648" cy="1765682"/>
          </a:xfrm>
          <a:prstGeom prst="cloudCallout">
            <a:avLst>
              <a:gd name="adj1" fmla="val 32718"/>
              <a:gd name="adj2" fmla="val 92625"/>
            </a:avLst>
          </a:prstGeom>
          <a:gradFill rotWithShape="0"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Tahoma" pitchFamily="34" charset="0"/>
            </a:endParaRPr>
          </a:p>
        </p:txBody>
      </p:sp>
      <p:sp>
        <p:nvSpPr>
          <p:cNvPr id="16388" name="WordArt 9"/>
          <p:cNvSpPr>
            <a:spLocks noChangeArrowheads="1" noChangeShapeType="1" noTextEdit="1"/>
          </p:cNvSpPr>
          <p:nvPr/>
        </p:nvSpPr>
        <p:spPr bwMode="auto">
          <a:xfrm rot="20618364">
            <a:off x="1525394" y="1683265"/>
            <a:ext cx="2133787" cy="911921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200" b="1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УРА 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0163" y="2348880"/>
            <a:ext cx="4536504" cy="472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2824</TotalTime>
  <Words>518</Words>
  <Application>Microsoft Office PowerPoint</Application>
  <PresentationFormat>Экран (4:3)</PresentationFormat>
  <Paragraphs>174</Paragraphs>
  <Slides>19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Лучи</vt:lpstr>
      <vt:lpstr>Муниципальное бюджетное общеобразовательное учреждение   Кулешовская средняя общеобразовательная школа №17 Азовского района</vt:lpstr>
      <vt:lpstr>Презентация PowerPoint</vt:lpstr>
      <vt:lpstr>Презентация PowerPoint</vt:lpstr>
      <vt:lpstr>Актуализация знаний</vt:lpstr>
      <vt:lpstr>Презентация PowerPoint</vt:lpstr>
      <vt:lpstr>Презентация PowerPoint</vt:lpstr>
      <vt:lpstr>Назовите углы</vt:lpstr>
      <vt:lpstr>Презентация PowerPoint</vt:lpstr>
      <vt:lpstr>Презентация PowerPoint</vt:lpstr>
      <vt:lpstr>Какие точки лежат на сторонах угла?</vt:lpstr>
      <vt:lpstr>Практическая работа  Сравнение углов наложением. Равные углы.</vt:lpstr>
      <vt:lpstr>Презентация PowerPoint</vt:lpstr>
      <vt:lpstr>Презентация PowerPoint</vt:lpstr>
      <vt:lpstr>Вывод:</vt:lpstr>
      <vt:lpstr>Презентация PowerPoint</vt:lpstr>
      <vt:lpstr>Презентация PowerPoint</vt:lpstr>
      <vt:lpstr>Презентация PowerPoint</vt:lpstr>
      <vt:lpstr>Домашнее задание 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ADMINISTRATION</dc:creator>
  <cp:lastModifiedBy>Учитель</cp:lastModifiedBy>
  <cp:revision>223</cp:revision>
  <dcterms:created xsi:type="dcterms:W3CDTF">2004-09-25T16:26:34Z</dcterms:created>
  <dcterms:modified xsi:type="dcterms:W3CDTF">2017-02-06T09:45:56Z</dcterms:modified>
</cp:coreProperties>
</file>