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8" r:id="rId4"/>
    <p:sldId id="267" r:id="rId5"/>
    <p:sldId id="269" r:id="rId6"/>
    <p:sldId id="270" r:id="rId7"/>
    <p:sldId id="257" r:id="rId8"/>
    <p:sldId id="258" r:id="rId9"/>
    <p:sldId id="260" r:id="rId10"/>
    <p:sldId id="259" r:id="rId11"/>
    <p:sldId id="261" r:id="rId12"/>
    <p:sldId id="263" r:id="rId13"/>
    <p:sldId id="271" r:id="rId14"/>
    <p:sldId id="262" r:id="rId15"/>
    <p:sldId id="279" r:id="rId16"/>
    <p:sldId id="264" r:id="rId17"/>
    <p:sldId id="272" r:id="rId18"/>
    <p:sldId id="273" r:id="rId19"/>
    <p:sldId id="274" r:id="rId20"/>
    <p:sldId id="277" r:id="rId21"/>
    <p:sldId id="278" r:id="rId22"/>
    <p:sldId id="275" r:id="rId23"/>
    <p:sldId id="276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5" d="100"/>
          <a:sy n="65" d="100"/>
        </p:scale>
        <p:origin x="-72" y="-28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D68D7-4512-472E-8721-375CE4B3B38B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817F9-D3AD-4049-BBBF-661064E491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30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E0781-7240-4AEE-8127-E1BC506E0669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47179-5919-4D32-909C-389E3B2495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30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7743C-6D81-4738-94E6-A812A9B960ED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02ED0-CD6E-4484-BD81-CB408CFC16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30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39147-C12B-4526-9F1F-A9F5C0B74ADF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DCBBA-9051-4887-9F37-25A72AB276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30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E9912-A7C3-4F24-BA2F-3D2C4E3E1A49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7BA40-4A76-4F26-8E02-3C8DD69DD0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30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08D08-A460-4BB7-9466-968304A07A0B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67E3A-7BE9-47B7-8DA6-E822A5CFDD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30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0CB61-E8CD-4A58-8BF4-ED7C39BEC42A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3BC30-F8DE-4286-B890-AF49F692FE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30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25E7C-C14B-4DAF-BABC-08C0089C75F5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2DB1F-8B03-4B22-B375-6C43349A5E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30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AB803-3E30-46B3-887A-C4723E3FB947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A4F24-4028-456A-BB61-636D5095E3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30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85A65-28BF-45F1-BA8A-4299F9E93055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5003B-9AE4-41F0-90E0-85B778ABE9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30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168F0-DC13-46C8-8381-DCE102DDC13C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AC12F-70BE-4DC5-8BB0-3CFC458312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3000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2362200"/>
            <a:ext cx="3770313" cy="1785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0913" y="2362200"/>
            <a:ext cx="3770312" cy="1785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838200" y="4300538"/>
            <a:ext cx="3770313" cy="1785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0913" y="4300538"/>
            <a:ext cx="3770312" cy="1785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F5791-5F2D-4E14-A839-724AEF21B8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797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C622868-7A07-498E-9834-C21788755FF6}" type="datetimeFigureOut">
              <a:rPr lang="ru-RU"/>
              <a:pPr>
                <a:defRPr/>
              </a:pPr>
              <a:t>30.01.2017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3EB3DE6-2DCB-4B3E-BCB1-70FBFB71E5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4" r:id="rId2"/>
    <p:sldLayoutId id="2147483673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4" r:id="rId9"/>
    <p:sldLayoutId id="2147483670" r:id="rId10"/>
    <p:sldLayoutId id="2147483671" r:id="rId11"/>
    <p:sldLayoutId id="2147483675" r:id="rId12"/>
  </p:sldLayoutIdLst>
  <p:transition spd="slow" advTm="30000">
    <p:fade/>
  </p:transition>
  <p:timing>
    <p:tnLst>
      <p:par>
        <p:cTn id="1" dur="indefinite" restart="never" nodeType="tmRoot"/>
      </p:par>
    </p:tnLst>
  </p:timing>
  <p:txStyles>
    <p:titleStyle>
      <a:lvl1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87675" y="4508500"/>
            <a:ext cx="5924550" cy="2016125"/>
          </a:xfrm>
        </p:spPr>
        <p:txBody>
          <a:bodyPr/>
          <a:lstStyle/>
          <a:p>
            <a:pPr algn="r"/>
            <a:r>
              <a:rPr lang="ru-RU" sz="1800" dirty="0" smtClean="0"/>
              <a:t>2 класс</a:t>
            </a:r>
          </a:p>
          <a:p>
            <a:pPr algn="r"/>
            <a:r>
              <a:rPr lang="ru-RU" sz="1800" dirty="0" smtClean="0"/>
              <a:t>Учитель начальных </a:t>
            </a:r>
          </a:p>
          <a:p>
            <a:pPr algn="r"/>
            <a:r>
              <a:rPr lang="ru-RU" sz="1800" dirty="0" smtClean="0">
                <a:latin typeface="Arial" charset="0"/>
              </a:rPr>
              <a:t>к</a:t>
            </a:r>
            <a:r>
              <a:rPr lang="ru-RU" sz="1800" dirty="0" smtClean="0"/>
              <a:t>лассов</a:t>
            </a:r>
            <a:r>
              <a:rPr lang="ru-RU" sz="1800" dirty="0" smtClean="0">
                <a:latin typeface="Arial" charset="0"/>
              </a:rPr>
              <a:t> </a:t>
            </a:r>
            <a:r>
              <a:rPr lang="ru-RU" sz="1800" dirty="0" smtClean="0">
                <a:latin typeface="Arial" charset="0"/>
              </a:rPr>
              <a:t>МБОУСОШ №</a:t>
            </a:r>
            <a:r>
              <a:rPr lang="ru-RU" sz="1800" dirty="0">
                <a:latin typeface="Arial" charset="0"/>
              </a:rPr>
              <a:t>5</a:t>
            </a:r>
            <a:r>
              <a:rPr lang="ru-RU" sz="1800" dirty="0" smtClean="0">
                <a:latin typeface="Arial" charset="0"/>
              </a:rPr>
              <a:t> </a:t>
            </a:r>
            <a:endParaRPr lang="ru-RU" sz="1800" dirty="0" smtClean="0">
              <a:latin typeface="Arial" charset="0"/>
            </a:endParaRPr>
          </a:p>
          <a:p>
            <a:pPr algn="r"/>
            <a:r>
              <a:rPr lang="ru-RU" sz="1800" dirty="0" smtClean="0">
                <a:latin typeface="Arial" charset="0"/>
              </a:rPr>
              <a:t>г. </a:t>
            </a:r>
            <a:r>
              <a:rPr lang="ru-RU" sz="1800" dirty="0" err="1" smtClean="0">
                <a:latin typeface="Arial" charset="0"/>
              </a:rPr>
              <a:t>Пыть-Ях</a:t>
            </a:r>
            <a:r>
              <a:rPr lang="ru-RU" sz="1800" dirty="0" smtClean="0"/>
              <a:t>:</a:t>
            </a:r>
            <a:endParaRPr lang="ru-RU" sz="1800" dirty="0" smtClean="0">
              <a:latin typeface="Arial" charset="0"/>
            </a:endParaRPr>
          </a:p>
          <a:p>
            <a:pPr algn="r"/>
            <a:r>
              <a:rPr lang="ru-RU" sz="1800" dirty="0" smtClean="0"/>
              <a:t> </a:t>
            </a:r>
            <a:r>
              <a:rPr lang="ru-RU" sz="1800" dirty="0" err="1" smtClean="0"/>
              <a:t>Рызыванова</a:t>
            </a:r>
            <a:r>
              <a:rPr lang="ru-RU" sz="1800" dirty="0" smtClean="0"/>
              <a:t> А.В.</a:t>
            </a:r>
            <a:endParaRPr lang="ru-RU" sz="1800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340768"/>
            <a:ext cx="7175351" cy="1793167"/>
          </a:xfrm>
        </p:spPr>
        <p:txBody>
          <a:bodyPr/>
          <a:lstStyle/>
          <a:p>
            <a:pPr marL="18288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>
                <a:effectLst/>
              </a:rPr>
              <a:t>«Зима в мире растений</a:t>
            </a:r>
            <a:r>
              <a:rPr lang="ru-RU" dirty="0" smtClean="0">
                <a:effectLst/>
              </a:rPr>
              <a:t>»</a:t>
            </a: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" y="944670"/>
            <a:ext cx="8964488" cy="5508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5882463"/>
      </p:ext>
    </p:extLst>
  </p:cSld>
  <p:clrMapOvr>
    <a:masterClrMapping/>
  </p:clrMapOvr>
  <p:transition spd="slow" advTm="30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yavshoke.net/storage/upload_images/2014-06-23/8956/5jpg_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06383"/>
            <a:ext cx="8772569" cy="6274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200928"/>
      </p:ext>
    </p:extLst>
  </p:cSld>
  <p:clrMapOvr>
    <a:masterClrMapping/>
  </p:clrMapOvr>
  <p:transition spd="slow" advTm="30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5" descr="зи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1880" y="0"/>
            <a:ext cx="56521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79512" y="404664"/>
            <a:ext cx="4572000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/>
              <a:t>Чародейкою Зимою </a:t>
            </a:r>
          </a:p>
          <a:p>
            <a:r>
              <a:rPr lang="ru-RU" sz="2400" b="1" dirty="0"/>
              <a:t>Околдован, лес стоит — </a:t>
            </a:r>
          </a:p>
          <a:p>
            <a:r>
              <a:rPr lang="ru-RU" sz="2400" b="1" dirty="0"/>
              <a:t>И под снежной </a:t>
            </a:r>
            <a:r>
              <a:rPr lang="ru-RU" sz="2400" b="1" dirty="0" err="1"/>
              <a:t>бахромою</a:t>
            </a:r>
            <a:r>
              <a:rPr lang="ru-RU" sz="2400" b="1" dirty="0"/>
              <a:t>, </a:t>
            </a:r>
          </a:p>
          <a:p>
            <a:r>
              <a:rPr lang="ru-RU" sz="2400" b="1" dirty="0"/>
              <a:t>Неподвижною, немою, </a:t>
            </a:r>
          </a:p>
          <a:p>
            <a:r>
              <a:rPr lang="ru-RU" sz="2400" b="1" dirty="0"/>
              <a:t>Чудной жизнью он блестит.</a:t>
            </a:r>
          </a:p>
          <a:p>
            <a:r>
              <a:rPr lang="ru-RU" sz="2400" b="1" dirty="0"/>
              <a:t>И стоит он, околдован, — </a:t>
            </a:r>
          </a:p>
          <a:p>
            <a:r>
              <a:rPr lang="ru-RU" sz="2400" b="1" dirty="0"/>
              <a:t>Не мертвец и не живой — </a:t>
            </a:r>
          </a:p>
          <a:p>
            <a:r>
              <a:rPr lang="ru-RU" sz="2400" b="1" dirty="0"/>
              <a:t>Сном волшебным очарован, </a:t>
            </a:r>
          </a:p>
          <a:p>
            <a:r>
              <a:rPr lang="ru-RU" sz="2400" b="1" dirty="0"/>
              <a:t>Весь опутан, весь окован. </a:t>
            </a:r>
          </a:p>
          <a:p>
            <a:r>
              <a:rPr lang="ru-RU" sz="2400" b="1" dirty="0"/>
              <a:t>Легкой цепью пуховой...</a:t>
            </a:r>
          </a:p>
          <a:p>
            <a:r>
              <a:rPr lang="ru-RU" sz="2400" b="1" dirty="0"/>
              <a:t>Солнце зимнее ли мечет </a:t>
            </a:r>
          </a:p>
          <a:p>
            <a:r>
              <a:rPr lang="ru-RU" sz="2400" b="1" dirty="0"/>
              <a:t>На него свой луч косой — </a:t>
            </a:r>
          </a:p>
          <a:p>
            <a:r>
              <a:rPr lang="ru-RU" sz="2400" b="1" dirty="0"/>
              <a:t>В нем ничто не затрепещет, </a:t>
            </a:r>
          </a:p>
          <a:p>
            <a:r>
              <a:rPr lang="ru-RU" sz="2400" b="1" dirty="0"/>
              <a:t>Он весь вспыхнет и заблещет </a:t>
            </a:r>
          </a:p>
          <a:p>
            <a:r>
              <a:rPr lang="ru-RU" sz="2400" b="1" dirty="0"/>
              <a:t>Ослепительной красой.</a:t>
            </a:r>
          </a:p>
        </p:txBody>
      </p:sp>
    </p:spTree>
    <p:extLst>
      <p:ext uri="{BB962C8B-B14F-4D97-AF65-F5344CB8AC3E}">
        <p14:creationId xmlns:p14="http://schemas.microsoft.com/office/powerpoint/2010/main" val="167858022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72" name="Rectangle 36"/>
          <p:cNvSpPr>
            <a:spLocks noGrp="1" noChangeArrowheads="1"/>
          </p:cNvSpPr>
          <p:nvPr>
            <p:ph type="title" sz="quarter"/>
          </p:nvPr>
        </p:nvSpPr>
        <p:spPr>
          <a:xfrm>
            <a:off x="762000" y="762000"/>
            <a:ext cx="69850" cy="74613"/>
          </a:xfrm>
          <a:prstGeom prst="roundRect">
            <a:avLst>
              <a:gd name="adj" fmla="val 30139"/>
            </a:avLst>
          </a:prstGeom>
        </p:spPr>
        <p:txBody>
          <a:bodyPr/>
          <a:lstStyle/>
          <a:p>
            <a:pPr eaLnBrk="1" hangingPunct="1"/>
            <a:endParaRPr lang="ru-RU" sz="3200" dirty="0" smtClean="0">
              <a:solidFill>
                <a:srgbClr val="FF0066"/>
              </a:solidFill>
            </a:endParaRPr>
          </a:p>
        </p:txBody>
      </p:sp>
      <p:graphicFrame>
        <p:nvGraphicFramePr>
          <p:cNvPr id="91147" name="Group 1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854431661"/>
              </p:ext>
            </p:extLst>
          </p:nvPr>
        </p:nvGraphicFramePr>
        <p:xfrm>
          <a:off x="3275013" y="1125538"/>
          <a:ext cx="719137" cy="647700"/>
        </p:xfrm>
        <a:graphic>
          <a:graphicData uri="http://schemas.openxmlformats.org/drawingml/2006/table">
            <a:tbl>
              <a:tblPr/>
              <a:tblGrid>
                <a:gridCol w="719137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99CC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150" name="Group 14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870053030"/>
              </p:ext>
            </p:extLst>
          </p:nvPr>
        </p:nvGraphicFramePr>
        <p:xfrm>
          <a:off x="3994150" y="1125538"/>
          <a:ext cx="674688" cy="647700"/>
        </p:xfrm>
        <a:graphic>
          <a:graphicData uri="http://schemas.openxmlformats.org/drawingml/2006/table">
            <a:tbl>
              <a:tblPr/>
              <a:tblGrid>
                <a:gridCol w="674688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174" name="Group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61476"/>
              </p:ext>
            </p:extLst>
          </p:nvPr>
        </p:nvGraphicFramePr>
        <p:xfrm>
          <a:off x="1835150" y="1125538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180" name="Group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00488"/>
              </p:ext>
            </p:extLst>
          </p:nvPr>
        </p:nvGraphicFramePr>
        <p:xfrm>
          <a:off x="2554288" y="1125538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186" name="Group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186101"/>
              </p:ext>
            </p:extLst>
          </p:nvPr>
        </p:nvGraphicFramePr>
        <p:xfrm>
          <a:off x="1114425" y="1773238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192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9745034"/>
              </p:ext>
            </p:extLst>
          </p:nvPr>
        </p:nvGraphicFramePr>
        <p:xfrm>
          <a:off x="1835150" y="1773238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198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213678"/>
              </p:ext>
            </p:extLst>
          </p:nvPr>
        </p:nvGraphicFramePr>
        <p:xfrm>
          <a:off x="2554288" y="1773238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204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459065"/>
              </p:ext>
            </p:extLst>
          </p:nvPr>
        </p:nvGraphicFramePr>
        <p:xfrm>
          <a:off x="3275013" y="1773238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99CC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210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6821885"/>
              </p:ext>
            </p:extLst>
          </p:nvPr>
        </p:nvGraphicFramePr>
        <p:xfrm>
          <a:off x="1835150" y="24225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216" name="Group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648903"/>
              </p:ext>
            </p:extLst>
          </p:nvPr>
        </p:nvGraphicFramePr>
        <p:xfrm>
          <a:off x="2554288" y="24225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222" name="Group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692227"/>
              </p:ext>
            </p:extLst>
          </p:nvPr>
        </p:nvGraphicFramePr>
        <p:xfrm>
          <a:off x="3275013" y="24225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99CC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228" name="Group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538674"/>
              </p:ext>
            </p:extLst>
          </p:nvPr>
        </p:nvGraphicFramePr>
        <p:xfrm>
          <a:off x="3994150" y="24225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234" name="Group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117421"/>
              </p:ext>
            </p:extLst>
          </p:nvPr>
        </p:nvGraphicFramePr>
        <p:xfrm>
          <a:off x="4714875" y="24225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240" name="Group 1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236323"/>
              </p:ext>
            </p:extLst>
          </p:nvPr>
        </p:nvGraphicFramePr>
        <p:xfrm>
          <a:off x="3275013" y="30702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99CC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246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535536"/>
              </p:ext>
            </p:extLst>
          </p:nvPr>
        </p:nvGraphicFramePr>
        <p:xfrm>
          <a:off x="2554288" y="30702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252" name="Group 1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567163"/>
              </p:ext>
            </p:extLst>
          </p:nvPr>
        </p:nvGraphicFramePr>
        <p:xfrm>
          <a:off x="1835150" y="30702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258" name="Group 1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625609"/>
              </p:ext>
            </p:extLst>
          </p:nvPr>
        </p:nvGraphicFramePr>
        <p:xfrm>
          <a:off x="1114425" y="30702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264" name="Group 1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024688"/>
              </p:ext>
            </p:extLst>
          </p:nvPr>
        </p:nvGraphicFramePr>
        <p:xfrm>
          <a:off x="3994150" y="30702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270" name="Group 1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476787"/>
              </p:ext>
            </p:extLst>
          </p:nvPr>
        </p:nvGraphicFramePr>
        <p:xfrm>
          <a:off x="4714875" y="30702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276" name="Group 1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904607"/>
              </p:ext>
            </p:extLst>
          </p:nvPr>
        </p:nvGraphicFramePr>
        <p:xfrm>
          <a:off x="5434013" y="30702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282" name="Group 1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161846"/>
              </p:ext>
            </p:extLst>
          </p:nvPr>
        </p:nvGraphicFramePr>
        <p:xfrm>
          <a:off x="6154738" y="30702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288" name="Group 1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24564"/>
              </p:ext>
            </p:extLst>
          </p:nvPr>
        </p:nvGraphicFramePr>
        <p:xfrm>
          <a:off x="6875463" y="30702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294" name="Group 1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432217"/>
              </p:ext>
            </p:extLst>
          </p:nvPr>
        </p:nvGraphicFramePr>
        <p:xfrm>
          <a:off x="7594600" y="30702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307" name="Group 1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159950"/>
              </p:ext>
            </p:extLst>
          </p:nvPr>
        </p:nvGraphicFramePr>
        <p:xfrm>
          <a:off x="2554288" y="37179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313" name="Group 1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377925"/>
              </p:ext>
            </p:extLst>
          </p:nvPr>
        </p:nvGraphicFramePr>
        <p:xfrm>
          <a:off x="3275013" y="37179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99CC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319" name="Group 18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712214"/>
              </p:ext>
            </p:extLst>
          </p:nvPr>
        </p:nvGraphicFramePr>
        <p:xfrm>
          <a:off x="3994150" y="37179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325" name="Group 1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383376"/>
              </p:ext>
            </p:extLst>
          </p:nvPr>
        </p:nvGraphicFramePr>
        <p:xfrm>
          <a:off x="4714875" y="37179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343" name="Group 2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200821"/>
              </p:ext>
            </p:extLst>
          </p:nvPr>
        </p:nvGraphicFramePr>
        <p:xfrm>
          <a:off x="1835150" y="43656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349" name="Group 2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6865795"/>
              </p:ext>
            </p:extLst>
          </p:nvPr>
        </p:nvGraphicFramePr>
        <p:xfrm>
          <a:off x="2554288" y="43656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355" name="Group 2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958071"/>
              </p:ext>
            </p:extLst>
          </p:nvPr>
        </p:nvGraphicFramePr>
        <p:xfrm>
          <a:off x="3275013" y="43656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99CC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361" name="Group 2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674039"/>
              </p:ext>
            </p:extLst>
          </p:nvPr>
        </p:nvGraphicFramePr>
        <p:xfrm>
          <a:off x="1114425" y="43656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367" name="Group 2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700134"/>
              </p:ext>
            </p:extLst>
          </p:nvPr>
        </p:nvGraphicFramePr>
        <p:xfrm>
          <a:off x="3994150" y="43656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373" name="Group 2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3156110"/>
              </p:ext>
            </p:extLst>
          </p:nvPr>
        </p:nvGraphicFramePr>
        <p:xfrm>
          <a:off x="8316913" y="3068638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386" name="Group 2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256794"/>
              </p:ext>
            </p:extLst>
          </p:nvPr>
        </p:nvGraphicFramePr>
        <p:xfrm>
          <a:off x="3275013" y="50133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99CC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392" name="Group 2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720303"/>
              </p:ext>
            </p:extLst>
          </p:nvPr>
        </p:nvGraphicFramePr>
        <p:xfrm>
          <a:off x="3994150" y="50133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398" name="Group 2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542616"/>
              </p:ext>
            </p:extLst>
          </p:nvPr>
        </p:nvGraphicFramePr>
        <p:xfrm>
          <a:off x="4714875" y="50133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404" name="Group 2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685354"/>
              </p:ext>
            </p:extLst>
          </p:nvPr>
        </p:nvGraphicFramePr>
        <p:xfrm>
          <a:off x="2554288" y="50133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410" name="Group 2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0523688"/>
              </p:ext>
            </p:extLst>
          </p:nvPr>
        </p:nvGraphicFramePr>
        <p:xfrm>
          <a:off x="1835150" y="50133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416" name="Group 2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98909"/>
              </p:ext>
            </p:extLst>
          </p:nvPr>
        </p:nvGraphicFramePr>
        <p:xfrm>
          <a:off x="1114425" y="50133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422" name="Group 2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32534"/>
              </p:ext>
            </p:extLst>
          </p:nvPr>
        </p:nvGraphicFramePr>
        <p:xfrm>
          <a:off x="3276600" y="56610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99CC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436" name="Group 300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972122813"/>
              </p:ext>
            </p:extLst>
          </p:nvPr>
        </p:nvGraphicFramePr>
        <p:xfrm>
          <a:off x="5364163" y="1125538"/>
          <a:ext cx="647700" cy="647700"/>
        </p:xfrm>
        <a:graphic>
          <a:graphicData uri="http://schemas.openxmlformats.org/drawingml/2006/table">
            <a:tbl>
              <a:tblPr/>
              <a:tblGrid>
                <a:gridCol w="647700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442" name="Group 30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748155"/>
              </p:ext>
            </p:extLst>
          </p:nvPr>
        </p:nvGraphicFramePr>
        <p:xfrm>
          <a:off x="3995738" y="56610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448" name="Group 3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239833"/>
              </p:ext>
            </p:extLst>
          </p:nvPr>
        </p:nvGraphicFramePr>
        <p:xfrm>
          <a:off x="4716463" y="56610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454" name="Group 3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51208"/>
              </p:ext>
            </p:extLst>
          </p:nvPr>
        </p:nvGraphicFramePr>
        <p:xfrm>
          <a:off x="5435600" y="56610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460" name="Group 3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256848"/>
              </p:ext>
            </p:extLst>
          </p:nvPr>
        </p:nvGraphicFramePr>
        <p:xfrm>
          <a:off x="6156325" y="56610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466" name="Group 3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380983"/>
              </p:ext>
            </p:extLst>
          </p:nvPr>
        </p:nvGraphicFramePr>
        <p:xfrm>
          <a:off x="2555875" y="56610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472" name="Group 3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3785106"/>
              </p:ext>
            </p:extLst>
          </p:nvPr>
        </p:nvGraphicFramePr>
        <p:xfrm>
          <a:off x="1835150" y="56610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478" name="Group 3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114602"/>
              </p:ext>
            </p:extLst>
          </p:nvPr>
        </p:nvGraphicFramePr>
        <p:xfrm>
          <a:off x="1116013" y="5661025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484" name="Group 3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833337"/>
              </p:ext>
            </p:extLst>
          </p:nvPr>
        </p:nvGraphicFramePr>
        <p:xfrm>
          <a:off x="468313" y="5661025"/>
          <a:ext cx="647700" cy="647700"/>
        </p:xfrm>
        <a:graphic>
          <a:graphicData uri="http://schemas.openxmlformats.org/drawingml/2006/table">
            <a:tbl>
              <a:tblPr/>
              <a:tblGrid>
                <a:gridCol w="647700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1491" name="Group 355"/>
          <p:cNvGraphicFramePr>
            <a:graphicFrameLocks noGrp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18453626"/>
              </p:ext>
            </p:extLst>
          </p:nvPr>
        </p:nvGraphicFramePr>
        <p:xfrm>
          <a:off x="4643438" y="1125538"/>
          <a:ext cx="720725" cy="647700"/>
        </p:xfrm>
        <a:graphic>
          <a:graphicData uri="http://schemas.openxmlformats.org/drawingml/2006/table">
            <a:tbl>
              <a:tblPr/>
              <a:tblGrid>
                <a:gridCol w="720725"/>
              </a:tblGrid>
              <a:tr h="647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8193143"/>
      </p:ext>
    </p:extLst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-.5"/>
                                          </p:val>
                                        </p:tav>
                                        <p:tav tm="50000">
                                          <p:val>
                                            <p:strVal val="#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xit" presetSubtype="0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1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1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ppt_w-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1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1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1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0">
                                          <p:val>
                                            <p:strVal val="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8"/>
                                          </p:stCondLst>
                                        </p:cTn>
                                        <p:tgtEl>
                                          <p:spTgt spid="9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72" grpId="0"/>
      <p:bldP spid="9117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66831"/>
            <a:ext cx="4525094" cy="432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1534920"/>
      </p:ext>
    </p:extLst>
  </p:cSld>
  <p:clrMapOvr>
    <a:masterClrMapping/>
  </p:clrMapOvr>
  <p:transition spd="slow" advTm="30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836712"/>
            <a:ext cx="6512511" cy="1143000"/>
          </a:xfrm>
        </p:spPr>
        <p:txBody>
          <a:bodyPr/>
          <a:lstStyle/>
          <a:p>
            <a:pPr marL="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/>
              <a:t>Берёза</a:t>
            </a:r>
            <a:endParaRPr lang="ru-RU" dirty="0"/>
          </a:p>
        </p:txBody>
      </p:sp>
      <p:sp>
        <p:nvSpPr>
          <p:cNvPr id="14338" name="Объект 2"/>
          <p:cNvSpPr>
            <a:spLocks noGrp="1"/>
          </p:cNvSpPr>
          <p:nvPr>
            <p:ph sz="quarter" idx="13"/>
          </p:nvPr>
        </p:nvSpPr>
        <p:spPr>
          <a:xfrm>
            <a:off x="1187450" y="2565400"/>
            <a:ext cx="6400800" cy="3473450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14339" name="Picture 2" descr="H:\деревья\берёз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2205038"/>
            <a:ext cx="312420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3" descr="C:\Users\Учитель\Desktop\0_33461_d0e53ec3_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51500" y="2093913"/>
            <a:ext cx="279400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908720"/>
            <a:ext cx="6512511" cy="1143000"/>
          </a:xfrm>
        </p:spPr>
        <p:txBody>
          <a:bodyPr/>
          <a:lstStyle/>
          <a:p>
            <a:pPr marL="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/>
              <a:t>Осина</a:t>
            </a:r>
            <a:endParaRPr lang="ru-RU" dirty="0"/>
          </a:p>
        </p:txBody>
      </p:sp>
      <p:sp>
        <p:nvSpPr>
          <p:cNvPr id="15362" name="Объект 2"/>
          <p:cNvSpPr>
            <a:spLocks noGrp="1"/>
          </p:cNvSpPr>
          <p:nvPr>
            <p:ph sz="quarter" idx="13"/>
          </p:nvPr>
        </p:nvSpPr>
        <p:spPr>
          <a:xfrm>
            <a:off x="971550" y="2708275"/>
            <a:ext cx="6400800" cy="3475038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15363" name="Picture 2" descr="H:\деревья\осин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1150" y="2276475"/>
            <a:ext cx="428625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3" descr="C:\Users\Учитель\Desktop\0a01c5734078df3feb80a073e9b4dfc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40213" y="2255838"/>
            <a:ext cx="4919662" cy="383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6512511" cy="1143000"/>
          </a:xfrm>
        </p:spPr>
        <p:txBody>
          <a:bodyPr/>
          <a:lstStyle/>
          <a:p>
            <a:pPr marL="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/>
              <a:t>Дуб</a:t>
            </a:r>
            <a:endParaRPr lang="ru-RU" dirty="0"/>
          </a:p>
        </p:txBody>
      </p:sp>
      <p:sp>
        <p:nvSpPr>
          <p:cNvPr id="16386" name="Объект 2"/>
          <p:cNvSpPr>
            <a:spLocks noGrp="1"/>
          </p:cNvSpPr>
          <p:nvPr>
            <p:ph sz="quarter" idx="13"/>
          </p:nvPr>
        </p:nvSpPr>
        <p:spPr>
          <a:xfrm>
            <a:off x="1331913" y="2708275"/>
            <a:ext cx="6400800" cy="3475038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16387" name="Picture 2" descr="H:\деревья\дуб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773238"/>
            <a:ext cx="4033838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3" descr="C:\Users\Учитель\Desktop\13546_8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7538" y="1773238"/>
            <a:ext cx="454025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692696"/>
            <a:ext cx="6512511" cy="1143000"/>
          </a:xfrm>
        </p:spPr>
        <p:txBody>
          <a:bodyPr/>
          <a:lstStyle/>
          <a:p>
            <a:pPr marL="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/>
              <a:t>Рябина</a:t>
            </a:r>
            <a:endParaRPr lang="ru-RU" dirty="0"/>
          </a:p>
        </p:txBody>
      </p:sp>
      <p:sp>
        <p:nvSpPr>
          <p:cNvPr id="17410" name="Объект 2"/>
          <p:cNvSpPr>
            <a:spLocks noGrp="1"/>
          </p:cNvSpPr>
          <p:nvPr>
            <p:ph sz="quarter" idx="13"/>
          </p:nvPr>
        </p:nvSpPr>
        <p:spPr>
          <a:xfrm>
            <a:off x="1331913" y="2349500"/>
            <a:ext cx="6400800" cy="3473450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17411" name="Picture 2" descr="H:\деревья\000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989138"/>
            <a:ext cx="4752975" cy="456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3" descr="C:\Users\Учитель\Desktop\2296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1943100"/>
            <a:ext cx="3311525" cy="429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548680"/>
            <a:ext cx="6512511" cy="1143000"/>
          </a:xfrm>
        </p:spPr>
        <p:txBody>
          <a:bodyPr/>
          <a:lstStyle/>
          <a:p>
            <a:pPr marL="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/>
              <a:t>Сосна</a:t>
            </a:r>
            <a:endParaRPr lang="ru-RU" dirty="0"/>
          </a:p>
        </p:txBody>
      </p:sp>
      <p:pic>
        <p:nvPicPr>
          <p:cNvPr id="18434" name="Picture 2" descr="H:\деревья\сосн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341438"/>
            <a:ext cx="4694237" cy="508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 descr="C:\Users\Учитель\Desktop\Miedzyborow_160yo_pinus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25" y="742950"/>
            <a:ext cx="3538538" cy="568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04664"/>
            <a:ext cx="6512511" cy="1143000"/>
          </a:xfrm>
        </p:spPr>
        <p:txBody>
          <a:bodyPr/>
          <a:lstStyle/>
          <a:p>
            <a:pPr marL="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/>
              <a:t>Ель</a:t>
            </a:r>
            <a:endParaRPr lang="ru-RU" dirty="0"/>
          </a:p>
        </p:txBody>
      </p:sp>
      <p:pic>
        <p:nvPicPr>
          <p:cNvPr id="19458" name="Picture 2" descr="C:\Users\Учитель\Desktop\001_3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7" y="1338263"/>
            <a:ext cx="410527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 descr="C:\Users\Учитель\Desktop\0b31da1619af59c4cb3ba3c99c9a64d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341438"/>
            <a:ext cx="4100513" cy="528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368962"/>
            <a:ext cx="4057154" cy="5235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28" y="1774510"/>
            <a:ext cx="4286250" cy="4423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87824" y="548680"/>
            <a:ext cx="14579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/>
              <a:t>Кедр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516214379"/>
      </p:ext>
    </p:extLst>
  </p:cSld>
  <p:clrMapOvr>
    <a:masterClrMapping/>
  </p:clrMapOvr>
  <p:transition spd="slow" advTm="3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836712"/>
            <a:ext cx="6512511" cy="1143000"/>
          </a:xfrm>
        </p:spPr>
        <p:txBody>
          <a:bodyPr/>
          <a:lstStyle/>
          <a:p>
            <a:pPr marL="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/>
              <a:t>Лиственница</a:t>
            </a:r>
            <a:endParaRPr lang="ru-RU" dirty="0"/>
          </a:p>
        </p:txBody>
      </p:sp>
      <p:pic>
        <p:nvPicPr>
          <p:cNvPr id="20482" name="Picture 2" descr="C:\Users\Учитель\Desktop\listvenic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798638"/>
            <a:ext cx="4249738" cy="479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 descr="C:\Users\Учитель\Desktop\listvennitsa-zimoi-0004294608-previe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5963" y="1592263"/>
            <a:ext cx="3203575" cy="524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12968" cy="6534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5311545"/>
      </p:ext>
    </p:extLst>
  </p:cSld>
  <p:clrMapOvr>
    <a:masterClrMapping/>
  </p:clrMapOvr>
  <p:transition spd="slow" advTm="30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924944"/>
            <a:ext cx="4762500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3415"/>
            <a:ext cx="4064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96952"/>
            <a:ext cx="3071194" cy="2753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3975821" cy="2375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527768"/>
            <a:ext cx="5064564" cy="4098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16016" y="1052736"/>
            <a:ext cx="34070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Можжевельник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650102424"/>
      </p:ext>
    </p:extLst>
  </p:cSld>
  <p:clrMapOvr>
    <a:masterClrMapping/>
  </p:clrMapOvr>
  <p:transition spd="slow" advTm="3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429000"/>
            <a:ext cx="4839961" cy="3237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4762500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410162"/>
      </p:ext>
    </p:extLst>
  </p:cSld>
  <p:clrMapOvr>
    <a:masterClrMapping/>
  </p:clrMapOvr>
  <p:transition spd="slow" advTm="3000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634"/>
            <a:ext cx="8856984" cy="664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0335654"/>
      </p:ext>
    </p:extLst>
  </p:cSld>
  <p:clrMapOvr>
    <a:masterClrMapping/>
  </p:clrMapOvr>
  <p:transition spd="slow" advTm="30000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31" y="260648"/>
            <a:ext cx="8640960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3000918"/>
      </p:ext>
    </p:extLst>
  </p:cSld>
  <p:clrMapOvr>
    <a:masterClrMapping/>
  </p:clrMapOvr>
  <p:transition spd="slow" advTm="30000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634"/>
            <a:ext cx="8784976" cy="6588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9158648"/>
      </p:ext>
    </p:extLst>
  </p:cSld>
  <p:clrMapOvr>
    <a:masterClrMapping/>
  </p:clrMapOvr>
  <p:transition spd="slow" advTm="30000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047765" cy="6035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5136804"/>
      </p:ext>
    </p:extLst>
  </p:cSld>
  <p:clrMapOvr>
    <a:masterClrMapping/>
  </p:clrMapOvr>
  <p:transition spd="slow" advTm="30000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76672"/>
            <a:ext cx="4310844" cy="3001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3861048"/>
            <a:ext cx="4310844" cy="2873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422" y="2348880"/>
            <a:ext cx="4255344" cy="3191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5449749"/>
      </p:ext>
    </p:extLst>
  </p:cSld>
  <p:clrMapOvr>
    <a:masterClrMapping/>
  </p:clrMapOvr>
  <p:transition spd="slow" advTm="30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83</TotalTime>
  <Words>103</Words>
  <Application>Microsoft Office PowerPoint</Application>
  <PresentationFormat>Экран (4:3)</PresentationFormat>
  <Paragraphs>30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Воздушный поток</vt:lpstr>
      <vt:lpstr>«Зима в мире растений»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Берёза</vt:lpstr>
      <vt:lpstr>Осина</vt:lpstr>
      <vt:lpstr>Дуб</vt:lpstr>
      <vt:lpstr>Рябина</vt:lpstr>
      <vt:lpstr>Сосна</vt:lpstr>
      <vt:lpstr>Ель</vt:lpstr>
      <vt:lpstr>Презентация PowerPoint</vt:lpstr>
      <vt:lpstr>Лиственница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«Зима в мире растений»</dc:title>
  <dc:creator>Учитель</dc:creator>
  <cp:lastModifiedBy>Фаина</cp:lastModifiedBy>
  <cp:revision>13</cp:revision>
  <dcterms:created xsi:type="dcterms:W3CDTF">2013-10-20T19:22:52Z</dcterms:created>
  <dcterms:modified xsi:type="dcterms:W3CDTF">2017-01-30T18:32:37Z</dcterms:modified>
</cp:coreProperties>
</file>