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56" r:id="rId4"/>
    <p:sldMasterId id="2147483768" r:id="rId5"/>
    <p:sldMasterId id="2147483780" r:id="rId6"/>
    <p:sldMasterId id="2147483792" r:id="rId7"/>
  </p:sldMasterIdLst>
  <p:notesMasterIdLst>
    <p:notesMasterId r:id="rId31"/>
  </p:notesMasterIdLst>
  <p:sldIdLst>
    <p:sldId id="256" r:id="rId8"/>
    <p:sldId id="257" r:id="rId9"/>
    <p:sldId id="258" r:id="rId10"/>
    <p:sldId id="259" r:id="rId11"/>
    <p:sldId id="265" r:id="rId12"/>
    <p:sldId id="261" r:id="rId13"/>
    <p:sldId id="260" r:id="rId14"/>
    <p:sldId id="262" r:id="rId15"/>
    <p:sldId id="268" r:id="rId16"/>
    <p:sldId id="269" r:id="rId17"/>
    <p:sldId id="267" r:id="rId18"/>
    <p:sldId id="272" r:id="rId19"/>
    <p:sldId id="270" r:id="rId20"/>
    <p:sldId id="275" r:id="rId21"/>
    <p:sldId id="277" r:id="rId22"/>
    <p:sldId id="276" r:id="rId23"/>
    <p:sldId id="285" r:id="rId24"/>
    <p:sldId id="279" r:id="rId25"/>
    <p:sldId id="280" r:id="rId26"/>
    <p:sldId id="281" r:id="rId27"/>
    <p:sldId id="282" r:id="rId28"/>
    <p:sldId id="287" r:id="rId29"/>
    <p:sldId id="286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571" autoAdjust="0"/>
    <p:restoredTop sz="94660"/>
  </p:normalViewPr>
  <p:slideViewPr>
    <p:cSldViewPr>
      <p:cViewPr varScale="1">
        <p:scale>
          <a:sx n="44" d="100"/>
          <a:sy n="44" d="100"/>
        </p:scale>
        <p:origin x="-114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14F8B-3DAD-436B-8C86-6C7DB68D426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CE60F-8B97-42AE-88CE-9033F3544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334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5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4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91" y="407421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9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7" y="342904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4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4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7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5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3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64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EE6CFF6-06A6-483F-9C07-00BF9DEE123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794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948B1FF-7177-4829-8681-C54FB69A86C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039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710" y="4406939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71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8D21EB9-7ACB-4660-B770-E69A57958E4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41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0056" y="1825625"/>
            <a:ext cx="4039791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04149" y="1825625"/>
            <a:ext cx="4039790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DE6356A-5601-436A-B51D-0B15CA344C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196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397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397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628" y="1535113"/>
            <a:ext cx="40421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4628" y="2174875"/>
            <a:ext cx="40421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6E463A6-D63A-44F7-A983-920464F0008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129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A64F207-8DA2-4449-851C-9CBC0E1AFA8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4363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2261171-E20B-4149-A75A-C372D776CB8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486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71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467" y="273089"/>
            <a:ext cx="511135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7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7158C39-42AB-49AC-98E4-5344F4564C0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114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1891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1891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1891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FB88F8D-9A71-45A6-96BD-34BD99044AB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970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BBE085A-A58C-41D1-90EF-DC0B5E3699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510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6063" y="600075"/>
            <a:ext cx="2047875" cy="55753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0058" y="600075"/>
            <a:ext cx="6031706" cy="55753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6D2ED31-DD4E-40D5-9BD0-982547C74C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682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62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EE6CFF6-06A6-483F-9C07-00BF9DEE123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557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948B1FF-7177-4829-8681-C54FB69A86C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7520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710" y="4406937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71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8D21EB9-7ACB-4660-B770-E69A57958E4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2116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0056" y="1825625"/>
            <a:ext cx="4039791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04149" y="1825625"/>
            <a:ext cx="4039790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DE6356A-5601-436A-B51D-0B15CA344C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8192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397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397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628" y="1535113"/>
            <a:ext cx="40421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4628" y="2174875"/>
            <a:ext cx="40421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6E463A6-D63A-44F7-A983-920464F0008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1709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A64F207-8DA2-4449-851C-9CBC0E1AFA8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1482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2261171-E20B-4149-A75A-C372D776CB8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7860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71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466" y="273087"/>
            <a:ext cx="511135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7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7158C39-42AB-49AC-98E4-5344F4564C0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7077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1891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1891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1891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FB88F8D-9A71-45A6-96BD-34BD99044AB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2259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BBE085A-A58C-41D1-90EF-DC0B5E3699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6603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6063" y="600075"/>
            <a:ext cx="2047875" cy="55753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0058" y="600075"/>
            <a:ext cx="6031706" cy="55753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6D2ED31-DD4E-40D5-9BD0-982547C74C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6637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44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EE6CFF6-06A6-483F-9C07-00BF9DEE123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0218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948B1FF-7177-4829-8681-C54FB69A86C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2434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710" y="4406919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71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8D21EB9-7ACB-4660-B770-E69A57958E4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8120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0056" y="1825625"/>
            <a:ext cx="4039791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04149" y="1825625"/>
            <a:ext cx="4039790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DE6356A-5601-436A-B51D-0B15CA344C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182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397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397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628" y="1535113"/>
            <a:ext cx="40421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4628" y="2174875"/>
            <a:ext cx="40421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6E463A6-D63A-44F7-A983-920464F0008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0584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A64F207-8DA2-4449-851C-9CBC0E1AFA8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8031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2261171-E20B-4149-A75A-C372D776CB8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3126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71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457" y="273069"/>
            <a:ext cx="511135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7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7158C39-42AB-49AC-98E4-5344F4564C0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5121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1891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1891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1891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FB88F8D-9A71-45A6-96BD-34BD99044AB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9031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BBE085A-A58C-41D1-90EF-DC0B5E3699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6148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6063" y="600075"/>
            <a:ext cx="2047875" cy="55753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0058" y="600075"/>
            <a:ext cx="6031706" cy="55753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6D2ED31-DD4E-40D5-9BD0-982547C74C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9765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EE6CFF6-06A6-483F-9C07-00BF9DEE123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1490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948B1FF-7177-4829-8681-C54FB69A86C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1148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710" y="440691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71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8D21EB9-7ACB-4660-B770-E69A57958E4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5593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0056" y="1825625"/>
            <a:ext cx="4039791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04149" y="1825625"/>
            <a:ext cx="4039790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DE6356A-5601-436A-B51D-0B15CA344C5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150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397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397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628" y="1535113"/>
            <a:ext cx="40421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4628" y="2174875"/>
            <a:ext cx="40421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6E463A6-D63A-44F7-A983-920464F0008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2966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A64F207-8DA2-4449-851C-9CBC0E1AFA8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3146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2261171-E20B-4149-A75A-C372D776CB8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1366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71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453" y="273061"/>
            <a:ext cx="511135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7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7158C39-42AB-49AC-98E4-5344F4564C0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3310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1891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1891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1891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FB88F8D-9A71-45A6-96BD-34BD99044AB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9350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BBE085A-A58C-41D1-90EF-DC0B5E3699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1637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6063" y="600075"/>
            <a:ext cx="2047875" cy="55753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0058" y="600075"/>
            <a:ext cx="6031706" cy="55753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11.11.16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6D2ED31-DD4E-40D5-9BD0-982547C74C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1016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06.02.2017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2092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06.02.2017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3269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5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4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91" y="407421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9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06.02.2017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0263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06.02.2017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781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7" y="342904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4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06.02.2017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0741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06.02.2017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2689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06.02.2017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68608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06.02.2017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4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4546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7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5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06.02.2017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37112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06.02.2017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220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06.02.2017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3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6159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19362-6783-48E4-80E5-B2543D7C1C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A8A63-FDF2-42A7-8DC9-B25FC587AF1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45126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D2EFE-BA5D-425B-B85E-BCFBCA9FD9B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EB018-4AAE-4094-8331-DFAE5AE4767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90608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B24BE-2EEC-4C76-8EE0-F7532B4FCE6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F513C-8E68-4DB0-9F5F-0C8FF4911C9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347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E31FD-419B-4123-97EF-B0CEE9ED4C2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5AC45-6994-4FAB-A863-4DD7E2A4A9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4092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ED2C8-B153-43FF-B7FA-58C8E0C39F9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37545-DADC-4EF8-8A5D-A52BF927D4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6893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DA877-1DD6-4684-AB19-1CBA3B77F3D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99F49-30F0-4BBF-929E-2F788B1802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9112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502A6-39CA-45EF-A8E3-88C6E5572D2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32DFA-B2E8-4740-AB3C-44C81CE46F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1783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2EB86-6C3D-4BB2-BC32-8199F6FDAB7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2C556-C22F-4214-A4C9-9E68ACE011F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9988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FB8A6-55BB-4A69-8F51-39523400154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409AE-6F44-43A1-A9CE-369803C93B9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1863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18787-8764-49A8-B3CD-992A7ACBBE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1D3AA-5AB9-4FB1-97C8-CC732B3EC75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99477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AC263-F065-453A-95CF-C91BC71C33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6C26D-8C3A-4CB0-9523-40A08FB0608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0038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9BCBF-97C3-4D0E-8384-0241934149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E8B79-C04F-42AA-86B2-1E3CD1C57B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49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20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58" y="625020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9" y="625020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8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0076" y="600114"/>
            <a:ext cx="8193881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мышьюОбразец заголовка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076" y="1825625"/>
            <a:ext cx="8193881" cy="434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0"/>
            <a:r>
              <a:rPr lang="en-GB" smtClean="0"/>
              <a:t>Девятый уровень структурыОбразец текста</a:t>
            </a:r>
          </a:p>
          <a:p>
            <a:pPr lvl="1"/>
            <a:r>
              <a:rPr lang="en-GB" smtClean="0"/>
              <a:t>Второй уровень</a:t>
            </a:r>
          </a:p>
          <a:p>
            <a:pPr lvl="2"/>
            <a:r>
              <a:rPr lang="en-GB" smtClean="0"/>
              <a:t>Третий уровень</a:t>
            </a:r>
          </a:p>
          <a:p>
            <a:pPr lvl="3"/>
            <a:r>
              <a:rPr lang="en-GB" smtClean="0"/>
              <a:t>Четвертый уровень</a:t>
            </a:r>
          </a:p>
          <a:p>
            <a:pPr lvl="4"/>
            <a:r>
              <a:rPr lang="en-GB" smtClean="0"/>
              <a:t>Пятый уровень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28650" y="6356350"/>
            <a:ext cx="205621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/>
              <a:t>11.11.16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028950" y="6356389"/>
            <a:ext cx="30861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457950" y="6356350"/>
            <a:ext cx="205621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EFDE0123-1285-4857-AA88-226FF7C902E0}" type="slidenum">
              <a:rPr lang="ru-RU"/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08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/>
  <p:txStyles>
    <p:titleStyle>
      <a:lvl1pPr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4pPr>
      <a:lvl5pPr marL="20574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5pPr>
      <a:lvl6pPr marL="25146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6pPr>
      <a:lvl7pPr marL="29718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7pPr>
      <a:lvl8pPr marL="3429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8pPr>
      <a:lvl9pPr marL="3886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9pPr>
    </p:titleStyle>
    <p:bodyStyle>
      <a:lvl1pPr marL="342900" indent="-342900" algn="l" defTabSz="449263" rtl="0" fontAlgn="base">
        <a:lnSpc>
          <a:spcPct val="9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3A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3A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3A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0075" y="600112"/>
            <a:ext cx="8193881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мышьюОбразец заголовка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075" y="1825625"/>
            <a:ext cx="8193881" cy="434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0"/>
            <a:r>
              <a:rPr lang="en-GB" smtClean="0"/>
              <a:t>Девятый уровень структурыОбразец текста</a:t>
            </a:r>
          </a:p>
          <a:p>
            <a:pPr lvl="1"/>
            <a:r>
              <a:rPr lang="en-GB" smtClean="0"/>
              <a:t>Второй уровень</a:t>
            </a:r>
          </a:p>
          <a:p>
            <a:pPr lvl="2"/>
            <a:r>
              <a:rPr lang="en-GB" smtClean="0"/>
              <a:t>Третий уровень</a:t>
            </a:r>
          </a:p>
          <a:p>
            <a:pPr lvl="3"/>
            <a:r>
              <a:rPr lang="en-GB" smtClean="0"/>
              <a:t>Четвертый уровень</a:t>
            </a:r>
          </a:p>
          <a:p>
            <a:pPr lvl="4"/>
            <a:r>
              <a:rPr lang="en-GB" smtClean="0"/>
              <a:t>Пятый уровень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28650" y="6356350"/>
            <a:ext cx="205621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/>
              <a:t>11.11.16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028950" y="6356387"/>
            <a:ext cx="30861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457950" y="6356350"/>
            <a:ext cx="205621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EFDE0123-1285-4857-AA88-226FF7C902E0}" type="slidenum">
              <a:rPr lang="ru-RU"/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378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/>
  <p:txStyles>
    <p:titleStyle>
      <a:lvl1pPr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4pPr>
      <a:lvl5pPr marL="20574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5pPr>
      <a:lvl6pPr marL="25146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6pPr>
      <a:lvl7pPr marL="29718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7pPr>
      <a:lvl8pPr marL="3429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8pPr>
      <a:lvl9pPr marL="3886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9pPr>
    </p:titleStyle>
    <p:bodyStyle>
      <a:lvl1pPr marL="342900" indent="-342900" algn="l" defTabSz="449263" rtl="0" fontAlgn="base">
        <a:lnSpc>
          <a:spcPct val="9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3A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3A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3A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0066" y="600094"/>
            <a:ext cx="8193881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мышьюОбразец заголовка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066" y="1825625"/>
            <a:ext cx="8193881" cy="434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0"/>
            <a:r>
              <a:rPr lang="en-GB" smtClean="0"/>
              <a:t>Девятый уровень структурыОбразец текста</a:t>
            </a:r>
          </a:p>
          <a:p>
            <a:pPr lvl="1"/>
            <a:r>
              <a:rPr lang="en-GB" smtClean="0"/>
              <a:t>Второй уровень</a:t>
            </a:r>
          </a:p>
          <a:p>
            <a:pPr lvl="2"/>
            <a:r>
              <a:rPr lang="en-GB" smtClean="0"/>
              <a:t>Третий уровень</a:t>
            </a:r>
          </a:p>
          <a:p>
            <a:pPr lvl="3"/>
            <a:r>
              <a:rPr lang="en-GB" smtClean="0"/>
              <a:t>Четвертый уровень</a:t>
            </a:r>
          </a:p>
          <a:p>
            <a:pPr lvl="4"/>
            <a:r>
              <a:rPr lang="en-GB" smtClean="0"/>
              <a:t>Пятый уровень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28650" y="6356350"/>
            <a:ext cx="205621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/>
              <a:t>11.11.16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028950" y="6356369"/>
            <a:ext cx="30861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457950" y="6356350"/>
            <a:ext cx="205621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EFDE0123-1285-4857-AA88-226FF7C902E0}" type="slidenum">
              <a:rPr lang="ru-RU"/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623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/>
  <p:txStyles>
    <p:titleStyle>
      <a:lvl1pPr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4pPr>
      <a:lvl5pPr marL="20574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5pPr>
      <a:lvl6pPr marL="25146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6pPr>
      <a:lvl7pPr marL="29718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7pPr>
      <a:lvl8pPr marL="3429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8pPr>
      <a:lvl9pPr marL="3886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9pPr>
    </p:titleStyle>
    <p:bodyStyle>
      <a:lvl1pPr marL="342900" indent="-342900" algn="l" defTabSz="449263" rtl="0" fontAlgn="base">
        <a:lnSpc>
          <a:spcPct val="9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3A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3A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3A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0062" y="600086"/>
            <a:ext cx="8193881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мышьюОбразец заголовка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062" y="1825625"/>
            <a:ext cx="8193881" cy="434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0"/>
            <a:r>
              <a:rPr lang="en-GB" smtClean="0"/>
              <a:t>Девятый уровень структурыОбразец текста</a:t>
            </a:r>
          </a:p>
          <a:p>
            <a:pPr lvl="1"/>
            <a:r>
              <a:rPr lang="en-GB" smtClean="0"/>
              <a:t>Второй уровень</a:t>
            </a:r>
          </a:p>
          <a:p>
            <a:pPr lvl="2"/>
            <a:r>
              <a:rPr lang="en-GB" smtClean="0"/>
              <a:t>Третий уровень</a:t>
            </a:r>
          </a:p>
          <a:p>
            <a:pPr lvl="3"/>
            <a:r>
              <a:rPr lang="en-GB" smtClean="0"/>
              <a:t>Четвертый уровень</a:t>
            </a:r>
          </a:p>
          <a:p>
            <a:pPr lvl="4"/>
            <a:r>
              <a:rPr lang="en-GB" smtClean="0"/>
              <a:t>Пятый уровень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28650" y="6356350"/>
            <a:ext cx="205621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/>
              <a:t>11.11.16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028950" y="6356361"/>
            <a:ext cx="30861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457950" y="6356350"/>
            <a:ext cx="205621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EFDE0123-1285-4857-AA88-226FF7C902E0}" type="slidenum">
              <a:rPr lang="ru-RU"/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207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/>
  <p:txStyles>
    <p:titleStyle>
      <a:lvl1pPr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4pPr>
      <a:lvl5pPr marL="20574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5pPr>
      <a:lvl6pPr marL="25146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6pPr>
      <a:lvl7pPr marL="29718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7pPr>
      <a:lvl8pPr marL="3429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8pPr>
      <a:lvl9pPr marL="3886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Calibri" pitchFamily="34" charset="0"/>
          <a:ea typeface="Microsoft YaHei" pitchFamily="34" charset="-122"/>
        </a:defRPr>
      </a:lvl9pPr>
    </p:titleStyle>
    <p:bodyStyle>
      <a:lvl1pPr marL="342900" indent="-342900" algn="l" defTabSz="449263" rtl="0" fontAlgn="base">
        <a:lnSpc>
          <a:spcPct val="9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3A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3A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3A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3A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20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06.02.2017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58" y="625020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9" y="625020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8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85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640012-E1F2-405E-9EAD-4082B518D6A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074AF9-C430-4166-8C67-3F8C7FC9A22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37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2304256"/>
          </a:xfrm>
        </p:spPr>
        <p:txBody>
          <a:bodyPr>
            <a:normAutofit/>
          </a:bodyPr>
          <a:lstStyle/>
          <a:p>
            <a:r>
              <a:rPr lang="ru-RU" sz="3200" b="1" kern="0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  <a:t> </a:t>
            </a:r>
            <a:r>
              <a:rPr lang="ru-RU" sz="4000" b="1" kern="0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  <a:t>«Объём прямоугольного параллелепипеда</a:t>
            </a:r>
            <a:r>
              <a:rPr lang="ru-RU" sz="4000" b="1" kern="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  <a:t>.</a:t>
            </a:r>
            <a:br>
              <a:rPr lang="ru-RU" sz="4000" b="1" kern="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</a:br>
            <a:r>
              <a:rPr lang="ru-RU" sz="4000" b="1" kern="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  <a:t> </a:t>
            </a:r>
            <a:r>
              <a:rPr lang="ru-RU" sz="4000" b="1" kern="0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  <a:t>Объём куба.»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1" y="4149080"/>
            <a:ext cx="5760641" cy="880120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</a:rPr>
              <a:t>Математика </a:t>
            </a:r>
          </a:p>
          <a:p>
            <a:r>
              <a:rPr lang="ru-RU" sz="5400" b="1" i="1" dirty="0" smtClean="0">
                <a:solidFill>
                  <a:srgbClr val="FF0000"/>
                </a:solidFill>
              </a:rPr>
              <a:t>5 класс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static.my-shop.ru/product/2/123/122261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2894">
            <a:off x="329003" y="2994016"/>
            <a:ext cx="2809543" cy="361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25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87" y="2636952"/>
            <a:ext cx="4420013" cy="34892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b="1" kern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j-cs"/>
              </a:rPr>
              <a:t>  </a:t>
            </a:r>
            <a:r>
              <a:rPr lang="ru-RU" sz="6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j-cs"/>
              </a:rPr>
              <a:t>длины</a:t>
            </a:r>
            <a:br>
              <a:rPr lang="ru-RU" sz="6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j-cs"/>
              </a:rPr>
            </a:br>
            <a:r>
              <a:rPr lang="ru-RU" sz="6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j-cs"/>
              </a:rPr>
              <a:t>  </a:t>
            </a:r>
            <a:r>
              <a:rPr lang="ru-RU" sz="6000" b="1" kern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j-cs"/>
              </a:rPr>
              <a:t>площади</a:t>
            </a:r>
            <a:r>
              <a:rPr lang="ru-RU" sz="6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j-cs"/>
              </a:rPr>
              <a:t/>
            </a:r>
            <a:br>
              <a:rPr lang="ru-RU" sz="6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j-cs"/>
              </a:rPr>
            </a:br>
            <a:r>
              <a:rPr lang="ru-RU" sz="6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j-cs"/>
              </a:rPr>
              <a:t> </a:t>
            </a:r>
            <a:r>
              <a:rPr lang="ru-RU" sz="6000" b="1" kern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j-cs"/>
              </a:rPr>
              <a:t> </a:t>
            </a:r>
            <a:r>
              <a:rPr lang="ru-RU" sz="6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j-cs"/>
              </a:rPr>
              <a:t>объёма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100" b="1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  <a:t/>
            </a:r>
            <a:br>
              <a:rPr lang="ru-RU" sz="5100" b="1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</a:br>
            <a:r>
              <a:rPr lang="ru-RU" sz="51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  <a:t>Вспомним</a:t>
            </a:r>
            <a:r>
              <a:rPr lang="ru-RU" sz="51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  <a:t/>
            </a:r>
            <a:br>
              <a:rPr lang="ru-RU" sz="51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</a:br>
            <a:r>
              <a:rPr lang="ru-RU" sz="51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  <a:t>единицы измерения:</a:t>
            </a:r>
            <a:br>
              <a:rPr lang="ru-RU" sz="51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n-cs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7"/>
            <a:ext cx="3888432" cy="468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53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0"/>
            <a:ext cx="8784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79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7"/>
            <a:ext cx="9144000" cy="652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48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1" y="338328"/>
            <a:ext cx="730424" cy="5682960"/>
          </a:xfrm>
        </p:spPr>
        <p:txBody>
          <a:bodyPr>
            <a:normAutofit fontScale="90000"/>
          </a:bodyPr>
          <a:lstStyle/>
          <a:p>
            <a:r>
              <a:rPr lang="ru-RU" sz="6000" b="1" kern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</a:rPr>
              <a:t>Вспомни</a:t>
            </a:r>
            <a:endParaRPr lang="ru-RU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4664"/>
            <a:ext cx="6984776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29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" y="764704"/>
            <a:ext cx="9117427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93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ВСПОМНИ</a:t>
            </a:r>
            <a:endParaRPr lang="ru-RU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76672"/>
            <a:ext cx="7440555" cy="638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332656"/>
            <a:ext cx="93610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icrosoft YaHei"/>
                <a:cs typeface="+mj-cs"/>
              </a:rPr>
              <a:t>Вспомни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18382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9" y="338328"/>
            <a:ext cx="8363272" cy="1866536"/>
          </a:xfrm>
        </p:spPr>
        <p:txBody>
          <a:bodyPr>
            <a:normAutofit fontScale="90000"/>
          </a:bodyPr>
          <a:lstStyle/>
          <a:p>
            <a:r>
              <a:rPr lang="ru-RU" sz="3600" b="1" kern="0" dirty="0">
                <a:solidFill>
                  <a:srgbClr val="000000"/>
                </a:solidFill>
                <a:latin typeface="Arial" pitchFamily="34" charset="0"/>
                <a:ea typeface="Microsoft YaHei"/>
              </a:rPr>
              <a:t>Фигуры, изображённые на рисунках, сложены из кубиков, рёбра которых равны 1см</a:t>
            </a:r>
            <a:r>
              <a:rPr lang="ru-RU" sz="3600" b="1" kern="0" dirty="0" smtClean="0">
                <a:solidFill>
                  <a:srgbClr val="000000"/>
                </a:solidFill>
                <a:latin typeface="Arial" pitchFamily="34" charset="0"/>
                <a:ea typeface="Microsoft YaHei"/>
              </a:rPr>
              <a:t>.</a:t>
            </a:r>
            <a:br>
              <a:rPr lang="ru-RU" sz="3600" b="1" kern="0" dirty="0" smtClean="0">
                <a:solidFill>
                  <a:srgbClr val="000000"/>
                </a:solidFill>
                <a:latin typeface="Arial" pitchFamily="34" charset="0"/>
                <a:ea typeface="Microsoft YaHei"/>
              </a:rPr>
            </a:br>
            <a:r>
              <a:rPr lang="ru-RU" sz="3600" b="1" kern="0" dirty="0" smtClean="0">
                <a:solidFill>
                  <a:srgbClr val="000000"/>
                </a:solidFill>
                <a:latin typeface="Arial" pitchFamily="34" charset="0"/>
                <a:ea typeface="Microsoft YaHei"/>
              </a:rPr>
              <a:t> </a:t>
            </a:r>
            <a:r>
              <a:rPr lang="ru-RU" sz="3600" b="1" kern="0" dirty="0">
                <a:solidFill>
                  <a:srgbClr val="000000"/>
                </a:solidFill>
                <a:latin typeface="Arial" pitchFamily="34" charset="0"/>
                <a:ea typeface="Microsoft YaHei"/>
              </a:rPr>
              <a:t>Найдите объём каждой фигуры.</a:t>
            </a:r>
            <a:endParaRPr lang="ru-RU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4904"/>
            <a:ext cx="9144000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80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ru-RU"/>
              <a:t>11.11.16</a:t>
            </a:r>
          </a:p>
        </p:txBody>
      </p:sp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55669"/>
            <a:ext cx="4482703" cy="463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>
                <a:solidFill>
                  <a:srgbClr val="0000FF"/>
                </a:solidFill>
                <a:latin typeface="Arial" pitchFamily="34" charset="0"/>
              </a:rPr>
              <a:t>Задача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57775" y="1052513"/>
            <a:ext cx="3607594" cy="434975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000" b="1">
                <a:solidFill>
                  <a:srgbClr val="000000"/>
                </a:solidFill>
                <a:latin typeface="Arial" pitchFamily="34" charset="0"/>
              </a:rPr>
              <a:t>Из скольких кубиков составлен большой куб?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5489993" y="4040228"/>
            <a:ext cx="2559675" cy="66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4000" b="1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Ответ: 27</a:t>
            </a:r>
          </a:p>
        </p:txBody>
      </p:sp>
    </p:spTree>
    <p:extLst>
      <p:ext uri="{BB962C8B-B14F-4D97-AF65-F5344CB8AC3E}">
        <p14:creationId xmlns:p14="http://schemas.microsoft.com/office/powerpoint/2010/main" val="286228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ru-RU"/>
              <a:t>11.11.16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0076" y="600114"/>
            <a:ext cx="8193881" cy="1749425"/>
          </a:xfrm>
        </p:spPr>
        <p:txBody>
          <a:bodyPr/>
          <a:lstStyle/>
          <a:p>
            <a:r>
              <a:rPr lang="ru-RU" sz="3600" b="1" dirty="0">
                <a:latin typeface="Arial" pitchFamily="34" charset="0"/>
              </a:rPr>
              <a:t>Фигура, изображённая на рисунке, сложена из кубиков, рёбра которых равны 1см. Найдите объём данной  фигуры.</a:t>
            </a:r>
          </a:p>
        </p:txBody>
      </p:sp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25750"/>
            <a:ext cx="3622479" cy="40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4139952" y="3440111"/>
            <a:ext cx="4320479" cy="60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449263" fontAlgn="base">
              <a:lnSpc>
                <a:spcPct val="92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36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Ответ: 24 см</a:t>
            </a:r>
            <a:r>
              <a:rPr lang="en-US" sz="36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³</a:t>
            </a:r>
          </a:p>
        </p:txBody>
      </p:sp>
    </p:spTree>
    <p:extLst>
      <p:ext uri="{BB962C8B-B14F-4D97-AF65-F5344CB8AC3E}">
        <p14:creationId xmlns:p14="http://schemas.microsoft.com/office/powerpoint/2010/main" val="330128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/>
          <a:lstStyle/>
          <a:p>
            <a:r>
              <a:rPr lang="ru-RU" b="1" kern="0" dirty="0" smtClean="0">
                <a:solidFill>
                  <a:srgbClr val="0000FF"/>
                </a:solidFill>
                <a:latin typeface="Arial" pitchFamily="34" charset="0"/>
                <a:ea typeface="Microsoft YaHei"/>
              </a:rPr>
              <a:t>Реши  задачу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847" y="1835648"/>
            <a:ext cx="4154963" cy="463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1" y="1351524"/>
            <a:ext cx="52565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icrosoft YaHei"/>
                <a:cs typeface="+mj-cs"/>
              </a:rPr>
              <a:t>Вычислите  объём прямоугольного параллелепипеда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icrosoft YaHei"/>
                <a:cs typeface="+mj-cs"/>
              </a:rPr>
              <a:t>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758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015062" y="2675467"/>
            <a:ext cx="4589386" cy="3450696"/>
          </a:xfrm>
        </p:spPr>
        <p:txBody>
          <a:bodyPr/>
          <a:lstStyle/>
          <a:p>
            <a:pPr marL="342900" lvl="0" indent="-342900" defTabSz="449263" fontAlgn="base">
              <a:spcAft>
                <a:spcPct val="0"/>
              </a:spcAft>
              <a:buClr>
                <a:srgbClr val="000000"/>
              </a:buClr>
              <a:buNone/>
            </a:pPr>
            <a:r>
              <a:rPr lang="en-US" sz="4000" b="1" kern="0" dirty="0">
                <a:solidFill>
                  <a:srgbClr val="000000"/>
                </a:solidFill>
                <a:latin typeface="Arial" pitchFamily="34" charset="0"/>
                <a:ea typeface="Microsoft YaHei"/>
              </a:rPr>
              <a:t>V = </a:t>
            </a:r>
            <a:r>
              <a:rPr lang="en-US" sz="4000" kern="0" dirty="0">
                <a:solidFill>
                  <a:srgbClr val="000000"/>
                </a:solidFill>
                <a:latin typeface="Arial" pitchFamily="34" charset="0"/>
                <a:ea typeface="Microsoft YaHei"/>
              </a:rPr>
              <a:t>6 </a:t>
            </a:r>
            <a:r>
              <a:rPr lang="en-US" sz="4000" kern="0" dirty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· 4 · 7 </a:t>
            </a:r>
            <a:r>
              <a:rPr lang="ru-RU" sz="4000" kern="0" dirty="0" smtClean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;</a:t>
            </a:r>
            <a:endParaRPr lang="ru-RU" sz="4000" kern="0" dirty="0">
              <a:solidFill>
                <a:srgbClr val="000000"/>
              </a:solidFill>
              <a:latin typeface="Arial" pitchFamily="34" charset="0"/>
              <a:ea typeface="Microsoft YaHei"/>
              <a:cs typeface="Arial" pitchFamily="34" charset="0"/>
            </a:endParaRPr>
          </a:p>
          <a:p>
            <a:pPr marL="342900" lvl="0" indent="-342900" defTabSz="449263" fontAlgn="base">
              <a:spcAft>
                <a:spcPct val="0"/>
              </a:spcAft>
              <a:buClr>
                <a:srgbClr val="000000"/>
              </a:buClr>
              <a:buNone/>
            </a:pPr>
            <a:r>
              <a:rPr lang="ru-RU" sz="4000" kern="0" dirty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 </a:t>
            </a:r>
            <a:r>
              <a:rPr lang="en-US" sz="4000" b="1" kern="0" dirty="0">
                <a:solidFill>
                  <a:srgbClr val="000000"/>
                </a:solidFill>
                <a:latin typeface="Arial" pitchFamily="34" charset="0"/>
                <a:ea typeface="Microsoft YaHei"/>
              </a:rPr>
              <a:t>V</a:t>
            </a:r>
            <a:r>
              <a:rPr lang="ru-RU" sz="4000" kern="0" dirty="0" smtClean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  </a:t>
            </a:r>
            <a:r>
              <a:rPr lang="ru-RU" sz="4000" b="1" kern="0" dirty="0" smtClean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=</a:t>
            </a:r>
            <a:r>
              <a:rPr lang="en-US" sz="4000" b="1" kern="0" dirty="0" smtClean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 </a:t>
            </a:r>
            <a:r>
              <a:rPr lang="en-US" sz="4000" b="1" kern="0" dirty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168 (c</a:t>
            </a:r>
            <a:r>
              <a:rPr lang="ru-RU" sz="4000" b="1" kern="0" dirty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м</a:t>
            </a:r>
            <a:r>
              <a:rPr lang="en-US" sz="4000" b="1" kern="0" dirty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³</a:t>
            </a:r>
            <a:r>
              <a:rPr lang="en-US" sz="4000" b="1" kern="0" dirty="0" smtClean="0">
                <a:solidFill>
                  <a:srgbClr val="000000"/>
                </a:solidFill>
                <a:latin typeface="Arial" pitchFamily="34" charset="0"/>
                <a:ea typeface="Microsoft YaHei"/>
                <a:cs typeface="Arial" pitchFamily="34" charset="0"/>
              </a:rPr>
              <a:t>)</a:t>
            </a:r>
            <a:endParaRPr lang="ru-RU" sz="4000" b="1" kern="0" dirty="0" smtClean="0">
              <a:solidFill>
                <a:srgbClr val="000000"/>
              </a:solidFill>
              <a:latin typeface="Arial" pitchFamily="34" charset="0"/>
              <a:ea typeface="Microsoft YaHei"/>
              <a:cs typeface="Arial" pitchFamily="34" charset="0"/>
            </a:endParaRPr>
          </a:p>
          <a:p>
            <a:pPr marL="342900" lvl="0" indent="-342900" defTabSz="449263" fontAlgn="base">
              <a:spcAft>
                <a:spcPct val="0"/>
              </a:spcAft>
              <a:buClr>
                <a:srgbClr val="000000"/>
              </a:buClr>
              <a:buNone/>
            </a:pPr>
            <a:endParaRPr lang="ru-RU" sz="4000" b="1" kern="0" dirty="0">
              <a:solidFill>
                <a:srgbClr val="000000"/>
              </a:solidFill>
              <a:latin typeface="Arial" pitchFamily="34" charset="0"/>
              <a:ea typeface="Microsoft YaHei"/>
              <a:cs typeface="Arial" pitchFamily="34" charset="0"/>
            </a:endParaRPr>
          </a:p>
          <a:p>
            <a:pPr marL="0" lvl="0" indent="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Arial" pitchFamily="34" charset="0"/>
                <a:ea typeface="Microsoft YaHei"/>
              </a:rPr>
              <a:t>    Ответ</a:t>
            </a:r>
            <a:r>
              <a:rPr lang="ru-RU" sz="4000" b="1" dirty="0">
                <a:solidFill>
                  <a:srgbClr val="0000FF"/>
                </a:solidFill>
                <a:latin typeface="Arial" pitchFamily="34" charset="0"/>
                <a:ea typeface="Microsoft YaHei"/>
              </a:rPr>
              <a:t>: </a:t>
            </a: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Microsoft YaHei"/>
              </a:rPr>
              <a:t>168</a:t>
            </a:r>
            <a:r>
              <a:rPr lang="ru-RU" sz="4000" b="1" dirty="0">
                <a:solidFill>
                  <a:srgbClr val="000000"/>
                </a:solidFill>
                <a:latin typeface="Arial" pitchFamily="34" charset="0"/>
                <a:ea typeface="Microsoft YaHei"/>
              </a:rPr>
              <a:t> см</a:t>
            </a:r>
            <a:r>
              <a:rPr lang="en-US" sz="4000" b="1" dirty="0">
                <a:solidFill>
                  <a:srgbClr val="000000"/>
                </a:solidFill>
                <a:latin typeface=""/>
                <a:ea typeface="Microsoft YaHei"/>
              </a:rPr>
              <a:t>³</a:t>
            </a:r>
            <a:r>
              <a:rPr lang="ru-RU" sz="4000" dirty="0">
                <a:solidFill>
                  <a:srgbClr val="000000"/>
                </a:solidFill>
                <a:latin typeface="Arial" pitchFamily="34" charset="0"/>
                <a:ea typeface="Microsoft YaHei"/>
              </a:rPr>
              <a:t> </a:t>
            </a:r>
          </a:p>
          <a:p>
            <a:pPr marL="342900" lvl="0" indent="-342900" defTabSz="449263" fontAlgn="base">
              <a:spcAft>
                <a:spcPct val="0"/>
              </a:spcAft>
              <a:buClr>
                <a:srgbClr val="000000"/>
              </a:buClr>
              <a:buNone/>
            </a:pPr>
            <a:endParaRPr lang="en-US" sz="4000" b="1" kern="0" dirty="0">
              <a:solidFill>
                <a:srgbClr val="000000"/>
              </a:solidFill>
              <a:latin typeface="Arial" pitchFamily="34" charset="0"/>
              <a:ea typeface="Microsoft YaHei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/>
          <a:lstStyle/>
          <a:p>
            <a:r>
              <a:rPr lang="ru-RU" b="1" kern="0" dirty="0" smtClean="0">
                <a:solidFill>
                  <a:srgbClr val="0000FF"/>
                </a:solidFill>
                <a:latin typeface="Arial" pitchFamily="34" charset="0"/>
                <a:ea typeface="Microsoft YaHei"/>
              </a:rPr>
              <a:t>Решение  задачи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64"/>
            <a:ext cx="4015062" cy="463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85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87" y="3429000"/>
            <a:ext cx="7408333" cy="216024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4800" dirty="0" smtClean="0"/>
          </a:p>
          <a:p>
            <a:pPr marL="0" indent="0">
              <a:buNone/>
            </a:pPr>
            <a:r>
              <a:rPr lang="ru-RU" sz="4800" dirty="0"/>
              <a:t> </a:t>
            </a:r>
            <a:r>
              <a:rPr lang="ru-RU" sz="4800" dirty="0" smtClean="0"/>
              <a:t>    </a:t>
            </a:r>
            <a:r>
              <a:rPr lang="ru-RU" sz="5400" b="1" dirty="0" smtClean="0"/>
              <a:t>№ 620, страница  157</a:t>
            </a:r>
            <a:endParaRPr lang="ru-RU" sz="54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Работа с учебником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25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ru-RU"/>
              <a:t>11.11.16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>
                <a:solidFill>
                  <a:srgbClr val="0000FF"/>
                </a:solidFill>
              </a:rPr>
              <a:t>Задача № 620.</a:t>
            </a:r>
            <a:r>
              <a:rPr lang="ru-RU" sz="4800" b="1"/>
              <a:t>  Чему равен объём куба, ребро которого равно 6 см.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248152" y="2349500"/>
            <a:ext cx="4363641" cy="3683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200" u="sng">
                <a:solidFill>
                  <a:srgbClr val="000000"/>
                </a:solidFill>
                <a:latin typeface="Times New Roman" pitchFamily="18" charset="0"/>
              </a:rPr>
              <a:t>Решение.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4000" b="1">
                <a:solidFill>
                  <a:srgbClr val="000000"/>
                </a:solidFill>
                <a:latin typeface="Arial" pitchFamily="34" charset="0"/>
              </a:rPr>
              <a:t>V</a:t>
            </a:r>
            <a:r>
              <a:rPr lang="ru-RU" sz="2400" b="1">
                <a:solidFill>
                  <a:srgbClr val="000000"/>
                </a:solidFill>
                <a:latin typeface="Arial" pitchFamily="34" charset="0"/>
              </a:rPr>
              <a:t>к.</a:t>
            </a:r>
            <a:r>
              <a:rPr lang="en-US" sz="4000" b="1">
                <a:solidFill>
                  <a:srgbClr val="000000"/>
                </a:solidFill>
                <a:latin typeface="Arial" pitchFamily="34" charset="0"/>
              </a:rPr>
              <a:t> =</a:t>
            </a:r>
            <a:r>
              <a:rPr lang="ru-RU" sz="4000" b="1">
                <a:solidFill>
                  <a:srgbClr val="000000"/>
                </a:solidFill>
                <a:latin typeface="Arial" pitchFamily="34" charset="0"/>
              </a:rPr>
              <a:t> а</a:t>
            </a:r>
            <a:r>
              <a:rPr lang="en-US" sz="4000" b="1">
                <a:solidFill>
                  <a:srgbClr val="000000"/>
                </a:solidFill>
                <a:latin typeface=""/>
              </a:rPr>
              <a:t>³</a:t>
            </a:r>
            <a:r>
              <a:rPr lang="ru-RU" sz="4000" b="1">
                <a:solidFill>
                  <a:srgbClr val="000000"/>
                </a:solidFill>
                <a:latin typeface=""/>
              </a:rPr>
              <a:t> </a:t>
            </a:r>
            <a:r>
              <a:rPr lang="ru-RU" sz="4000">
                <a:solidFill>
                  <a:srgbClr val="000000"/>
                </a:solidFill>
                <a:latin typeface=""/>
              </a:rPr>
              <a:t>= 6</a:t>
            </a:r>
            <a:r>
              <a:rPr lang="en-US" sz="4000">
                <a:solidFill>
                  <a:srgbClr val="000000"/>
                </a:solidFill>
                <a:latin typeface=""/>
              </a:rPr>
              <a:t>³</a:t>
            </a:r>
            <a:r>
              <a:rPr lang="ru-RU" sz="4000">
                <a:solidFill>
                  <a:srgbClr val="000000"/>
                </a:solidFill>
                <a:latin typeface=""/>
              </a:rPr>
              <a:t> =</a:t>
            </a:r>
            <a:r>
              <a:rPr lang="ru-RU" sz="4000" b="1">
                <a:solidFill>
                  <a:srgbClr val="000000"/>
                </a:solidFill>
                <a:latin typeface=""/>
              </a:rPr>
              <a:t> 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000" b="1">
                <a:solidFill>
                  <a:srgbClr val="000000"/>
                </a:solidFill>
                <a:latin typeface=""/>
              </a:rPr>
              <a:t>                   </a:t>
            </a:r>
            <a:r>
              <a:rPr lang="ru-RU" sz="4000">
                <a:solidFill>
                  <a:srgbClr val="000000"/>
                </a:solidFill>
                <a:latin typeface=""/>
              </a:rPr>
              <a:t>= 216 (см</a:t>
            </a:r>
            <a:r>
              <a:rPr lang="en-US" sz="4000">
                <a:solidFill>
                  <a:srgbClr val="000000"/>
                </a:solidFill>
                <a:latin typeface=""/>
              </a:rPr>
              <a:t>³</a:t>
            </a:r>
            <a:r>
              <a:rPr lang="ru-RU" sz="4000">
                <a:solidFill>
                  <a:srgbClr val="000000"/>
                </a:solidFill>
                <a:latin typeface=""/>
              </a:rPr>
              <a:t>)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4000">
              <a:solidFill>
                <a:srgbClr val="000000"/>
              </a:solidFill>
              <a:latin typeface="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000" b="1">
                <a:solidFill>
                  <a:srgbClr val="0000FF"/>
                </a:solidFill>
                <a:latin typeface=""/>
              </a:rPr>
              <a:t>Ответ: 216см</a:t>
            </a:r>
            <a:r>
              <a:rPr lang="en-US" sz="4000" b="1">
                <a:solidFill>
                  <a:srgbClr val="0000FF"/>
                </a:solidFill>
                <a:latin typeface=""/>
              </a:rPr>
              <a:t>³</a:t>
            </a:r>
          </a:p>
        </p:txBody>
      </p:sp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06776"/>
            <a:ext cx="3456384" cy="333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1062036" y="3727455"/>
            <a:ext cx="441146" cy="607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3600" b="1">
                <a:solidFill>
                  <a:srgbClr val="FF0000"/>
                </a:solidFill>
                <a:latin typeface="Arial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3790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87" y="3429000"/>
            <a:ext cx="7408333" cy="216024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4800" dirty="0" smtClean="0"/>
          </a:p>
          <a:p>
            <a:pPr marL="0" indent="0">
              <a:buNone/>
            </a:pPr>
            <a:r>
              <a:rPr lang="ru-RU" sz="4800" dirty="0"/>
              <a:t> </a:t>
            </a:r>
            <a:r>
              <a:rPr lang="ru-RU" sz="4800" dirty="0" smtClean="0"/>
              <a:t>    </a:t>
            </a:r>
            <a:r>
              <a:rPr lang="ru-RU" sz="5400" b="1" dirty="0" smtClean="0"/>
              <a:t>№ 628, страница  158</a:t>
            </a:r>
            <a:endParaRPr lang="ru-RU" sz="54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Работа с учебником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44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ru-RU"/>
              <a:t>11.11.16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923" y="620713"/>
            <a:ext cx="8193881" cy="2108200"/>
          </a:xfrm>
        </p:spPr>
        <p:txBody>
          <a:bodyPr/>
          <a:lstStyle/>
          <a:p>
            <a:r>
              <a:rPr lang="ru-RU" sz="3600" b="1">
                <a:solidFill>
                  <a:srgbClr val="0000FF"/>
                </a:solidFill>
              </a:rPr>
              <a:t>№ 628.</a:t>
            </a:r>
            <a:r>
              <a:rPr lang="ru-RU" sz="3600" b="1"/>
              <a:t> Объём комнаты, имеющей форму прямоугольного параллелепипеда, равен 144 м</a:t>
            </a:r>
            <a:r>
              <a:rPr lang="en-US" sz="3600" b="1">
                <a:latin typeface=""/>
              </a:rPr>
              <a:t>³</a:t>
            </a:r>
            <a:r>
              <a:rPr lang="ru-RU" sz="3600" b="1">
                <a:latin typeface=""/>
              </a:rPr>
              <a:t>, а высота комнаты равна 4м. Найдите площадь пола комнаты.</a:t>
            </a:r>
            <a:endParaRPr lang="en-US" sz="3600" b="1">
              <a:latin typeface=""/>
            </a:endParaRP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031461" y="3068960"/>
            <a:ext cx="4789015" cy="332231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200" u="sng" dirty="0">
                <a:solidFill>
                  <a:srgbClr val="000000"/>
                </a:solidFill>
                <a:latin typeface="Times New Roman" pitchFamily="18" charset="0"/>
              </a:rPr>
              <a:t>Решение.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</a:rPr>
              <a:t>V = So </a:t>
            </a:r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 h   =&gt;  So = V : h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144 : 4 = 36 (</a:t>
            </a:r>
            <a:r>
              <a:rPr lang="ru-RU" sz="4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²)</a:t>
            </a:r>
            <a:endParaRPr lang="ru-RU" sz="4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Ответ: 36 м</a:t>
            </a:r>
            <a:r>
              <a:rPr lang="en-US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²</a:t>
            </a:r>
          </a:p>
        </p:txBody>
      </p:sp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71" y="3415613"/>
            <a:ext cx="3528392" cy="339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40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87" y="3429000"/>
            <a:ext cx="7408333" cy="216024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4800" dirty="0" smtClean="0"/>
          </a:p>
          <a:p>
            <a:pPr marL="0" indent="0">
              <a:buNone/>
            </a:pPr>
            <a:r>
              <a:rPr lang="ru-RU" sz="4800" dirty="0"/>
              <a:t> </a:t>
            </a:r>
            <a:r>
              <a:rPr lang="ru-RU" sz="4800" dirty="0" smtClean="0"/>
              <a:t>    </a:t>
            </a:r>
            <a:r>
              <a:rPr lang="ru-RU" sz="5400" b="1" dirty="0" smtClean="0"/>
              <a:t>№ 632, страница  158</a:t>
            </a:r>
            <a:endParaRPr lang="ru-RU" sz="54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Работа с учебником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54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№ 632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4" y="3197213"/>
            <a:ext cx="3894179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95736" y="2276882"/>
            <a:ext cx="669674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defTabSz="4492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3600" kern="0" dirty="0">
                <a:solidFill>
                  <a:srgbClr val="000000"/>
                </a:solidFill>
                <a:latin typeface="Times New Roman" pitchFamily="18" charset="0"/>
                <a:ea typeface="Microsoft YaHei"/>
              </a:rPr>
              <a:t>1)</a:t>
            </a:r>
            <a:r>
              <a:rPr lang="ru-RU" sz="3600" b="1" kern="0" dirty="0">
                <a:solidFill>
                  <a:srgbClr val="000000"/>
                </a:solidFill>
                <a:latin typeface="Times New Roman" pitchFamily="18" charset="0"/>
                <a:ea typeface="Microsoft YaHei"/>
              </a:rPr>
              <a:t> </a:t>
            </a:r>
            <a:r>
              <a:rPr lang="en-US" sz="3600" b="1" kern="0" dirty="0" smtClean="0">
                <a:solidFill>
                  <a:srgbClr val="000000"/>
                </a:solidFill>
                <a:latin typeface="Times New Roman" pitchFamily="18" charset="0"/>
                <a:ea typeface="Microsoft YaHei"/>
              </a:rPr>
              <a:t>V</a:t>
            </a:r>
            <a:r>
              <a:rPr lang="ru-RU" sz="2400" i="1" kern="0" dirty="0" smtClean="0">
                <a:solidFill>
                  <a:srgbClr val="000000"/>
                </a:solidFill>
                <a:latin typeface="Times New Roman" pitchFamily="18" charset="0"/>
                <a:ea typeface="Microsoft YaHei"/>
              </a:rPr>
              <a:t>куба</a:t>
            </a:r>
            <a:r>
              <a:rPr lang="en-US" sz="3600" b="1" kern="0" dirty="0" smtClean="0">
                <a:solidFill>
                  <a:srgbClr val="000000"/>
                </a:solidFill>
                <a:latin typeface="Times New Roman" pitchFamily="18" charset="0"/>
                <a:ea typeface="Microsoft YaHei"/>
              </a:rPr>
              <a:t> </a:t>
            </a:r>
            <a:r>
              <a:rPr lang="en-US" sz="3600" b="1" kern="0" dirty="0">
                <a:solidFill>
                  <a:srgbClr val="000000"/>
                </a:solidFill>
                <a:latin typeface="Times New Roman" pitchFamily="18" charset="0"/>
                <a:ea typeface="Microsoft YaHei"/>
              </a:rPr>
              <a:t>=</a:t>
            </a:r>
            <a:r>
              <a:rPr lang="ru-RU" sz="3600" b="1" kern="0" dirty="0">
                <a:solidFill>
                  <a:srgbClr val="000000"/>
                </a:solidFill>
                <a:latin typeface="Times New Roman" pitchFamily="18" charset="0"/>
                <a:ea typeface="Microsoft YaHei"/>
              </a:rPr>
              <a:t> а</a:t>
            </a:r>
            <a:r>
              <a:rPr lang="en-US" sz="3600" b="1" kern="0" dirty="0">
                <a:solidFill>
                  <a:srgbClr val="000000"/>
                </a:solidFill>
                <a:latin typeface=""/>
                <a:ea typeface="Microsoft YaHei"/>
              </a:rPr>
              <a:t>³</a:t>
            </a:r>
            <a:r>
              <a:rPr lang="en-US" sz="3600" b="1" kern="0" dirty="0">
                <a:solidFill>
                  <a:srgbClr val="000000"/>
                </a:solidFill>
                <a:latin typeface="Times New Roman" pitchFamily="18" charset="0"/>
                <a:ea typeface="Microsoft YaHei"/>
              </a:rPr>
              <a:t> </a:t>
            </a:r>
            <a:r>
              <a:rPr lang="ru-RU" sz="3600" b="1" kern="0" dirty="0">
                <a:solidFill>
                  <a:srgbClr val="000000"/>
                </a:solidFill>
                <a:latin typeface="Times New Roman" pitchFamily="18" charset="0"/>
                <a:ea typeface="Microsoft YaHei"/>
              </a:rPr>
              <a:t> = </a:t>
            </a:r>
            <a:r>
              <a:rPr lang="ru-RU" sz="3600" kern="0" dirty="0">
                <a:solidFill>
                  <a:srgbClr val="000000"/>
                </a:solidFill>
                <a:latin typeface="Times New Roman" pitchFamily="18" charset="0"/>
                <a:ea typeface="Microsoft YaHei"/>
              </a:rPr>
              <a:t>4</a:t>
            </a:r>
            <a:r>
              <a:rPr lang="en-US" sz="3600" kern="0" dirty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·</a:t>
            </a:r>
            <a:r>
              <a:rPr lang="ru-RU" sz="3600" kern="0" dirty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4</a:t>
            </a:r>
            <a:r>
              <a:rPr lang="en-US" sz="3600" kern="0" dirty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·</a:t>
            </a:r>
            <a:r>
              <a:rPr lang="ru-RU" sz="3600" kern="0" dirty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4 = 64 (см</a:t>
            </a:r>
            <a:r>
              <a:rPr lang="en-US" sz="3600" kern="0" dirty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³</a:t>
            </a:r>
            <a:r>
              <a:rPr lang="ru-RU" sz="3600" kern="0" dirty="0" smtClean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)</a:t>
            </a:r>
            <a:endParaRPr lang="ru-RU" sz="3600" kern="0" dirty="0">
              <a:solidFill>
                <a:srgbClr val="000000"/>
              </a:solidFill>
              <a:latin typeface="Times New Roman" pitchFamily="18" charset="0"/>
              <a:ea typeface="Microsoft YaHei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3179705"/>
            <a:ext cx="4968552" cy="169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defTabSz="4492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3600" kern="0" dirty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2)</a:t>
            </a:r>
            <a:r>
              <a:rPr lang="ru-RU" sz="3600" b="1" kern="0" dirty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  </a:t>
            </a:r>
            <a:r>
              <a:rPr lang="en-US" sz="3600" b="1" kern="0" dirty="0" smtClean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 </a:t>
            </a:r>
            <a:r>
              <a:rPr lang="en-US" sz="3600" b="1" kern="0" dirty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64 • 7 = </a:t>
            </a:r>
            <a:r>
              <a:rPr lang="ru-RU" sz="3600" b="1" kern="0" dirty="0" smtClean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448 (г)-    </a:t>
            </a:r>
            <a:r>
              <a:rPr lang="ru-RU" sz="3600" i="1" kern="0" dirty="0" smtClean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масса  куба</a:t>
            </a:r>
            <a:endParaRPr lang="ru-RU" sz="3600" i="1" kern="0" dirty="0">
              <a:solidFill>
                <a:srgbClr val="000000"/>
              </a:solidFill>
              <a:latin typeface="Times New Roman" pitchFamily="18" charset="0"/>
              <a:ea typeface="Microsoft YaHei"/>
              <a:cs typeface="Times New Roman" pitchFamily="18" charset="0"/>
            </a:endParaRPr>
          </a:p>
          <a:p>
            <a:pPr marL="609600" lvl="0" indent="-609600" defTabSz="4492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3600" b="1" kern="0" dirty="0">
                <a:solidFill>
                  <a:srgbClr val="000000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4139952" y="5445234"/>
            <a:ext cx="432048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defTabSz="4492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3600" b="1" kern="0" dirty="0" smtClean="0">
                <a:solidFill>
                  <a:srgbClr val="0000FF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     </a:t>
            </a:r>
            <a:r>
              <a:rPr lang="ru-RU" sz="3600" b="1" i="1" kern="0" dirty="0" smtClean="0">
                <a:solidFill>
                  <a:srgbClr val="0000FF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Ответ</a:t>
            </a:r>
            <a:r>
              <a:rPr lang="ru-RU" sz="3600" b="1" i="1" kern="0" dirty="0">
                <a:solidFill>
                  <a:srgbClr val="0000FF"/>
                </a:solidFill>
                <a:latin typeface="Times New Roman" pitchFamily="18" charset="0"/>
                <a:ea typeface="Microsoft YaHei"/>
                <a:cs typeface="Times New Roman" pitchFamily="18" charset="0"/>
              </a:rPr>
              <a:t>: 448г</a:t>
            </a:r>
            <a:endParaRPr lang="en-US" sz="3600" b="1" i="1" kern="0" dirty="0">
              <a:solidFill>
                <a:srgbClr val="0000FF"/>
              </a:solidFill>
              <a:latin typeface="Times New Roman" pitchFamily="18" charset="0"/>
              <a:ea typeface="Microsoft YaHe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40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38328"/>
            <a:ext cx="8964488" cy="1794528"/>
          </a:xfrm>
        </p:spPr>
        <p:txBody>
          <a:bodyPr>
            <a:normAutofit fontScale="90000"/>
          </a:bodyPr>
          <a:lstStyle/>
          <a:p>
            <a:r>
              <a:rPr lang="ru-RU" b="1" kern="0" dirty="0" smtClean="0">
                <a:solidFill>
                  <a:srgbClr val="0000FF"/>
                </a:solidFill>
                <a:latin typeface="Arial" pitchFamily="34" charset="0"/>
                <a:ea typeface="Microsoft YaHei"/>
              </a:rPr>
              <a:t/>
            </a:r>
            <a:br>
              <a:rPr lang="ru-RU" b="1" kern="0" dirty="0" smtClean="0">
                <a:solidFill>
                  <a:srgbClr val="0000FF"/>
                </a:solidFill>
                <a:latin typeface="Arial" pitchFamily="34" charset="0"/>
                <a:ea typeface="Microsoft YaHei"/>
              </a:rPr>
            </a:br>
            <a:r>
              <a:rPr lang="ru-RU" b="1" kern="0" dirty="0" smtClean="0">
                <a:solidFill>
                  <a:srgbClr val="0000FF"/>
                </a:solidFill>
                <a:latin typeface="Arial" pitchFamily="34" charset="0"/>
                <a:ea typeface="Microsoft YaHei"/>
              </a:rPr>
              <a:t>Задача.</a:t>
            </a:r>
            <a:br>
              <a:rPr lang="ru-RU" b="1" kern="0" dirty="0" smtClean="0">
                <a:solidFill>
                  <a:srgbClr val="0000FF"/>
                </a:solidFill>
                <a:latin typeface="Arial" pitchFamily="34" charset="0"/>
                <a:ea typeface="Microsoft YaHei"/>
              </a:rPr>
            </a:br>
            <a:r>
              <a:rPr lang="ru-RU" b="1" kern="0" dirty="0" smtClean="0">
                <a:solidFill>
                  <a:srgbClr val="0000FF"/>
                </a:solidFill>
                <a:latin typeface="Arial" pitchFamily="34" charset="0"/>
                <a:ea typeface="Microsoft YaHei"/>
              </a:rPr>
              <a:t> </a:t>
            </a:r>
            <a:r>
              <a:rPr lang="ru-RU" b="1" kern="0" dirty="0">
                <a:solidFill>
                  <a:srgbClr val="000000"/>
                </a:solidFill>
                <a:latin typeface="Arial" pitchFamily="34" charset="0"/>
                <a:ea typeface="Microsoft YaHei"/>
              </a:rPr>
              <a:t>Найдите объём фигуры, изображённой на рисунке </a:t>
            </a:r>
            <a:r>
              <a:rPr lang="ru-RU" b="1" kern="0" dirty="0" smtClean="0">
                <a:solidFill>
                  <a:srgbClr val="000000"/>
                </a:solidFill>
                <a:latin typeface="Arial" pitchFamily="34" charset="0"/>
                <a:ea typeface="Microsoft YaHei"/>
              </a:rPr>
              <a:t/>
            </a:r>
            <a:br>
              <a:rPr lang="ru-RU" b="1" kern="0" dirty="0" smtClean="0">
                <a:solidFill>
                  <a:srgbClr val="000000"/>
                </a:solidFill>
                <a:latin typeface="Arial" pitchFamily="34" charset="0"/>
                <a:ea typeface="Microsoft YaHei"/>
              </a:rPr>
            </a:br>
            <a:r>
              <a:rPr lang="ru-RU" sz="3200" b="1" kern="0" dirty="0" smtClean="0">
                <a:solidFill>
                  <a:srgbClr val="000000"/>
                </a:solidFill>
                <a:latin typeface="Arial" pitchFamily="34" charset="0"/>
                <a:ea typeface="Microsoft YaHei"/>
              </a:rPr>
              <a:t>(</a:t>
            </a:r>
            <a:r>
              <a:rPr lang="ru-RU" sz="3200" b="1" kern="0" dirty="0">
                <a:solidFill>
                  <a:srgbClr val="000000"/>
                </a:solidFill>
                <a:latin typeface="Arial" pitchFamily="34" charset="0"/>
                <a:ea typeface="Microsoft YaHei"/>
              </a:rPr>
              <a:t>размеры даны в сантиметрах)</a:t>
            </a:r>
            <a:endParaRPr lang="ru-RU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708920"/>
            <a:ext cx="5904656" cy="413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60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87" y="3501008"/>
            <a:ext cx="7408333" cy="2232248"/>
          </a:xfrm>
        </p:spPr>
        <p:txBody>
          <a:bodyPr/>
          <a:lstStyle/>
          <a:p>
            <a:pPr marL="0" lvl="0" indent="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</a:pPr>
            <a:endParaRPr lang="ru-RU" sz="2800" u="sng" dirty="0">
              <a:solidFill>
                <a:srgbClr val="00003A"/>
              </a:solidFill>
              <a:latin typeface="Arial" pitchFamily="34" charset="0"/>
              <a:ea typeface="Microsoft YaHei" pitchFamily="34" charset="-122"/>
            </a:endParaRPr>
          </a:p>
          <a:p>
            <a:pPr marL="0" lvl="0" indent="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</a:pPr>
            <a:r>
              <a:rPr lang="en-US" sz="4000" b="1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V = V1 </a:t>
            </a:r>
            <a:r>
              <a:rPr lang="ru-RU" sz="4000" b="1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-</a:t>
            </a:r>
            <a:r>
              <a:rPr lang="en-US" sz="4000" b="1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 V2 </a:t>
            </a:r>
            <a:r>
              <a:rPr lang="ru-RU" sz="4000" dirty="0" smtClean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=</a:t>
            </a:r>
            <a:r>
              <a:rPr lang="ru-RU" sz="4000" b="1" dirty="0" smtClean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 </a:t>
            </a:r>
            <a:r>
              <a:rPr lang="en-US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(</a:t>
            </a:r>
            <a:r>
              <a:rPr lang="ru-RU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5</a:t>
            </a:r>
            <a:r>
              <a:rPr lang="en-US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•</a:t>
            </a:r>
            <a:r>
              <a:rPr lang="ru-RU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5</a:t>
            </a:r>
            <a:r>
              <a:rPr lang="en-US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•</a:t>
            </a:r>
            <a:r>
              <a:rPr lang="ru-RU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3</a:t>
            </a:r>
            <a:r>
              <a:rPr lang="en-US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) </a:t>
            </a:r>
            <a:r>
              <a:rPr lang="ru-RU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-</a:t>
            </a:r>
            <a:r>
              <a:rPr lang="en-US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 (</a:t>
            </a:r>
            <a:r>
              <a:rPr lang="ru-RU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2</a:t>
            </a:r>
            <a:r>
              <a:rPr lang="en-US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•</a:t>
            </a:r>
            <a:r>
              <a:rPr lang="ru-RU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2</a:t>
            </a:r>
            <a:r>
              <a:rPr lang="en-US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•</a:t>
            </a:r>
            <a:r>
              <a:rPr lang="ru-RU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1</a:t>
            </a:r>
            <a:r>
              <a:rPr lang="en-US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)=</a:t>
            </a:r>
            <a:endParaRPr lang="ru-RU" sz="4000" dirty="0">
              <a:solidFill>
                <a:srgbClr val="00003A"/>
              </a:solidFill>
              <a:latin typeface="Arial" pitchFamily="34" charset="0"/>
              <a:ea typeface="Microsoft YaHei" pitchFamily="34" charset="-122"/>
            </a:endParaRPr>
          </a:p>
          <a:p>
            <a:pPr marL="0" lvl="0" indent="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</a:pPr>
            <a:r>
              <a:rPr lang="ru-RU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= 75 – 4 = 71 (см</a:t>
            </a:r>
            <a:r>
              <a:rPr lang="en-US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³</a:t>
            </a:r>
            <a:r>
              <a:rPr lang="ru-RU" sz="4000" dirty="0">
                <a:solidFill>
                  <a:srgbClr val="00003A"/>
                </a:solidFill>
                <a:latin typeface="Arial" pitchFamily="34" charset="0"/>
                <a:ea typeface="Microsoft YaHei" pitchFamily="34" charset="-122"/>
              </a:rPr>
              <a:t>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800" b="1" i="1" dirty="0">
                <a:solidFill>
                  <a:srgbClr val="FF0000"/>
                </a:solidFill>
                <a:latin typeface="Arial" pitchFamily="34" charset="0"/>
                <a:ea typeface="Microsoft YaHei" pitchFamily="34" charset="-122"/>
                <a:cs typeface="+mn-cs"/>
              </a:rPr>
              <a:t>Решение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553" y="385462"/>
            <a:ext cx="5256584" cy="325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59632" y="5755787"/>
            <a:ext cx="5976664" cy="664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4000" b="1" i="1" dirty="0">
                <a:solidFill>
                  <a:srgbClr val="0000FF"/>
                </a:solidFill>
                <a:latin typeface="Arial" pitchFamily="34" charset="0"/>
                <a:ea typeface="Microsoft YaHei" pitchFamily="34" charset="-122"/>
              </a:rPr>
              <a:t>Ответ: 71 см</a:t>
            </a:r>
            <a:r>
              <a:rPr lang="en-US" sz="4000" b="1" i="1" dirty="0">
                <a:solidFill>
                  <a:srgbClr val="0000FF"/>
                </a:solidFill>
                <a:latin typeface="Arial" pitchFamily="34" charset="0"/>
                <a:ea typeface="Microsoft YaHei" pitchFamily="34" charset="-122"/>
              </a:rPr>
              <a:t>³</a:t>
            </a:r>
            <a:endParaRPr lang="ru-RU" sz="4000" b="1" i="1" dirty="0">
              <a:solidFill>
                <a:srgbClr val="0000FF"/>
              </a:solidFill>
              <a:latin typeface="Arial" pitchFamily="34" charset="0"/>
              <a:ea typeface="Microsoft YaHei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96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31438" y="548680"/>
            <a:ext cx="891256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kern="0" dirty="0" smtClean="0">
                <a:solidFill>
                  <a:srgbClr val="FF0000"/>
                </a:solidFill>
                <a:latin typeface="Arial" pitchFamily="34" charset="0"/>
                <a:ea typeface="Microsoft YaHei"/>
                <a:cs typeface="+mj-cs"/>
              </a:rPr>
              <a:t>Самостоятельно</a:t>
            </a:r>
          </a:p>
          <a:p>
            <a:pPr algn="ctr"/>
            <a:r>
              <a:rPr lang="ru-RU" sz="4400" b="1" kern="0" dirty="0" smtClean="0">
                <a:solidFill>
                  <a:srgbClr val="0000FF"/>
                </a:solidFill>
                <a:latin typeface="Arial" pitchFamily="34" charset="0"/>
                <a:ea typeface="Microsoft YaHei"/>
                <a:cs typeface="+mj-cs"/>
              </a:rPr>
              <a:t> </a:t>
            </a:r>
            <a:r>
              <a:rPr lang="ru-RU" sz="4400" b="1" kern="0" dirty="0">
                <a:solidFill>
                  <a:srgbClr val="000000"/>
                </a:solidFill>
                <a:latin typeface="Arial" pitchFamily="34" charset="0"/>
                <a:ea typeface="Microsoft YaHei"/>
                <a:cs typeface="+mj-cs"/>
              </a:rPr>
              <a:t>Найдите объём фигуры, изображённой на рисунке </a:t>
            </a:r>
            <a:r>
              <a:rPr lang="ru-RU" sz="3200" b="1" kern="0" dirty="0">
                <a:solidFill>
                  <a:srgbClr val="000000"/>
                </a:solidFill>
                <a:latin typeface="Arial" pitchFamily="34" charset="0"/>
                <a:ea typeface="Microsoft YaHei"/>
                <a:cs typeface="+mj-cs"/>
              </a:rPr>
              <a:t>(размеры даны в сантиметрах)</a:t>
            </a:r>
            <a:endParaRPr lang="ru-RU" dirty="0"/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3154381"/>
            <a:ext cx="7272808" cy="352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83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Итог  урока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413338"/>
            <a:ext cx="8568952" cy="347787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, serif"/>
              </a:rPr>
              <a:t> </a:t>
            </a:r>
            <a:r>
              <a:rPr lang="ru-RU" sz="3600" dirty="0">
                <a:solidFill>
                  <a:srgbClr val="000000"/>
                </a:solidFill>
                <a:latin typeface="Times New Roman, serif"/>
              </a:rPr>
              <a:t>1.Что значит найти объем фигуры? </a:t>
            </a:r>
            <a:r>
              <a:rPr lang="ru-RU" sz="3600" dirty="0" smtClean="0">
                <a:solidFill>
                  <a:srgbClr val="000000"/>
                </a:solidFill>
                <a:latin typeface="Times New Roman, serif"/>
              </a:rPr>
              <a:t> </a:t>
            </a:r>
            <a:r>
              <a:rPr lang="ru-RU" sz="3600" dirty="0">
                <a:solidFill>
                  <a:srgbClr val="000000"/>
                </a:solidFill>
                <a:latin typeface="Times New Roman, serif"/>
              </a:rPr>
              <a:t>2.Как можно найти объем прямоугольного параллелепипеда? </a:t>
            </a:r>
            <a:r>
              <a:rPr lang="ru-RU" sz="3600" dirty="0" smtClean="0">
                <a:solidFill>
                  <a:srgbClr val="000000"/>
                </a:solidFill>
                <a:latin typeface="Times New Roman, serif"/>
              </a:rPr>
              <a:t> </a:t>
            </a:r>
            <a:r>
              <a:rPr lang="ru-RU" sz="3600" dirty="0">
                <a:solidFill>
                  <a:srgbClr val="000000"/>
                </a:solidFill>
                <a:latin typeface="Times New Roman, serif"/>
              </a:rPr>
              <a:t>3.Какие единицы измерения объема вы знаете? </a:t>
            </a:r>
          </a:p>
          <a:p>
            <a:r>
              <a:rPr lang="ru-RU" sz="3600" dirty="0" smtClean="0">
                <a:solidFill>
                  <a:srgbClr val="000000"/>
                </a:solidFill>
                <a:latin typeface="Times New Roman, serif"/>
              </a:rPr>
              <a:t> </a:t>
            </a:r>
            <a:r>
              <a:rPr lang="ru-RU" sz="3600" dirty="0">
                <a:solidFill>
                  <a:srgbClr val="000000"/>
                </a:solidFill>
                <a:latin typeface="Times New Roman, serif"/>
              </a:rPr>
              <a:t>4.Что такое мм</a:t>
            </a:r>
            <a:r>
              <a:rPr lang="ru-RU" sz="3600" baseline="30000" dirty="0">
                <a:solidFill>
                  <a:srgbClr val="000000"/>
                </a:solidFill>
                <a:latin typeface="Times New Roman, serif"/>
              </a:rPr>
              <a:t>3</a:t>
            </a:r>
            <a:r>
              <a:rPr lang="ru-RU" sz="3600" dirty="0">
                <a:solidFill>
                  <a:srgbClr val="000000"/>
                </a:solidFill>
                <a:latin typeface="Times New Roman, serif"/>
              </a:rPr>
              <a:t>, см</a:t>
            </a:r>
            <a:r>
              <a:rPr lang="ru-RU" sz="3600" baseline="30000" dirty="0">
                <a:solidFill>
                  <a:srgbClr val="000000"/>
                </a:solidFill>
                <a:latin typeface="Times New Roman, serif"/>
              </a:rPr>
              <a:t>3</a:t>
            </a:r>
            <a:r>
              <a:rPr lang="ru-RU" sz="3600" dirty="0">
                <a:solidFill>
                  <a:srgbClr val="000000"/>
                </a:solidFill>
                <a:latin typeface="Times New Roman, serif"/>
              </a:rPr>
              <a:t>, дм</a:t>
            </a:r>
            <a:r>
              <a:rPr lang="ru-RU" sz="3600" baseline="30000" dirty="0">
                <a:solidFill>
                  <a:srgbClr val="000000"/>
                </a:solidFill>
                <a:latin typeface="Times New Roman, serif"/>
              </a:rPr>
              <a:t>3</a:t>
            </a:r>
            <a:r>
              <a:rPr lang="ru-RU" sz="4000" dirty="0">
                <a:solidFill>
                  <a:srgbClr val="000000"/>
                </a:solidFill>
                <a:latin typeface="Times New Roman, serif"/>
              </a:rPr>
              <a:t>, м</a:t>
            </a:r>
            <a:r>
              <a:rPr lang="ru-RU" sz="4000" baseline="30000" dirty="0">
                <a:solidFill>
                  <a:srgbClr val="000000"/>
                </a:solidFill>
                <a:latin typeface="Times New Roman, serif"/>
              </a:rPr>
              <a:t>3</a:t>
            </a:r>
            <a:r>
              <a:rPr lang="ru-RU" sz="4000" dirty="0">
                <a:solidFill>
                  <a:srgbClr val="000000"/>
                </a:solidFill>
                <a:latin typeface="Times New Roman, serif"/>
              </a:rPr>
              <a:t>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1270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4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192" y="144"/>
            <a:chExt cx="5376" cy="4032"/>
          </a:xfrm>
        </p:grpSpPr>
        <p:grpSp>
          <p:nvGrpSpPr>
            <p:cNvPr id="41987" name="Group 2434"/>
            <p:cNvGrpSpPr>
              <a:grpSpLocks/>
            </p:cNvGrpSpPr>
            <p:nvPr/>
          </p:nvGrpSpPr>
          <p:grpSpPr bwMode="auto">
            <a:xfrm>
              <a:off x="192" y="144"/>
              <a:ext cx="5376" cy="4032"/>
              <a:chOff x="192" y="144"/>
              <a:chExt cx="5376" cy="4032"/>
            </a:xfrm>
          </p:grpSpPr>
          <p:sp>
            <p:nvSpPr>
              <p:cNvPr id="23" name="Line 721"/>
              <p:cNvSpPr>
                <a:spLocks noChangeShapeType="1"/>
              </p:cNvSpPr>
              <p:nvPr/>
            </p:nvSpPr>
            <p:spPr bwMode="auto">
              <a:xfrm>
                <a:off x="192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Line 722"/>
              <p:cNvSpPr>
                <a:spLocks noChangeShapeType="1"/>
              </p:cNvSpPr>
              <p:nvPr/>
            </p:nvSpPr>
            <p:spPr bwMode="auto">
              <a:xfrm>
                <a:off x="5568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Line 727"/>
              <p:cNvSpPr>
                <a:spLocks noChangeShapeType="1"/>
              </p:cNvSpPr>
              <p:nvPr/>
            </p:nvSpPr>
            <p:spPr bwMode="auto">
              <a:xfrm>
                <a:off x="448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Line 730"/>
              <p:cNvSpPr>
                <a:spLocks noChangeShapeType="1"/>
              </p:cNvSpPr>
              <p:nvPr/>
            </p:nvSpPr>
            <p:spPr bwMode="auto">
              <a:xfrm>
                <a:off x="704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Line 733"/>
              <p:cNvSpPr>
                <a:spLocks noChangeShapeType="1"/>
              </p:cNvSpPr>
              <p:nvPr/>
            </p:nvSpPr>
            <p:spPr bwMode="auto">
              <a:xfrm>
                <a:off x="960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Line 736"/>
              <p:cNvSpPr>
                <a:spLocks noChangeShapeType="1"/>
              </p:cNvSpPr>
              <p:nvPr/>
            </p:nvSpPr>
            <p:spPr bwMode="auto">
              <a:xfrm>
                <a:off x="1216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Line 739"/>
              <p:cNvSpPr>
                <a:spLocks noChangeShapeType="1"/>
              </p:cNvSpPr>
              <p:nvPr/>
            </p:nvSpPr>
            <p:spPr bwMode="auto">
              <a:xfrm>
                <a:off x="1472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Line 742"/>
              <p:cNvSpPr>
                <a:spLocks noChangeShapeType="1"/>
              </p:cNvSpPr>
              <p:nvPr/>
            </p:nvSpPr>
            <p:spPr bwMode="auto">
              <a:xfrm>
                <a:off x="1728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Line 745"/>
              <p:cNvSpPr>
                <a:spLocks noChangeShapeType="1"/>
              </p:cNvSpPr>
              <p:nvPr/>
            </p:nvSpPr>
            <p:spPr bwMode="auto">
              <a:xfrm>
                <a:off x="1984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Line 748"/>
              <p:cNvSpPr>
                <a:spLocks noChangeShapeType="1"/>
              </p:cNvSpPr>
              <p:nvPr/>
            </p:nvSpPr>
            <p:spPr bwMode="auto">
              <a:xfrm>
                <a:off x="2240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Line 751"/>
              <p:cNvSpPr>
                <a:spLocks noChangeShapeType="1"/>
              </p:cNvSpPr>
              <p:nvPr/>
            </p:nvSpPr>
            <p:spPr bwMode="auto">
              <a:xfrm>
                <a:off x="2496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Line 754"/>
              <p:cNvSpPr>
                <a:spLocks noChangeShapeType="1"/>
              </p:cNvSpPr>
              <p:nvPr/>
            </p:nvSpPr>
            <p:spPr bwMode="auto">
              <a:xfrm>
                <a:off x="2752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Line 757"/>
              <p:cNvSpPr>
                <a:spLocks noChangeShapeType="1"/>
              </p:cNvSpPr>
              <p:nvPr/>
            </p:nvSpPr>
            <p:spPr bwMode="auto">
              <a:xfrm>
                <a:off x="3008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Line 760"/>
              <p:cNvSpPr>
                <a:spLocks noChangeShapeType="1"/>
              </p:cNvSpPr>
              <p:nvPr/>
            </p:nvSpPr>
            <p:spPr bwMode="auto">
              <a:xfrm>
                <a:off x="3264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Line 763"/>
              <p:cNvSpPr>
                <a:spLocks noChangeShapeType="1"/>
              </p:cNvSpPr>
              <p:nvPr/>
            </p:nvSpPr>
            <p:spPr bwMode="auto">
              <a:xfrm>
                <a:off x="3520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Line 766"/>
              <p:cNvSpPr>
                <a:spLocks noChangeShapeType="1"/>
              </p:cNvSpPr>
              <p:nvPr/>
            </p:nvSpPr>
            <p:spPr bwMode="auto">
              <a:xfrm>
                <a:off x="3776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Line 769"/>
              <p:cNvSpPr>
                <a:spLocks noChangeShapeType="1"/>
              </p:cNvSpPr>
              <p:nvPr/>
            </p:nvSpPr>
            <p:spPr bwMode="auto">
              <a:xfrm>
                <a:off x="4032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Line 772"/>
              <p:cNvSpPr>
                <a:spLocks noChangeShapeType="1"/>
              </p:cNvSpPr>
              <p:nvPr/>
            </p:nvSpPr>
            <p:spPr bwMode="auto">
              <a:xfrm>
                <a:off x="4288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Line 775"/>
              <p:cNvSpPr>
                <a:spLocks noChangeShapeType="1"/>
              </p:cNvSpPr>
              <p:nvPr/>
            </p:nvSpPr>
            <p:spPr bwMode="auto">
              <a:xfrm>
                <a:off x="4544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Line 778"/>
              <p:cNvSpPr>
                <a:spLocks noChangeShapeType="1"/>
              </p:cNvSpPr>
              <p:nvPr/>
            </p:nvSpPr>
            <p:spPr bwMode="auto">
              <a:xfrm>
                <a:off x="4800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Line 781"/>
              <p:cNvSpPr>
                <a:spLocks noChangeShapeType="1"/>
              </p:cNvSpPr>
              <p:nvPr/>
            </p:nvSpPr>
            <p:spPr bwMode="auto">
              <a:xfrm>
                <a:off x="5056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784"/>
              <p:cNvSpPr>
                <a:spLocks noChangeShapeType="1"/>
              </p:cNvSpPr>
              <p:nvPr/>
            </p:nvSpPr>
            <p:spPr bwMode="auto">
              <a:xfrm>
                <a:off x="5312" y="144"/>
                <a:ext cx="0" cy="40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2010" name="Group 2433"/>
            <p:cNvGrpSpPr>
              <a:grpSpLocks/>
            </p:cNvGrpSpPr>
            <p:nvPr/>
          </p:nvGrpSpPr>
          <p:grpSpPr bwMode="auto">
            <a:xfrm>
              <a:off x="192" y="144"/>
              <a:ext cx="5376" cy="4032"/>
              <a:chOff x="192" y="144"/>
              <a:chExt cx="5376" cy="4032"/>
            </a:xfrm>
          </p:grpSpPr>
          <p:sp>
            <p:nvSpPr>
              <p:cNvPr id="5" name="Line 719"/>
              <p:cNvSpPr>
                <a:spLocks noChangeShapeType="1"/>
              </p:cNvSpPr>
              <p:nvPr/>
            </p:nvSpPr>
            <p:spPr bwMode="auto">
              <a:xfrm>
                <a:off x="192" y="144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6" name="Line 720"/>
              <p:cNvSpPr>
                <a:spLocks noChangeShapeType="1"/>
              </p:cNvSpPr>
              <p:nvPr/>
            </p:nvSpPr>
            <p:spPr bwMode="auto">
              <a:xfrm>
                <a:off x="192" y="4176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7" name="Line 725"/>
              <p:cNvSpPr>
                <a:spLocks noChangeShapeType="1"/>
              </p:cNvSpPr>
              <p:nvPr/>
            </p:nvSpPr>
            <p:spPr bwMode="auto">
              <a:xfrm>
                <a:off x="192" y="381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Line 788"/>
              <p:cNvSpPr>
                <a:spLocks noChangeShapeType="1"/>
              </p:cNvSpPr>
              <p:nvPr/>
            </p:nvSpPr>
            <p:spPr bwMode="auto">
              <a:xfrm>
                <a:off x="192" y="618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Line 891"/>
              <p:cNvSpPr>
                <a:spLocks noChangeShapeType="1"/>
              </p:cNvSpPr>
              <p:nvPr/>
            </p:nvSpPr>
            <p:spPr bwMode="auto">
              <a:xfrm>
                <a:off x="192" y="856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Line 994"/>
              <p:cNvSpPr>
                <a:spLocks noChangeShapeType="1"/>
              </p:cNvSpPr>
              <p:nvPr/>
            </p:nvSpPr>
            <p:spPr bwMode="auto">
              <a:xfrm>
                <a:off x="192" y="1093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Line 1097"/>
              <p:cNvSpPr>
                <a:spLocks noChangeShapeType="1"/>
              </p:cNvSpPr>
              <p:nvPr/>
            </p:nvSpPr>
            <p:spPr bwMode="auto">
              <a:xfrm>
                <a:off x="192" y="1330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Line 1200"/>
              <p:cNvSpPr>
                <a:spLocks noChangeShapeType="1"/>
              </p:cNvSpPr>
              <p:nvPr/>
            </p:nvSpPr>
            <p:spPr bwMode="auto">
              <a:xfrm>
                <a:off x="192" y="1567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Line 1303"/>
              <p:cNvSpPr>
                <a:spLocks noChangeShapeType="1"/>
              </p:cNvSpPr>
              <p:nvPr/>
            </p:nvSpPr>
            <p:spPr bwMode="auto">
              <a:xfrm>
                <a:off x="192" y="1804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Line 1406"/>
              <p:cNvSpPr>
                <a:spLocks noChangeShapeType="1"/>
              </p:cNvSpPr>
              <p:nvPr/>
            </p:nvSpPr>
            <p:spPr bwMode="auto">
              <a:xfrm>
                <a:off x="192" y="2041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Line 1509"/>
              <p:cNvSpPr>
                <a:spLocks noChangeShapeType="1"/>
              </p:cNvSpPr>
              <p:nvPr/>
            </p:nvSpPr>
            <p:spPr bwMode="auto">
              <a:xfrm>
                <a:off x="192" y="2279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Line 1612"/>
              <p:cNvSpPr>
                <a:spLocks noChangeShapeType="1"/>
              </p:cNvSpPr>
              <p:nvPr/>
            </p:nvSpPr>
            <p:spPr bwMode="auto">
              <a:xfrm>
                <a:off x="192" y="2516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Line 1715"/>
              <p:cNvSpPr>
                <a:spLocks noChangeShapeType="1"/>
              </p:cNvSpPr>
              <p:nvPr/>
            </p:nvSpPr>
            <p:spPr bwMode="auto">
              <a:xfrm>
                <a:off x="192" y="2753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Line 1818"/>
              <p:cNvSpPr>
                <a:spLocks noChangeShapeType="1"/>
              </p:cNvSpPr>
              <p:nvPr/>
            </p:nvSpPr>
            <p:spPr bwMode="auto">
              <a:xfrm>
                <a:off x="192" y="2990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Line 1921"/>
              <p:cNvSpPr>
                <a:spLocks noChangeShapeType="1"/>
              </p:cNvSpPr>
              <p:nvPr/>
            </p:nvSpPr>
            <p:spPr bwMode="auto">
              <a:xfrm>
                <a:off x="192" y="3227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Line 2024"/>
              <p:cNvSpPr>
                <a:spLocks noChangeShapeType="1"/>
              </p:cNvSpPr>
              <p:nvPr/>
            </p:nvSpPr>
            <p:spPr bwMode="auto">
              <a:xfrm>
                <a:off x="192" y="3464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Line 2127"/>
              <p:cNvSpPr>
                <a:spLocks noChangeShapeType="1"/>
              </p:cNvSpPr>
              <p:nvPr/>
            </p:nvSpPr>
            <p:spPr bwMode="auto">
              <a:xfrm>
                <a:off x="192" y="3702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Line 2230"/>
              <p:cNvSpPr>
                <a:spLocks noChangeShapeType="1"/>
              </p:cNvSpPr>
              <p:nvPr/>
            </p:nvSpPr>
            <p:spPr bwMode="auto">
              <a:xfrm>
                <a:off x="192" y="3939"/>
                <a:ext cx="537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ru-RU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42029" name="TextBox 49"/>
          <p:cNvSpPr txBox="1">
            <a:spLocks noChangeArrowheads="1"/>
          </p:cNvSpPr>
          <p:nvPr/>
        </p:nvSpPr>
        <p:spPr bwMode="auto">
          <a:xfrm>
            <a:off x="1000125" y="2781300"/>
            <a:ext cx="7715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3200" b="1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42035" name="Rectangle 5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2034" name="Рисунок 10"/>
          <p:cNvPicPr>
            <a:picLocks noGrp="1" noChangeAspect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628775"/>
            <a:ext cx="3416300" cy="3671888"/>
          </a:xfrm>
          <a:noFill/>
          <a:ln/>
        </p:spPr>
      </p:pic>
      <p:pic>
        <p:nvPicPr>
          <p:cNvPr id="42039" name="Picture 55" descr="&amp;Kcy;&amp;acy;&amp;rcy;&amp;tcy;&amp;icy;&amp;ncy;&amp;kcy;&amp;acy; 59 &amp;icy;&amp;zcy; 11629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9" r="6296" b="5359"/>
          <a:stretch>
            <a:fillRect/>
          </a:stretch>
        </p:blipFill>
        <p:spPr>
          <a:xfrm>
            <a:off x="4643438" y="1844675"/>
            <a:ext cx="4038600" cy="4478338"/>
          </a:xfrm>
        </p:spPr>
      </p:pic>
      <p:sp>
        <p:nvSpPr>
          <p:cNvPr id="42040" name="WordArt 56"/>
          <p:cNvSpPr>
            <a:spLocks noChangeArrowheads="1" noChangeShapeType="1" noTextEdit="1"/>
          </p:cNvSpPr>
          <p:nvPr/>
        </p:nvSpPr>
        <p:spPr bwMode="auto">
          <a:xfrm>
            <a:off x="323850" y="333375"/>
            <a:ext cx="8351838" cy="1366838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  <a:cs typeface="Arial" charset="0"/>
              </a:rPr>
              <a:t>М о л о д ц ы !</a:t>
            </a:r>
          </a:p>
        </p:txBody>
      </p:sp>
    </p:spTree>
    <p:extLst>
      <p:ext uri="{BB962C8B-B14F-4D97-AF65-F5344CB8AC3E}">
        <p14:creationId xmlns:p14="http://schemas.microsoft.com/office/powerpoint/2010/main" val="105769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Microsoft YaHei" pitchFamily="34" charset="-122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72</TotalTime>
  <Words>355</Words>
  <Application>Microsoft Office PowerPoint</Application>
  <PresentationFormat>Экран (4:3)</PresentationFormat>
  <Paragraphs>63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Волна</vt:lpstr>
      <vt:lpstr>Оформление по умолчанию</vt:lpstr>
      <vt:lpstr>1_Оформление по умолчанию</vt:lpstr>
      <vt:lpstr>4_Оформление по умолчанию</vt:lpstr>
      <vt:lpstr>3_Оформление по умолчанию</vt:lpstr>
      <vt:lpstr>1_Волна</vt:lpstr>
      <vt:lpstr>Тема Office</vt:lpstr>
      <vt:lpstr> «Объём прямоугольного параллелепипеда.  Объём куба.»</vt:lpstr>
      <vt:lpstr> Вспомним единицы измерения: </vt:lpstr>
      <vt:lpstr>Презентация PowerPoint</vt:lpstr>
      <vt:lpstr>Презентация PowerPoint</vt:lpstr>
      <vt:lpstr>Вспомни</vt:lpstr>
      <vt:lpstr>Презентация PowerPoint</vt:lpstr>
      <vt:lpstr>ВСПОМНИ</vt:lpstr>
      <vt:lpstr>Фигуры, изображённые на рисунках, сложены из кубиков, рёбра которых равны 1см.  Найдите объём каждой фигуры.</vt:lpstr>
      <vt:lpstr>Задача</vt:lpstr>
      <vt:lpstr>Фигура, изображённая на рисунке, сложена из кубиков, рёбра которых равны 1см. Найдите объём данной  фигуры.</vt:lpstr>
      <vt:lpstr>Реши  задачу</vt:lpstr>
      <vt:lpstr>Решение  задачи</vt:lpstr>
      <vt:lpstr>Работа с учебником</vt:lpstr>
      <vt:lpstr>Задача № 620.  Чему равен объём куба, ребро которого равно 6 см.</vt:lpstr>
      <vt:lpstr>Работа с учебником</vt:lpstr>
      <vt:lpstr>№ 628. Объём комнаты, имеющей форму прямоугольного параллелепипеда, равен 144 м³, а высота комнаты равна 4м. Найдите площадь пола комнаты.</vt:lpstr>
      <vt:lpstr>Работа с учебником</vt:lpstr>
      <vt:lpstr>№ 632</vt:lpstr>
      <vt:lpstr> Задача.  Найдите объём фигуры, изображённой на рисунке  (размеры даны в сантиметрах)</vt:lpstr>
      <vt:lpstr>Решение</vt:lpstr>
      <vt:lpstr>Презентация PowerPoint</vt:lpstr>
      <vt:lpstr>Итог  урока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123</cp:lastModifiedBy>
  <cp:revision>14</cp:revision>
  <dcterms:created xsi:type="dcterms:W3CDTF">2017-02-06T10:09:18Z</dcterms:created>
  <dcterms:modified xsi:type="dcterms:W3CDTF">2017-02-06T11:41:41Z</dcterms:modified>
</cp:coreProperties>
</file>