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85" r:id="rId3"/>
    <p:sldId id="262" r:id="rId4"/>
    <p:sldId id="272" r:id="rId5"/>
    <p:sldId id="273" r:id="rId6"/>
    <p:sldId id="274" r:id="rId7"/>
    <p:sldId id="287" r:id="rId8"/>
    <p:sldId id="270" r:id="rId9"/>
    <p:sldId id="278" r:id="rId10"/>
    <p:sldId id="279" r:id="rId11"/>
    <p:sldId id="281" r:id="rId12"/>
    <p:sldId id="282" r:id="rId13"/>
    <p:sldId id="283" r:id="rId14"/>
    <p:sldId id="284" r:id="rId15"/>
    <p:sldId id="277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G:\&#1050;&#1088;&#1091;&#1078;&#1077;&#1074;&#1085;&#1080;&#1094;&#1072;\Sleep%20Away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hyperlink" Target="http://ru.wikipedia.org/wiki/%D0%A4%D0%B0%D0%B9%D0%BB:Vologodskoe_Krujevo_Lukomore_fragment.jp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ens.ru/catalogue/vologda_laces/356/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nens.ru/catalogue/vologda_laces/1611/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://www.linens.ru/catalogue/vologda_laces/423/" TargetMode="External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ens.ru/catalogue/vologda_laces/1613/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hyperlink" Target="http://www.linens.ru/catalogue/vologda_laces/432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nens.ru/catalogue/vologda_laces/353/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://www.linens.ru/catalogue/vologda_laces/433/" TargetMode="External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lubimoe-delo.ru/wp-content/uploads/2007/10/292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www.linens.ru/catalogue/vologda_laces/1603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ens.ru/catalogue/vologda_laces/1613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jpeg"/><Relationship Id="rId12" Type="http://schemas.openxmlformats.org/officeDocument/2006/relationships/image" Target="../media/image2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hyperlink" Target="http://www.linens.ru/catalogue/vologda_laces/431/" TargetMode="External"/><Relationship Id="rId11" Type="http://schemas.openxmlformats.org/officeDocument/2006/relationships/image" Target="../media/image26.jpeg"/><Relationship Id="rId5" Type="http://schemas.openxmlformats.org/officeDocument/2006/relationships/image" Target="../media/image24.jpeg"/><Relationship Id="rId10" Type="http://schemas.openxmlformats.org/officeDocument/2006/relationships/hyperlink" Target="http://www.linens.ru/catalogue/vologda_laces/421/" TargetMode="External"/><Relationship Id="rId4" Type="http://schemas.openxmlformats.org/officeDocument/2006/relationships/hyperlink" Target="http://www.linens.ru/catalogue/vologda_laces/1609/" TargetMode="External"/><Relationship Id="rId9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upload.wikimedia.org/wikipedia/commons/f/ff/Vologodskoe_Krujevo_2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15616" y="764704"/>
            <a:ext cx="75608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Урок русского языка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88891" y="5733256"/>
            <a:ext cx="91057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Учитель: </a:t>
            </a:r>
            <a:r>
              <a:rPr lang="ru-RU" sz="36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Мосина Светлана Анатольевна</a:t>
            </a:r>
            <a:endParaRPr lang="ru-RU" sz="36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7" name="Picture 6" descr="32451c80e36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3190687"/>
            <a:ext cx="2384704" cy="2430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толковый словар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105351"/>
            <a:ext cx="2160240" cy="279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134" y="141703"/>
            <a:ext cx="2232249" cy="285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толковый словар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650322"/>
            <a:ext cx="2160240" cy="26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3501008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толковым словарём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508518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КРУЖЕВА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403642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КРУЖЕВНИЦА 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2103" y="4080657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м</a:t>
            </a:r>
            <a:r>
              <a:rPr lang="ru-RU" sz="2400" dirty="0" smtClean="0"/>
              <a:t>астерица, плетущая кружева.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22103" y="5011244"/>
            <a:ext cx="5742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</a:t>
            </a:r>
            <a:r>
              <a:rPr lang="ru-RU" sz="2400" dirty="0" smtClean="0"/>
              <a:t>зорная плетённая сетчатая ткань для отделки белья, одежды.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8183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Documents and Settings\Aida\Рабочий стол\Рисунок1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09" y="14595"/>
            <a:ext cx="9289032" cy="682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http://upload.wikimedia.org/wikipedia/commons/thumb/f/f9/Vologodskoe_Krujevo_Lukomore_fragment.jpg/220px-Vologodskoe_Krujevo_Lukomore_fragment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2" y="331820"/>
            <a:ext cx="8643616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eep Awa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285720" y="614364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5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714375"/>
          </a:xfrm>
        </p:spPr>
        <p:txBody>
          <a:bodyPr/>
          <a:lstStyle/>
          <a:p>
            <a:pPr algn="ctr" eaLnBrk="1" hangingPunct="1"/>
            <a:r>
              <a:rPr lang="ru-RU" sz="3200" b="1" smtClean="0">
                <a:solidFill>
                  <a:srgbClr val="002060"/>
                </a:solidFill>
              </a:rPr>
              <a:t>Вологодские кружевные изделия</a:t>
            </a:r>
          </a:p>
        </p:txBody>
      </p:sp>
      <p:pic>
        <p:nvPicPr>
          <p:cNvPr id="9219" name="Рисунок 9" descr="http://images.masters-gid.ru/UserImages/User_514/Albums/Album_812/Item_5313/m_Picture_1.jpg?var=12742770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214438"/>
            <a:ext cx="264318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Содержимое 10" descr="http://images.masters-gid.ru/UserImages/User_514/Albums/Album_812/Item_5312/m_Picture_1.jpg?var=62859700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7938" y="1214438"/>
            <a:ext cx="2428875" cy="2357437"/>
          </a:xfrm>
        </p:spPr>
      </p:pic>
      <p:pic>
        <p:nvPicPr>
          <p:cNvPr id="9221" name="Рисунок 11" descr="6НХП-214 Салфетка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000500"/>
            <a:ext cx="1928812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12" descr="6НХП-118 Салфетка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357313"/>
            <a:ext cx="2373313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Рисунок 13" descr="6НХП-406 Пелерина л/ш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3857625"/>
            <a:ext cx="35718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2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714375"/>
          </a:xfrm>
        </p:spPr>
        <p:txBody>
          <a:bodyPr/>
          <a:lstStyle/>
          <a:p>
            <a:pPr algn="ctr" eaLnBrk="1" hangingPunct="1"/>
            <a:r>
              <a:rPr lang="ru-RU" sz="3200" b="1" smtClean="0">
                <a:solidFill>
                  <a:srgbClr val="002060"/>
                </a:solidFill>
              </a:rPr>
              <a:t>Вологодские кружевные  изделия</a:t>
            </a:r>
          </a:p>
        </p:txBody>
      </p:sp>
      <p:pic>
        <p:nvPicPr>
          <p:cNvPr id="10243" name="Содержимое 9" descr="6НХП-382 Воротник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8" y="1143000"/>
            <a:ext cx="1714500" cy="2428875"/>
          </a:xfrm>
        </p:spPr>
      </p:pic>
      <p:pic>
        <p:nvPicPr>
          <p:cNvPr id="10244" name="Рисунок 10" descr="6НХП-383 Воротник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1357313"/>
            <a:ext cx="1604963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11" descr="447 Жилет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071563"/>
            <a:ext cx="3830637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12" descr="6НХП-279 Дорожка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4071938"/>
            <a:ext cx="550068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30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8572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smtClean="0">
                <a:solidFill>
                  <a:srgbClr val="002060"/>
                </a:solidFill>
                <a:cs typeface="Times New Roman" panose="02020603050405020304" pitchFamily="18" charset="0"/>
              </a:rPr>
              <a:t>Материалы и инструменты</a:t>
            </a:r>
            <a:br>
              <a:rPr lang="ru-RU" sz="3200" b="1" smtClean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ru-RU" sz="3200" b="1" smtClean="0">
                <a:solidFill>
                  <a:srgbClr val="002060"/>
                </a:solidFill>
                <a:cs typeface="Times New Roman" panose="02020603050405020304" pitchFamily="18" charset="0"/>
              </a:rPr>
              <a:t> для плетения кружев</a:t>
            </a:r>
            <a:endParaRPr lang="ru-RU" sz="320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459809" y="1367549"/>
            <a:ext cx="8229600" cy="5286375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</a:pPr>
            <a:r>
              <a:rPr lang="ru-RU" sz="2000" dirty="0" smtClean="0"/>
              <a:t>Для выполнения кружевных изделий прежде всего требуются </a:t>
            </a:r>
            <a:r>
              <a:rPr lang="ru-RU" sz="2000" b="1" dirty="0" smtClean="0"/>
              <a:t>коклюшки </a:t>
            </a:r>
            <a:r>
              <a:rPr lang="ru-RU" sz="2000" dirty="0" smtClean="0"/>
              <a:t>— деревянные палочки с шейкой, на которую наматываются  нитки.</a:t>
            </a:r>
          </a:p>
          <a:p>
            <a:pPr marL="514350" indent="-514350">
              <a:buFont typeface="Wingdings 2" panose="05020102010507070707" pitchFamily="18" charset="2"/>
              <a:buNone/>
            </a:pPr>
            <a:r>
              <a:rPr lang="ru-RU" sz="2000" dirty="0" smtClean="0"/>
              <a:t>Коклюшки бывают разные, короткие и толстые, длинные и тонкие.</a:t>
            </a:r>
          </a:p>
          <a:p>
            <a:pPr marL="514350" indent="-514350">
              <a:buFont typeface="Wingdings 2" panose="05020102010507070707" pitchFamily="18" charset="2"/>
              <a:buNone/>
            </a:pPr>
            <a:r>
              <a:rPr lang="ru-RU" sz="2000" dirty="0" smtClean="0"/>
              <a:t>Дерево может быть разным. Береза, ёлка, клён, — самые популярные материалы для легких коклюшек.</a:t>
            </a:r>
          </a:p>
          <a:p>
            <a:pPr marL="514350" indent="-514350">
              <a:buFont typeface="Wingdings 2" panose="05020102010507070707" pitchFamily="18" charset="2"/>
              <a:buNone/>
            </a:pPr>
            <a:endParaRPr lang="ru-RU" sz="2000" dirty="0" smtClean="0"/>
          </a:p>
          <a:p>
            <a:pPr marL="514350" indent="-514350">
              <a:buFont typeface="Wingdings 2" panose="05020102010507070707" pitchFamily="18" charset="2"/>
              <a:buNone/>
            </a:pPr>
            <a:endParaRPr lang="ru-RU" sz="2000" dirty="0" smtClean="0"/>
          </a:p>
          <a:p>
            <a:pPr marL="514350" indent="-514350">
              <a:buFont typeface="Wingdings 2" panose="05020102010507070707" pitchFamily="18" charset="2"/>
              <a:buNone/>
            </a:pPr>
            <a:endParaRPr lang="ru-RU" sz="2000" dirty="0" smtClean="0"/>
          </a:p>
          <a:p>
            <a:pPr marL="514350" indent="-514350">
              <a:buFont typeface="Wingdings 2" panose="05020102010507070707" pitchFamily="18" charset="2"/>
              <a:buNone/>
            </a:pPr>
            <a:endParaRPr lang="ru-RU" sz="2000" dirty="0" smtClean="0"/>
          </a:p>
          <a:p>
            <a:pPr marL="514350" indent="-514350">
              <a:buFont typeface="Wingdings 2" panose="05020102010507070707" pitchFamily="18" charset="2"/>
              <a:buNone/>
            </a:pPr>
            <a:endParaRPr lang="ru-RU" sz="2000" dirty="0" smtClean="0"/>
          </a:p>
        </p:txBody>
      </p:sp>
      <p:pic>
        <p:nvPicPr>
          <p:cNvPr id="13316" name="Рисунок 4" descr="29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3861048"/>
            <a:ext cx="5400562" cy="211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Рисунок 7" descr="338 Салфетка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56" y="3694633"/>
            <a:ext cx="3306516" cy="294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12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49694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Какие знания и умения нам понадобятся?</a:t>
            </a:r>
            <a:endParaRPr lang="ru-RU" sz="3600" b="1" i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ru-RU" sz="2800" b="1" u="sng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ru-RU" sz="2800" b="1" u="sng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800" b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Умение определять: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-тему картины;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-жанр; 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описывать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картину; </a:t>
            </a:r>
          </a:p>
          <a:p>
            <a:pPr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-раскрывать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замысел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художника;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передавать своё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отношение.</a:t>
            </a:r>
            <a:endParaRPr lang="ru-RU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3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o-kartine.ru/images/krujevnic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-387424"/>
            <a:ext cx="7272808" cy="741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540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4767"/>
            <a:ext cx="5364088" cy="68332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1484784"/>
            <a:ext cx="339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Василий</a:t>
            </a:r>
          </a:p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Андреевич</a:t>
            </a:r>
          </a:p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Тропинин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8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o-kartine.ru/images/krujevnic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-387424"/>
            <a:ext cx="7272808" cy="741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00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920880" cy="90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–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2348880"/>
            <a:ext cx="75608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 ЧЕЛОВЕКА ИЛИ ГРУППЫ ЛЮДЕЙ НА КАРТИНЕ ИЛИ ФОТОГРАФИИ. </a:t>
            </a:r>
          </a:p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СЛОВО ОБРАЗОВАНО ОТ ФРАНЦУЗКОГО ГЛАГОЛА «ПОРТЭР» – РИСОВАТЬ,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ВЫСТАВЛЯТЬ.</a:t>
            </a:r>
            <a:endParaRPr lang="ru-RU" sz="28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5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9673" y="692696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Портретист – </a:t>
            </a:r>
            <a:endParaRPr lang="ru-RU" sz="7200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2420888"/>
            <a:ext cx="68407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художник, работающий в жанре портрета.</a:t>
            </a:r>
          </a:p>
          <a:p>
            <a:pPr algn="ctr"/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412252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2 12 11   Позитив  Коклюшк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34634"/>
            <a:ext cx="8856984" cy="664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0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o-kartine.ru/images/krujevnic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-387424"/>
            <a:ext cx="7272808" cy="741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033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  <p:pic>
        <p:nvPicPr>
          <p:cNvPr id="20483" name="Содержимое 5" descr="6НХП-348 Дорожка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789" y="228600"/>
            <a:ext cx="4401219" cy="3290888"/>
          </a:xfrm>
        </p:spPr>
      </p:pic>
      <p:pic>
        <p:nvPicPr>
          <p:cNvPr id="20484" name="Рисунок 6" descr="6НХП-370 Салфетка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89" y="3748088"/>
            <a:ext cx="4178399" cy="299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Рисунок 9" descr="6НХП-279 Дорожка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58230"/>
            <a:ext cx="4346227" cy="298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Рисунок 10" descr="6НХП-219 Салфетка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489" y="250340"/>
            <a:ext cx="4178746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81715070783cd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7544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6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4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айл:Vologodskoe Krujevo 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315416"/>
            <a:ext cx="9793088" cy="748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4348" y="714356"/>
            <a:ext cx="7682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Своей работой на уроке я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2143116"/>
            <a:ext cx="74697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Материал урока мне был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786" y="3643314"/>
            <a:ext cx="78906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Мне больше всего удалось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5214950"/>
            <a:ext cx="9790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Могу похвалить своих одноклассников …</a:t>
            </a:r>
          </a:p>
        </p:txBody>
      </p:sp>
    </p:spTree>
    <p:extLst>
      <p:ext uri="{BB962C8B-B14F-4D97-AF65-F5344CB8AC3E}">
        <p14:creationId xmlns:p14="http://schemas.microsoft.com/office/powerpoint/2010/main" val="256756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797</TotalTime>
  <Words>179</Words>
  <Application>Microsoft Office PowerPoint</Application>
  <PresentationFormat>Экран (4:3)</PresentationFormat>
  <Paragraphs>37</Paragraphs>
  <Slides>16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Franklin Gothic Book</vt:lpstr>
      <vt:lpstr>Franklin Gothic Medium</vt:lpstr>
      <vt:lpstr>Tahoma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Вологодские кружевные изделия</vt:lpstr>
      <vt:lpstr>Вологодские кружевные  изделия</vt:lpstr>
      <vt:lpstr>Материалы и инструменты  для плетения кружев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RePack by Diakov</cp:lastModifiedBy>
  <cp:revision>55</cp:revision>
  <dcterms:modified xsi:type="dcterms:W3CDTF">2016-12-08T04:43:28Z</dcterms:modified>
</cp:coreProperties>
</file>