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5" r:id="rId15"/>
    <p:sldId id="276" r:id="rId16"/>
    <p:sldId id="270" r:id="rId17"/>
    <p:sldId id="274" r:id="rId18"/>
    <p:sldId id="277" r:id="rId19"/>
    <p:sldId id="278" r:id="rId20"/>
    <p:sldId id="279" r:id="rId21"/>
    <p:sldId id="28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35" autoAdjust="0"/>
    <p:restoredTop sz="94660"/>
  </p:normalViewPr>
  <p:slideViewPr>
    <p:cSldViewPr>
      <p:cViewPr varScale="1">
        <p:scale>
          <a:sx n="68" d="100"/>
          <a:sy n="68" d="100"/>
        </p:scale>
        <p:origin x="-9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481B-AF35-48B9-BCAE-67376DC6B23B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C15C507-0774-43D6-B840-D6D9AB9F1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481B-AF35-48B9-BCAE-67376DC6B23B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C15C507-0774-43D6-B840-D6D9AB9F1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481B-AF35-48B9-BCAE-67376DC6B23B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5C507-0774-43D6-B840-D6D9AB9F117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481B-AF35-48B9-BCAE-67376DC6B23B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5C507-0774-43D6-B840-D6D9AB9F1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481B-AF35-48B9-BCAE-67376DC6B23B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C15C507-0774-43D6-B840-D6D9AB9F117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481B-AF35-48B9-BCAE-67376DC6B23B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5C507-0774-43D6-B840-D6D9AB9F1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481B-AF35-48B9-BCAE-67376DC6B23B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5C507-0774-43D6-B840-D6D9AB9F1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481B-AF35-48B9-BCAE-67376DC6B23B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5C507-0774-43D6-B840-D6D9AB9F1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481B-AF35-48B9-BCAE-67376DC6B23B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5C507-0774-43D6-B840-D6D9AB9F117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481B-AF35-48B9-BCAE-67376DC6B23B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5C507-0774-43D6-B840-D6D9AB9F1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481B-AF35-48B9-BCAE-67376DC6B23B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5C507-0774-43D6-B840-D6D9AB9F1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29F481B-AF35-48B9-BCAE-67376DC6B23B}" type="datetimeFigureOut">
              <a:rPr lang="ru-RU" smtClean="0"/>
              <a:t>12.12.2013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C15C507-0774-43D6-B840-D6D9AB9F117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ipe dir="d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png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png"/><Relationship Id="rId4" Type="http://schemas.openxmlformats.org/officeDocument/2006/relationships/image" Target="../media/image5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0%D0%B9%D0%BB:Frans_Hals_-_Portret_van_Ren%C3%A9_Descartes.jp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4;&#1082;&#1089;&#1072;&#1085;&#1072;\Desktop\&#1058;&#1072;&#1085;&#1077;&#1094;%20&#1084;&#1072;&#1083;&#1077;&#1085;&#1100;&#1082;&#1080;&#1093;%20&#1091;&#1090;&#1103;&#1090;!.mp4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857232"/>
            <a:ext cx="9144000" cy="185738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Кодирование графической информации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7" name="Picture 3" descr="C:\Users\Оксана\AppData\Local\Microsoft\Windows\Temporary Internet Files\Content.IE5\8JNCC975\MC900338156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2264" y="4286256"/>
            <a:ext cx="2861736" cy="2240384"/>
          </a:xfrm>
          <a:prstGeom prst="rect">
            <a:avLst/>
          </a:prstGeom>
          <a:noFill/>
        </p:spPr>
      </p:pic>
      <p:pic>
        <p:nvPicPr>
          <p:cNvPr id="1028" name="Picture 4" descr="C:\Users\Оксана\AppData\Local\Microsoft\Windows\Temporary Internet Files\Content.IE5\M05ELMNL\MC900439764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14346" y="2571744"/>
            <a:ext cx="3600456" cy="3600456"/>
          </a:xfrm>
          <a:prstGeom prst="rect">
            <a:avLst/>
          </a:prstGeom>
          <a:noFill/>
        </p:spPr>
      </p:pic>
      <p:pic>
        <p:nvPicPr>
          <p:cNvPr id="1029" name="Picture 5" descr="C:\Users\Оксана\AppData\Local\Microsoft\Windows\Temporary Internet Files\Content.IE5\8JNCC975\MC900326476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12723" y="2000240"/>
            <a:ext cx="1944655" cy="1587513"/>
          </a:xfrm>
          <a:prstGeom prst="rect">
            <a:avLst/>
          </a:prstGeom>
          <a:noFill/>
        </p:spPr>
      </p:pic>
      <p:pic>
        <p:nvPicPr>
          <p:cNvPr id="1031" name="Picture 7" descr="C:\Users\Оксана\AppData\Local\Microsoft\Windows\Temporary Internet Files\Content.IE5\M05ELMNL\MC900436209[1]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4677" y="4286256"/>
            <a:ext cx="1598849" cy="2257200"/>
          </a:xfrm>
          <a:prstGeom prst="rect">
            <a:avLst/>
          </a:prstGeom>
          <a:noFill/>
        </p:spPr>
      </p:pic>
      <p:pic>
        <p:nvPicPr>
          <p:cNvPr id="1032" name="Picture 8" descr="C:\Users\Оксана\AppData\Local\Microsoft\Windows\Temporary Internet Files\Content.IE5\8JNCC975\MM900283457[1]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15272" y="357166"/>
            <a:ext cx="1119192" cy="1119192"/>
          </a:xfrm>
          <a:prstGeom prst="rect">
            <a:avLst/>
          </a:prstGeom>
          <a:noFill/>
        </p:spPr>
      </p:pic>
      <p:pic>
        <p:nvPicPr>
          <p:cNvPr id="1033" name="Picture 9" descr="C:\Users\Оксана\AppData\Local\Microsoft\Windows\Temporary Internet Files\Content.IE5\8JNCC975\MC900345794[1]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43702" y="2571744"/>
            <a:ext cx="2245766" cy="1511503"/>
          </a:xfrm>
          <a:prstGeom prst="rect">
            <a:avLst/>
          </a:prstGeom>
          <a:noFill/>
        </p:spPr>
      </p:pic>
      <p:pic>
        <p:nvPicPr>
          <p:cNvPr id="1035" name="Picture 11" descr="C:\Users\Оксана\AppData\Local\Microsoft\Windows\Temporary Internet Files\Content.IE5\NL4B93VN\MC900215227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72000" y="2643182"/>
            <a:ext cx="1948004" cy="230108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Цель урока: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познакомиться </a:t>
            </a:r>
            <a:r>
              <a:rPr lang="ru-RU" dirty="0" smtClean="0"/>
              <a:t>с прямоугольной системой координат, </a:t>
            </a:r>
          </a:p>
          <a:p>
            <a:pPr lvl="0"/>
            <a:r>
              <a:rPr lang="ru-RU" dirty="0" smtClean="0"/>
              <a:t>научиться обозначать точки в системе координат;</a:t>
            </a:r>
          </a:p>
          <a:p>
            <a:pPr lvl="0"/>
            <a:r>
              <a:rPr lang="ru-RU" dirty="0" smtClean="0"/>
              <a:t>декодировать графическое изображение заданных с помощью координатных точек;</a:t>
            </a:r>
          </a:p>
          <a:p>
            <a:pPr lvl="0"/>
            <a:r>
              <a:rPr lang="ru-RU" dirty="0" smtClean="0"/>
              <a:t>формировать практические навыки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Приветствие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3143248"/>
            <a:ext cx="2909878" cy="80326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Рукопожатие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6" name="Picture 4" descr="http://www.kvartirimoskva.ru/images/Statiy9392.jpg"/>
          <p:cNvPicPr>
            <a:picLocks noChangeAspect="1" noChangeArrowheads="1"/>
          </p:cNvPicPr>
          <p:nvPr/>
        </p:nvPicPr>
        <p:blipFill>
          <a:blip r:embed="rId2"/>
          <a:srcRect r="37768" b="11811"/>
          <a:stretch>
            <a:fillRect/>
          </a:stretch>
        </p:blipFill>
        <p:spPr bwMode="auto">
          <a:xfrm>
            <a:off x="3643306" y="1258108"/>
            <a:ext cx="5072098" cy="5223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:\Users\Оксана\Desktop\0_675b7_f72679f7_XL.gif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286807" cy="6357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Вопросы для обсуждения: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Что </a:t>
            </a:r>
            <a:r>
              <a:rPr lang="ru-RU" dirty="0" smtClean="0"/>
              <a:t>такое информация</a:t>
            </a:r>
            <a:r>
              <a:rPr lang="ru-RU" dirty="0" smtClean="0"/>
              <a:t>?</a:t>
            </a:r>
            <a:endParaRPr lang="ru-RU" dirty="0" smtClean="0"/>
          </a:p>
          <a:p>
            <a:pPr lvl="0"/>
            <a:r>
              <a:rPr lang="ru-RU" dirty="0" smtClean="0"/>
              <a:t>Какие виды информации по форме представления вы знаете? </a:t>
            </a:r>
          </a:p>
          <a:p>
            <a:pPr lvl="0"/>
            <a:r>
              <a:rPr lang="ru-RU" dirty="0" smtClean="0"/>
              <a:t>Что такое код</a:t>
            </a:r>
            <a:r>
              <a:rPr lang="ru-RU" dirty="0" smtClean="0"/>
              <a:t>?</a:t>
            </a:r>
            <a:endParaRPr lang="ru-RU" dirty="0" smtClean="0"/>
          </a:p>
          <a:p>
            <a:pPr lvl="0"/>
            <a:r>
              <a:rPr lang="ru-RU" dirty="0" smtClean="0"/>
              <a:t>Что такое кодирование? </a:t>
            </a:r>
          </a:p>
          <a:p>
            <a:pPr lvl="0"/>
            <a:r>
              <a:rPr lang="ru-RU" dirty="0" smtClean="0"/>
              <a:t>Какие способы кодирования вы знаете? </a:t>
            </a:r>
          </a:p>
          <a:p>
            <a:pPr lvl="0"/>
            <a:r>
              <a:rPr lang="ru-RU" dirty="0" smtClean="0"/>
              <a:t>Как мы кодируем информацию</a:t>
            </a:r>
            <a:r>
              <a:rPr lang="ru-RU" dirty="0" smtClean="0"/>
              <a:t>?</a:t>
            </a:r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6859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закодировать графическую информацию?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7410" name="Picture 2" descr="C:\Users\Оксана\AppData\Local\Microsoft\Windows\Temporary Internet Files\Content.IE5\NL4B93VN\MC900434411[1]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357298"/>
            <a:ext cx="4237062" cy="476669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9000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Декодируйте сообщение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2643182"/>
          <a:ext cx="8686797" cy="14833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240971"/>
                <a:gridCol w="1240971"/>
                <a:gridCol w="1240971"/>
                <a:gridCol w="1240971"/>
                <a:gridCol w="1240971"/>
                <a:gridCol w="1240971"/>
                <a:gridCol w="1240971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/>
                        <a:t>А- 1</a:t>
                      </a:r>
                      <a:endParaRPr lang="ru-RU" sz="1200" b="0" dirty="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/>
                        <a:t>Б -2</a:t>
                      </a:r>
                      <a:endParaRPr lang="ru-RU" sz="1200" b="0" dirty="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/>
                        <a:t>В- 3</a:t>
                      </a:r>
                      <a:endParaRPr lang="ru-RU" sz="1200" b="0" dirty="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/>
                        <a:t>Г- 4</a:t>
                      </a:r>
                      <a:endParaRPr lang="ru-RU" sz="1200" b="0" dirty="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/>
                        <a:t>Д-5</a:t>
                      </a:r>
                      <a:endParaRPr lang="ru-RU" sz="1200" b="0" dirty="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/>
                        <a:t>Е -6</a:t>
                      </a:r>
                      <a:endParaRPr lang="ru-RU" sz="1200" b="0" dirty="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/>
                        <a:t>Ё- 7</a:t>
                      </a:r>
                      <a:endParaRPr lang="ru-RU" sz="1200" b="0" dirty="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Ж -8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З- 9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И- 10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Й- 11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К- 12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Л- 13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М -14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Н -15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О -16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П -17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Р- 18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С -19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Т- 20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У -21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Ф -22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Х -23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Ц -24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Ч- 25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Ш- 26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Щ -27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Ъ -28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</a:tr>
            </a:tbl>
          </a:graphicData>
        </a:graphic>
      </p:graphicFrame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642910" y="1571612"/>
            <a:ext cx="751038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14-6-20-16-5  12-16-16-18-5-10-15-1-20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3116"/>
            <a:ext cx="8686800" cy="2266960"/>
          </a:xfrm>
        </p:spPr>
        <p:txBody>
          <a:bodyPr>
            <a:noAutofit/>
          </a:bodyPr>
          <a:lstStyle/>
          <a:p>
            <a:pPr algn="ctr"/>
            <a:r>
              <a:rPr lang="ru-RU" sz="8800" b="1" dirty="0" smtClean="0"/>
              <a:t>Метод координат</a:t>
            </a:r>
            <a:endParaRPr lang="ru-RU" sz="8800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РЕНЕ ДЕКАРТ (1596-1650)</a:t>
            </a:r>
            <a:endParaRPr lang="ru-RU" dirty="0"/>
          </a:p>
        </p:txBody>
      </p:sp>
      <p:grpSp>
        <p:nvGrpSpPr>
          <p:cNvPr id="4" name="Group 8"/>
          <p:cNvGrpSpPr>
            <a:grpSpLocks noGrp="1"/>
          </p:cNvGrpSpPr>
          <p:nvPr>
            <p:ph idx="1"/>
          </p:nvPr>
        </p:nvGrpSpPr>
        <p:grpSpPr bwMode="auto">
          <a:xfrm>
            <a:off x="2071670" y="1428736"/>
            <a:ext cx="5143536" cy="5008579"/>
            <a:chOff x="1632" y="960"/>
            <a:chExt cx="3072" cy="3168"/>
          </a:xfrm>
        </p:grpSpPr>
        <p:sp>
          <p:nvSpPr>
            <p:cNvPr id="5" name="AutoShape 7" descr="Коричневый мрамор"/>
            <p:cNvSpPr>
              <a:spLocks noChangeArrowheads="1"/>
            </p:cNvSpPr>
            <p:nvPr/>
          </p:nvSpPr>
          <p:spPr bwMode="auto">
            <a:xfrm>
              <a:off x="1632" y="960"/>
              <a:ext cx="3072" cy="3168"/>
            </a:xfrm>
            <a:prstGeom prst="bevel">
              <a:avLst>
                <a:gd name="adj" fmla="val 12500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6" name="Picture 6" descr="Портрет">
              <a:hlinkClick r:id="rId3" tooltip="Портрет"/>
            </p:cNvPr>
            <p:cNvPicPr>
              <a:picLocks noChangeAspect="1" noChangeArrowheads="1"/>
            </p:cNvPicPr>
            <p:nvPr/>
          </p:nvPicPr>
          <p:blipFill>
            <a:blip r:embed="rId4"/>
            <a:srcRect t="3459" b="8324"/>
            <a:stretch>
              <a:fillRect/>
            </a:stretch>
          </p:blipFill>
          <p:spPr bwMode="auto">
            <a:xfrm>
              <a:off x="2016" y="1344"/>
              <a:ext cx="2304" cy="244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9050"/>
            <a:ext cx="9144000" cy="6896100"/>
          </a:xfrm>
          <a:prstGeom prst="rect">
            <a:avLst/>
          </a:prstGeom>
          <a:noFill/>
        </p:spPr>
      </p:pic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5076825" y="1844675"/>
            <a:ext cx="3313113" cy="1143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all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Arial" charset="0"/>
              </a:rPr>
              <a:t>I</a:t>
            </a:r>
            <a:r>
              <a:rPr kumimoji="0" lang="ru-RU" sz="3600" b="0" i="0" u="none" strike="noStrike" kern="1200" cap="all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Arial" charset="0"/>
              </a:rPr>
              <a:t> четверть</a:t>
            </a:r>
            <a:endParaRPr kumimoji="0" lang="en-US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Arial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3850" y="1844675"/>
            <a:ext cx="33131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400" dirty="0">
                <a:solidFill>
                  <a:schemeClr val="tx2"/>
                </a:solidFill>
                <a:cs typeface="Arial" charset="0"/>
              </a:rPr>
              <a:t>II</a:t>
            </a:r>
            <a:r>
              <a:rPr lang="ru-RU" sz="4400" dirty="0">
                <a:solidFill>
                  <a:schemeClr val="tx2"/>
                </a:solidFill>
                <a:cs typeface="Arial" charset="0"/>
              </a:rPr>
              <a:t> четверть</a:t>
            </a:r>
            <a:endParaRPr lang="en-US" sz="4400" dirty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50825" y="4941888"/>
            <a:ext cx="33131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400" dirty="0">
                <a:solidFill>
                  <a:schemeClr val="tx2"/>
                </a:solidFill>
                <a:cs typeface="Arial" charset="0"/>
              </a:rPr>
              <a:t>III</a:t>
            </a:r>
            <a:r>
              <a:rPr lang="ru-RU" sz="4400" dirty="0">
                <a:solidFill>
                  <a:schemeClr val="tx2"/>
                </a:solidFill>
                <a:cs typeface="Arial" charset="0"/>
              </a:rPr>
              <a:t> четверть</a:t>
            </a:r>
            <a:endParaRPr lang="en-US" sz="4400" dirty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003800" y="4941888"/>
            <a:ext cx="33131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400" dirty="0">
                <a:solidFill>
                  <a:schemeClr val="tx2"/>
                </a:solidFill>
                <a:cs typeface="Arial" charset="0"/>
              </a:rPr>
              <a:t>IV</a:t>
            </a:r>
            <a:r>
              <a:rPr lang="ru-RU" sz="4400" dirty="0">
                <a:solidFill>
                  <a:schemeClr val="tx2"/>
                </a:solidFill>
                <a:cs typeface="Arial" charset="0"/>
              </a:rPr>
              <a:t> четверть</a:t>
            </a:r>
            <a:endParaRPr lang="en-US" sz="4400" dirty="0">
              <a:solidFill>
                <a:schemeClr val="tx2"/>
              </a:solidFill>
              <a:cs typeface="Arial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050"/>
            <a:ext cx="9144000" cy="6838950"/>
          </a:xfrm>
          <a:prstGeom prst="rect">
            <a:avLst/>
          </a:prstGeom>
          <a:noFill/>
        </p:spPr>
      </p:pic>
      <p:sp>
        <p:nvSpPr>
          <p:cNvPr id="5" name="Line 9"/>
          <p:cNvSpPr>
            <a:spLocks noChangeShapeType="1"/>
          </p:cNvSpPr>
          <p:nvPr/>
        </p:nvSpPr>
        <p:spPr bwMode="auto">
          <a:xfrm flipH="1" flipV="1">
            <a:off x="785786" y="4714883"/>
            <a:ext cx="1071570" cy="45719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 flipH="1">
            <a:off x="1857356" y="4714884"/>
            <a:ext cx="12688" cy="180974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1785918" y="4643446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000232" y="4143380"/>
            <a:ext cx="2520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ru-RU" sz="4400" dirty="0">
                <a:solidFill>
                  <a:schemeClr val="tx2"/>
                </a:solidFill>
              </a:rPr>
              <a:t>А </a:t>
            </a:r>
            <a:r>
              <a:rPr lang="ru-RU" sz="4400" dirty="0" smtClean="0">
                <a:solidFill>
                  <a:schemeClr val="tx2"/>
                </a:solidFill>
              </a:rPr>
              <a:t>(3,5)</a:t>
            </a:r>
            <a:endParaRPr lang="ru-RU" sz="4400" dirty="0">
              <a:solidFill>
                <a:schemeClr val="tx2"/>
              </a:solidFill>
            </a:endParaRPr>
          </a:p>
        </p:txBody>
      </p:sp>
      <p:sp>
        <p:nvSpPr>
          <p:cNvPr id="11" name="Rectangle 7"/>
          <p:cNvSpPr txBox="1">
            <a:spLocks noChangeArrowheads="1"/>
          </p:cNvSpPr>
          <p:nvPr/>
        </p:nvSpPr>
        <p:spPr>
          <a:xfrm>
            <a:off x="3203575" y="2205038"/>
            <a:ext cx="1873250" cy="1143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 (</a:t>
            </a:r>
            <a:r>
              <a:rPr kumimoji="0" lang="ru-RU" sz="3600" b="0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х,у</a:t>
            </a: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050"/>
            <a:ext cx="9144000" cy="6838950"/>
          </a:xfrm>
          <a:prstGeom prst="rect">
            <a:avLst/>
          </a:prstGeom>
          <a:noFill/>
        </p:spPr>
      </p:pic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785786" y="5429264"/>
            <a:ext cx="1887523" cy="1586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 flipV="1">
            <a:off x="2571736" y="5429264"/>
            <a:ext cx="1586" cy="109536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2500298" y="5357826"/>
            <a:ext cx="144462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786050" y="4714884"/>
            <a:ext cx="2349524" cy="84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ru-RU" sz="4000" dirty="0">
                <a:solidFill>
                  <a:schemeClr val="tx2"/>
                </a:solidFill>
              </a:rPr>
              <a:t>В </a:t>
            </a:r>
            <a:r>
              <a:rPr lang="ru-RU" sz="4000" dirty="0" smtClean="0">
                <a:solidFill>
                  <a:schemeClr val="tx2"/>
                </a:solidFill>
              </a:rPr>
              <a:t>(5,3)</a:t>
            </a:r>
            <a:endParaRPr lang="ru-RU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843 0.00069 L 0.39757 -0.1254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" y="-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u="sng" dirty="0" smtClean="0"/>
              <a:t>Задача </a:t>
            </a:r>
            <a:r>
              <a:rPr lang="ru-RU" i="1" u="sng" dirty="0" smtClean="0"/>
              <a:t>1 </a:t>
            </a:r>
            <a:r>
              <a:rPr lang="ru-RU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Координаты </a:t>
            </a:r>
            <a:r>
              <a:rPr lang="ru-RU" dirty="0" smtClean="0"/>
              <a:t>точек 1(4;1), 2(4;2), 3(1;2), 4(5;5), 5(9;20), 6(6;2), 7(6;1), 8(2;5), 9(5;8), 10(8;5)</a:t>
            </a:r>
          </a:p>
          <a:p>
            <a:pPr>
              <a:buNone/>
            </a:pPr>
            <a:r>
              <a:rPr lang="ru-RU" dirty="0" smtClean="0"/>
              <a:t>Построить изображение по заданным координатам и соединить полученные точки по заданному пути.</a:t>
            </a:r>
          </a:p>
          <a:p>
            <a:pPr>
              <a:buNone/>
            </a:pPr>
            <a:r>
              <a:rPr lang="ru-RU" dirty="0" smtClean="0"/>
              <a:t>Точки: 1(4;1), 2(4;2), 3(1;2), 4(5;5), 5(9;20), 6(6;2), 7(6;1) </a:t>
            </a:r>
          </a:p>
          <a:p>
            <a:pPr>
              <a:buNone/>
            </a:pPr>
            <a:r>
              <a:rPr lang="ru-RU" dirty="0" smtClean="0"/>
              <a:t>Соедини:1→2→3→4→5→6→7→1 </a:t>
            </a:r>
          </a:p>
          <a:p>
            <a:pPr>
              <a:buNone/>
            </a:pPr>
            <a:r>
              <a:rPr lang="ru-RU" dirty="0" smtClean="0"/>
              <a:t>Точки:  8(2;5), 9(5;8), 10(8;5)</a:t>
            </a:r>
          </a:p>
          <a:p>
            <a:pPr>
              <a:buNone/>
            </a:pPr>
            <a:r>
              <a:rPr lang="ru-RU" dirty="0" smtClean="0"/>
              <a:t>Соедини:  8→9→10→8</a:t>
            </a:r>
          </a:p>
          <a:p>
            <a:endParaRPr lang="ru-RU" dirty="0"/>
          </a:p>
        </p:txBody>
      </p:sp>
      <p:pic>
        <p:nvPicPr>
          <p:cNvPr id="5" name="Picture 4" descr="C:\Users\Оксана\AppData\Local\Microsoft\Windows\Temporary Internet Files\Content.IE5\M05ELMNL\MC900439764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57892" y="3971892"/>
            <a:ext cx="2886108" cy="288610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/>
              <a:t>Физкультминутка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Танец маленьких утят!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28728" y="1571612"/>
            <a:ext cx="6060591" cy="4545444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Задание: РТ: № 34 (вариант 3).</a:t>
            </a:r>
            <a:endParaRPr lang="ru-RU" dirty="0"/>
          </a:p>
        </p:txBody>
      </p:sp>
      <p:pic>
        <p:nvPicPr>
          <p:cNvPr id="4" name="Picture 3" descr="C:\Users\Оксана\AppData\Local\Microsoft\Windows\Temporary Internet Files\Content.IE5\8JNCC975\MC900338156[1]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500174"/>
            <a:ext cx="6000792" cy="46978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picture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/>
          </a:cu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sp>
        <p:nvSpPr>
          <p:cNvPr id="15365" name="Oval 5"/>
          <p:cNvSpPr>
            <a:spLocks noChangeArrowheads="1"/>
          </p:cNvSpPr>
          <p:nvPr/>
        </p:nvSpPr>
        <p:spPr bwMode="auto">
          <a:xfrm>
            <a:off x="1692275" y="4076700"/>
            <a:ext cx="144463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title"/>
          </p:nvPr>
        </p:nvSpPr>
        <p:spPr>
          <a:xfrm>
            <a:off x="1403350" y="4292600"/>
            <a:ext cx="215900" cy="274638"/>
          </a:xfrm>
        </p:spPr>
        <p:txBody>
          <a:bodyPr>
            <a:normAutofit fontScale="90000"/>
          </a:bodyPr>
          <a:lstStyle/>
          <a:p>
            <a:r>
              <a:rPr lang="ru-RU" sz="28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369" name="Oval 9"/>
          <p:cNvSpPr>
            <a:spLocks noChangeArrowheads="1"/>
          </p:cNvSpPr>
          <p:nvPr/>
        </p:nvSpPr>
        <p:spPr bwMode="auto">
          <a:xfrm>
            <a:off x="2843213" y="5084763"/>
            <a:ext cx="144462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2627313" y="5300663"/>
            <a:ext cx="215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ru-RU" sz="2800"/>
              <a:t>2</a:t>
            </a:r>
          </a:p>
        </p:txBody>
      </p:sp>
      <p:sp>
        <p:nvSpPr>
          <p:cNvPr id="15371" name="Oval 11"/>
          <p:cNvSpPr>
            <a:spLocks noChangeArrowheads="1"/>
          </p:cNvSpPr>
          <p:nvPr/>
        </p:nvSpPr>
        <p:spPr bwMode="auto">
          <a:xfrm>
            <a:off x="6156325" y="5084763"/>
            <a:ext cx="144463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5940425" y="5300663"/>
            <a:ext cx="3603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ru-RU" sz="2800"/>
              <a:t>3</a:t>
            </a:r>
          </a:p>
        </p:txBody>
      </p:sp>
      <p:sp>
        <p:nvSpPr>
          <p:cNvPr id="15373" name="Oval 13"/>
          <p:cNvSpPr>
            <a:spLocks noChangeArrowheads="1"/>
          </p:cNvSpPr>
          <p:nvPr/>
        </p:nvSpPr>
        <p:spPr bwMode="auto">
          <a:xfrm>
            <a:off x="7308850" y="4076700"/>
            <a:ext cx="144463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7451725" y="4221163"/>
            <a:ext cx="3603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ru-RU" sz="2800"/>
              <a:t>4</a:t>
            </a:r>
          </a:p>
        </p:txBody>
      </p:sp>
      <p:sp>
        <p:nvSpPr>
          <p:cNvPr id="15375" name="Oval 15"/>
          <p:cNvSpPr>
            <a:spLocks noChangeArrowheads="1"/>
          </p:cNvSpPr>
          <p:nvPr/>
        </p:nvSpPr>
        <p:spPr bwMode="auto">
          <a:xfrm>
            <a:off x="4284663" y="4076700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4140200" y="4292600"/>
            <a:ext cx="3603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ru-RU" sz="2800"/>
              <a:t>5</a:t>
            </a:r>
          </a:p>
        </p:txBody>
      </p:sp>
      <p:sp>
        <p:nvSpPr>
          <p:cNvPr id="15377" name="Oval 17"/>
          <p:cNvSpPr>
            <a:spLocks noChangeArrowheads="1"/>
          </p:cNvSpPr>
          <p:nvPr/>
        </p:nvSpPr>
        <p:spPr bwMode="auto">
          <a:xfrm>
            <a:off x="4284663" y="692150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3929058" y="285728"/>
            <a:ext cx="3603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ru-RU" sz="2800"/>
              <a:t>6</a:t>
            </a:r>
          </a:p>
        </p:txBody>
      </p:sp>
      <p:sp>
        <p:nvSpPr>
          <p:cNvPr id="15379" name="Oval 19"/>
          <p:cNvSpPr>
            <a:spLocks noChangeArrowheads="1"/>
          </p:cNvSpPr>
          <p:nvPr/>
        </p:nvSpPr>
        <p:spPr bwMode="auto">
          <a:xfrm>
            <a:off x="5435600" y="692150"/>
            <a:ext cx="144463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5580063" y="333375"/>
            <a:ext cx="3603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ru-RU" sz="2800"/>
              <a:t>7</a:t>
            </a:r>
          </a:p>
        </p:txBody>
      </p:sp>
      <p:sp>
        <p:nvSpPr>
          <p:cNvPr id="15381" name="Oval 21"/>
          <p:cNvSpPr>
            <a:spLocks noChangeArrowheads="1"/>
          </p:cNvSpPr>
          <p:nvPr/>
        </p:nvSpPr>
        <p:spPr bwMode="auto">
          <a:xfrm>
            <a:off x="5003800" y="981075"/>
            <a:ext cx="144463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82" name="Rectangle 22"/>
          <p:cNvSpPr>
            <a:spLocks noChangeArrowheads="1"/>
          </p:cNvSpPr>
          <p:nvPr/>
        </p:nvSpPr>
        <p:spPr bwMode="auto">
          <a:xfrm>
            <a:off x="4500563" y="908050"/>
            <a:ext cx="3603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ru-RU" sz="2800"/>
              <a:t>8</a:t>
            </a:r>
          </a:p>
        </p:txBody>
      </p:sp>
      <p:sp>
        <p:nvSpPr>
          <p:cNvPr id="15383" name="Oval 23"/>
          <p:cNvSpPr>
            <a:spLocks noChangeArrowheads="1"/>
          </p:cNvSpPr>
          <p:nvPr/>
        </p:nvSpPr>
        <p:spPr bwMode="auto">
          <a:xfrm>
            <a:off x="5435600" y="1341438"/>
            <a:ext cx="144463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84" name="Rectangle 24"/>
          <p:cNvSpPr>
            <a:spLocks noChangeArrowheads="1"/>
          </p:cNvSpPr>
          <p:nvPr/>
        </p:nvSpPr>
        <p:spPr bwMode="auto">
          <a:xfrm>
            <a:off x="5651500" y="1412875"/>
            <a:ext cx="3603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ru-RU" sz="2800"/>
              <a:t>9</a:t>
            </a:r>
          </a:p>
        </p:txBody>
      </p:sp>
      <p:sp>
        <p:nvSpPr>
          <p:cNvPr id="15385" name="Oval 25"/>
          <p:cNvSpPr>
            <a:spLocks noChangeArrowheads="1"/>
          </p:cNvSpPr>
          <p:nvPr/>
        </p:nvSpPr>
        <p:spPr bwMode="auto">
          <a:xfrm>
            <a:off x="4284663" y="1341438"/>
            <a:ext cx="144462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86" name="Rectangle 26"/>
          <p:cNvSpPr>
            <a:spLocks noChangeArrowheads="1"/>
          </p:cNvSpPr>
          <p:nvPr/>
        </p:nvSpPr>
        <p:spPr bwMode="auto">
          <a:xfrm>
            <a:off x="3492500" y="1268413"/>
            <a:ext cx="576263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ru-RU" sz="2000"/>
              <a:t>10</a:t>
            </a:r>
          </a:p>
        </p:txBody>
      </p:sp>
      <p:sp>
        <p:nvSpPr>
          <p:cNvPr id="15387" name="Oval 27"/>
          <p:cNvSpPr>
            <a:spLocks noChangeArrowheads="1"/>
          </p:cNvSpPr>
          <p:nvPr/>
        </p:nvSpPr>
        <p:spPr bwMode="auto">
          <a:xfrm>
            <a:off x="6516688" y="4076700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88" name="Rectangle 28"/>
          <p:cNvSpPr>
            <a:spLocks noChangeArrowheads="1"/>
          </p:cNvSpPr>
          <p:nvPr/>
        </p:nvSpPr>
        <p:spPr bwMode="auto">
          <a:xfrm>
            <a:off x="6011863" y="4221163"/>
            <a:ext cx="5048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ru-RU" sz="2000"/>
              <a:t>11</a:t>
            </a:r>
          </a:p>
        </p:txBody>
      </p:sp>
      <p:sp>
        <p:nvSpPr>
          <p:cNvPr id="15389" name="Line 29"/>
          <p:cNvSpPr>
            <a:spLocks noChangeShapeType="1"/>
          </p:cNvSpPr>
          <p:nvPr/>
        </p:nvSpPr>
        <p:spPr bwMode="auto">
          <a:xfrm>
            <a:off x="1763713" y="4149725"/>
            <a:ext cx="1152525" cy="10080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90" name="Line 30"/>
          <p:cNvSpPr>
            <a:spLocks noChangeShapeType="1"/>
          </p:cNvSpPr>
          <p:nvPr/>
        </p:nvSpPr>
        <p:spPr bwMode="auto">
          <a:xfrm>
            <a:off x="2916238" y="5157788"/>
            <a:ext cx="33115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91" name="Line 31"/>
          <p:cNvSpPr>
            <a:spLocks noChangeShapeType="1"/>
          </p:cNvSpPr>
          <p:nvPr/>
        </p:nvSpPr>
        <p:spPr bwMode="auto">
          <a:xfrm flipH="1">
            <a:off x="6227763" y="4149725"/>
            <a:ext cx="1081087" cy="10080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92" name="Line 32"/>
          <p:cNvSpPr>
            <a:spLocks noChangeShapeType="1"/>
          </p:cNvSpPr>
          <p:nvPr/>
        </p:nvSpPr>
        <p:spPr bwMode="auto">
          <a:xfrm flipH="1">
            <a:off x="1763713" y="4149725"/>
            <a:ext cx="56165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93" name="Line 33"/>
          <p:cNvSpPr>
            <a:spLocks noChangeShapeType="1"/>
          </p:cNvSpPr>
          <p:nvPr/>
        </p:nvSpPr>
        <p:spPr bwMode="auto">
          <a:xfrm flipV="1">
            <a:off x="4356100" y="692150"/>
            <a:ext cx="0" cy="3457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94" name="Line 34"/>
          <p:cNvSpPr>
            <a:spLocks noChangeShapeType="1"/>
          </p:cNvSpPr>
          <p:nvPr/>
        </p:nvSpPr>
        <p:spPr bwMode="auto">
          <a:xfrm>
            <a:off x="4356100" y="692150"/>
            <a:ext cx="11525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95" name="Line 35"/>
          <p:cNvSpPr>
            <a:spLocks noChangeShapeType="1"/>
          </p:cNvSpPr>
          <p:nvPr/>
        </p:nvSpPr>
        <p:spPr bwMode="auto">
          <a:xfrm flipH="1">
            <a:off x="5076825" y="692150"/>
            <a:ext cx="43180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96" name="Line 36"/>
          <p:cNvSpPr>
            <a:spLocks noChangeShapeType="1"/>
          </p:cNvSpPr>
          <p:nvPr/>
        </p:nvSpPr>
        <p:spPr bwMode="auto">
          <a:xfrm>
            <a:off x="5076825" y="1052513"/>
            <a:ext cx="431800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97" name="Line 37"/>
          <p:cNvSpPr>
            <a:spLocks noChangeShapeType="1"/>
          </p:cNvSpPr>
          <p:nvPr/>
        </p:nvSpPr>
        <p:spPr bwMode="auto">
          <a:xfrm>
            <a:off x="4356100" y="1412875"/>
            <a:ext cx="11525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98" name="Line 38"/>
          <p:cNvSpPr>
            <a:spLocks noChangeShapeType="1"/>
          </p:cNvSpPr>
          <p:nvPr/>
        </p:nvSpPr>
        <p:spPr bwMode="auto">
          <a:xfrm>
            <a:off x="4356100" y="1412875"/>
            <a:ext cx="2232025" cy="2736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15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153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nimBg="1"/>
      <p:bldP spid="15366" grpId="0"/>
      <p:bldP spid="15369" grpId="0" animBg="1"/>
      <p:bldP spid="15370" grpId="0"/>
      <p:bldP spid="15371" grpId="0" animBg="1"/>
      <p:bldP spid="15372" grpId="0"/>
      <p:bldP spid="15373" grpId="0" animBg="1"/>
      <p:bldP spid="15374" grpId="0"/>
      <p:bldP spid="15375" grpId="0" animBg="1"/>
      <p:bldP spid="15376" grpId="0"/>
      <p:bldP spid="15377" grpId="0" animBg="1"/>
      <p:bldP spid="15378" grpId="0"/>
      <p:bldP spid="15379" grpId="0" animBg="1"/>
      <p:bldP spid="15380" grpId="0"/>
      <p:bldP spid="15381" grpId="0" animBg="1"/>
      <p:bldP spid="15382" grpId="0"/>
      <p:bldP spid="15383" grpId="0" animBg="1"/>
      <p:bldP spid="15384" grpId="0"/>
      <p:bldP spid="15385" grpId="0" animBg="1"/>
      <p:bldP spid="15386" grpId="0"/>
      <p:bldP spid="15387" grpId="0" animBg="1"/>
      <p:bldP spid="15388" grpId="0"/>
      <p:bldP spid="15389" grpId="0" animBg="1"/>
      <p:bldP spid="15390" grpId="0" animBg="1"/>
      <p:bldP spid="15391" grpId="0" animBg="1"/>
      <p:bldP spid="15392" grpId="0" animBg="1"/>
      <p:bldP spid="15393" grpId="0" animBg="1"/>
      <p:bldP spid="15394" grpId="0" animBg="1"/>
      <p:bldP spid="15395" grpId="0" animBg="1"/>
      <p:bldP spid="15396" grpId="0" animBg="1"/>
      <p:bldP spid="15397" grpId="0" animBg="1"/>
      <p:bldP spid="1539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Домашнее задание: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r>
              <a:rPr lang="ru-RU" i="1" dirty="0" smtClean="0"/>
              <a:t>. </a:t>
            </a:r>
            <a:r>
              <a:rPr lang="ru-RU" dirty="0" smtClean="0"/>
              <a:t>§ 1.8 – прочитать, ответить устно на вопросы 1-3.</a:t>
            </a:r>
          </a:p>
          <a:p>
            <a:pPr lvl="0"/>
            <a:r>
              <a:rPr lang="ru-RU" dirty="0" smtClean="0"/>
              <a:t>РТ: № 34 (вариант 5-6).</a:t>
            </a:r>
          </a:p>
          <a:p>
            <a:pPr lvl="0"/>
            <a:r>
              <a:rPr lang="ru-RU" dirty="0" smtClean="0"/>
              <a:t>Творческое задание:  нарисовать в прямоугольной системе координат простой рисунок. Определить и записать координаты опорных точек.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14620"/>
            <a:ext cx="8686800" cy="838200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sz="6000" b="1" dirty="0" smtClean="0"/>
              <a:t>Практическая часть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/>
              <a:t>Подведение итогов урока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Как называется плоскость, которую образуют две координатные прямые при пересечении под прямым углом в начале отсчета?</a:t>
            </a:r>
          </a:p>
          <a:p>
            <a:pPr lvl="0"/>
            <a:r>
              <a:rPr lang="ru-RU" dirty="0" smtClean="0"/>
              <a:t>Как называется координата </a:t>
            </a:r>
            <a:r>
              <a:rPr lang="ru-RU" dirty="0" err="1" smtClean="0"/>
              <a:t>х</a:t>
            </a:r>
            <a:r>
              <a:rPr lang="ru-RU" dirty="0" smtClean="0"/>
              <a:t>?</a:t>
            </a:r>
          </a:p>
          <a:p>
            <a:pPr lvl="0"/>
            <a:r>
              <a:rPr lang="ru-RU" dirty="0" smtClean="0"/>
              <a:t>Как называется координата у?</a:t>
            </a:r>
          </a:p>
          <a:p>
            <a:pPr lvl="0"/>
            <a:r>
              <a:rPr lang="ru-RU" dirty="0" smtClean="0"/>
              <a:t>Как записываются координаты точки в математике, информатике?</a:t>
            </a:r>
          </a:p>
          <a:p>
            <a:pPr lvl="0"/>
            <a:r>
              <a:rPr lang="ru-RU" dirty="0" smtClean="0"/>
              <a:t>Где вам больше понравилось рисовать в тетрадях или на компьютере? 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1811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Если урок для вас прошел плодотворно, и вы остались довольны - прикрепите к дереву плоды – яблоки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ru-RU" sz="2400" dirty="0" smtClean="0"/>
              <a:t>Если урок прошел хорошо, но могло быть и лучше – прикрепите цветы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ru-RU" sz="2400" dirty="0" smtClean="0"/>
              <a:t>Если урок не отличается от прежних уроков, и ничего нового не принес – зеленые листочки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ru-RU" sz="2400" dirty="0" smtClean="0"/>
              <a:t>А уж если совсем напрасно было потрачено время на уроке, то – желтый, чахлый лист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endParaRPr lang="ru-RU" dirty="0"/>
          </a:p>
        </p:txBody>
      </p:sp>
      <p:pic>
        <p:nvPicPr>
          <p:cNvPr id="34818" name="Picture 2" descr="C:\Users\Оксана\AppData\Local\Microsoft\Windows\Temporary Internet Files\Content.IE5\JSWZCNDB\MC900441708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1643050"/>
            <a:ext cx="1157286" cy="1157286"/>
          </a:xfrm>
          <a:prstGeom prst="rect">
            <a:avLst/>
          </a:prstGeom>
          <a:noFill/>
        </p:spPr>
      </p:pic>
      <p:pic>
        <p:nvPicPr>
          <p:cNvPr id="34820" name="Picture 4" descr="C:\Users\Оксана\AppData\Local\Microsoft\Windows\Temporary Internet Files\Content.IE5\8JNCC975\MC900436183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3214686"/>
            <a:ext cx="948454" cy="928694"/>
          </a:xfrm>
          <a:prstGeom prst="rect">
            <a:avLst/>
          </a:prstGeom>
          <a:noFill/>
        </p:spPr>
      </p:pic>
      <p:pic>
        <p:nvPicPr>
          <p:cNvPr id="34821" name="Picture 5" descr="C:\Users\Оксана\AppData\Local\Microsoft\Windows\Temporary Internet Files\Content.IE5\JSWZCNDB\MC900440107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4429132"/>
            <a:ext cx="1000132" cy="96182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3116"/>
            <a:ext cx="8686800" cy="2614610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Спасибо за урок!</a:t>
            </a:r>
            <a:endParaRPr lang="ru-RU" sz="6600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70</TotalTime>
  <Words>450</Words>
  <Application>Microsoft Office PowerPoint</Application>
  <PresentationFormat>Экран (4:3)</PresentationFormat>
  <Paragraphs>95</Paragraphs>
  <Slides>21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Трек</vt:lpstr>
      <vt:lpstr>Кодирование графической информации </vt:lpstr>
      <vt:lpstr>Цель урока:  </vt:lpstr>
      <vt:lpstr>Приветствие</vt:lpstr>
      <vt:lpstr>Слайд 4</vt:lpstr>
      <vt:lpstr> Вопросы для обсуждения: </vt:lpstr>
      <vt:lpstr>Как закодировать графическую информацию?  </vt:lpstr>
      <vt:lpstr>Декодируйте сообщение </vt:lpstr>
      <vt:lpstr>Метод координат</vt:lpstr>
      <vt:lpstr>РЕНЕ ДЕКАРТ (1596-1650)</vt:lpstr>
      <vt:lpstr>Слайд 10</vt:lpstr>
      <vt:lpstr>Слайд 11</vt:lpstr>
      <vt:lpstr>Слайд 12</vt:lpstr>
      <vt:lpstr>Задача 1   </vt:lpstr>
      <vt:lpstr>Физкультминутка </vt:lpstr>
      <vt:lpstr>Задание: РТ: № 34 (вариант 3).</vt:lpstr>
      <vt:lpstr>1</vt:lpstr>
      <vt:lpstr>Домашнее задание:</vt:lpstr>
      <vt:lpstr>Практическая часть </vt:lpstr>
      <vt:lpstr>Подведение итогов урока </vt:lpstr>
      <vt:lpstr>Рефлексия</vt:lpstr>
      <vt:lpstr>Спасибо за урок!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Кодирование графической информации</dc:title>
  <dc:creator>Оксана</dc:creator>
  <cp:lastModifiedBy>Оксана</cp:lastModifiedBy>
  <cp:revision>8</cp:revision>
  <dcterms:created xsi:type="dcterms:W3CDTF">2013-12-12T18:42:15Z</dcterms:created>
  <dcterms:modified xsi:type="dcterms:W3CDTF">2013-12-12T19:52:19Z</dcterms:modified>
</cp:coreProperties>
</file>