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7" r:id="rId4"/>
    <p:sldId id="258" r:id="rId5"/>
    <p:sldId id="256" r:id="rId6"/>
    <p:sldId id="259" r:id="rId7"/>
    <p:sldId id="260" r:id="rId8"/>
    <p:sldId id="261" r:id="rId9"/>
    <p:sldId id="262" r:id="rId10"/>
    <p:sldId id="263" r:id="rId11"/>
    <p:sldId id="264" r:id="rId12"/>
    <p:sldId id="266" r:id="rId13"/>
    <p:sldId id="267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34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B2BB3-4882-40E4-9AF4-B0BCBA191F47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A0B1A-F775-4210-B30B-52E85988B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311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B2BB3-4882-40E4-9AF4-B0BCBA191F47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A0B1A-F775-4210-B30B-52E85988B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832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B2BB3-4882-40E4-9AF4-B0BCBA191F47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A0B1A-F775-4210-B30B-52E85988B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461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B2BB3-4882-40E4-9AF4-B0BCBA191F47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A0B1A-F775-4210-B30B-52E85988B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832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B2BB3-4882-40E4-9AF4-B0BCBA191F47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A0B1A-F775-4210-B30B-52E85988B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235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B2BB3-4882-40E4-9AF4-B0BCBA191F47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A0B1A-F775-4210-B30B-52E85988B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05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B2BB3-4882-40E4-9AF4-B0BCBA191F47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A0B1A-F775-4210-B30B-52E85988B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759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B2BB3-4882-40E4-9AF4-B0BCBA191F47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A0B1A-F775-4210-B30B-52E85988B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984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B2BB3-4882-40E4-9AF4-B0BCBA191F47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A0B1A-F775-4210-B30B-52E85988B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567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B2BB3-4882-40E4-9AF4-B0BCBA191F47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A0B1A-F775-4210-B30B-52E85988B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749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B2BB3-4882-40E4-9AF4-B0BCBA191F47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A0B1A-F775-4210-B30B-52E85988B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928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812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220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883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0976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837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686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6996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7278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6463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8154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1940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E793-8B51-4D91-BFC5-8206B5EA13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99EE-259D-4865-8C15-12F19A7768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2826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E793-8B51-4D91-BFC5-8206B5EA13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99EE-259D-4865-8C15-12F19A7768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2018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E793-8B51-4D91-BFC5-8206B5EA13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99EE-259D-4865-8C15-12F19A7768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5474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E793-8B51-4D91-BFC5-8206B5EA13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99EE-259D-4865-8C15-12F19A7768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6107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E793-8B51-4D91-BFC5-8206B5EA13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99EE-259D-4865-8C15-12F19A7768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30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E793-8B51-4D91-BFC5-8206B5EA13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99EE-259D-4865-8C15-12F19A7768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2741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E793-8B51-4D91-BFC5-8206B5EA13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99EE-259D-4865-8C15-12F19A7768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7542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E793-8B51-4D91-BFC5-8206B5EA13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99EE-259D-4865-8C15-12F19A7768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9329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E793-8B51-4D91-BFC5-8206B5EA13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99EE-259D-4865-8C15-12F19A7768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5772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E793-8B51-4D91-BFC5-8206B5EA13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99EE-259D-4865-8C15-12F19A7768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0800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E793-8B51-4D91-BFC5-8206B5EA13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99EE-259D-4865-8C15-12F19A7768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151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B2BB3-4882-40E4-9AF4-B0BCBA191F47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A0B1A-F775-4210-B30B-52E85988B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713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919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8E793-8B51-4D91-BFC5-8206B5EA13E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499EE-259D-4865-8C15-12F19A77681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77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img1.liveinternet.ru/images/attach/c/3/75/847/75847205_75845313_75325241_8de9ecca0330.gif" TargetMode="Externa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8" descr="Картинка 16 из 21852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0115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 flipV="1">
            <a:off x="0" y="665021"/>
            <a:ext cx="9144000" cy="1662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0" y="1399312"/>
            <a:ext cx="9144000" cy="1662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2133603"/>
            <a:ext cx="9144000" cy="1662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0" y="2867894"/>
            <a:ext cx="9144000" cy="1662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0" y="3602185"/>
            <a:ext cx="9144000" cy="1662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0" y="4336476"/>
            <a:ext cx="9144000" cy="1662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0" y="5070767"/>
            <a:ext cx="9144000" cy="1662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0" y="5805058"/>
            <a:ext cx="9144000" cy="1662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0" y="6539349"/>
            <a:ext cx="9144000" cy="1662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1820" y="-198835"/>
            <a:ext cx="9798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</a:rPr>
              <a:t>Двадцать седьмое января</a:t>
            </a:r>
            <a:r>
              <a:rPr lang="ru-RU" sz="7200" dirty="0" smtClean="0">
                <a:solidFill>
                  <a:srgbClr val="5B9BD5">
                    <a:lumMod val="50000"/>
                  </a:srgbClr>
                </a:solidFill>
                <a:latin typeface="Propisi" panose="02000508030000020003" pitchFamily="2" charset="0"/>
              </a:rPr>
              <a:t>. </a:t>
            </a:r>
            <a:endParaRPr lang="ru-RU" sz="7200" dirty="0">
              <a:solidFill>
                <a:srgbClr val="5B9BD5">
                  <a:lumMod val="50000"/>
                </a:srgbClr>
              </a:solidFill>
              <a:latin typeface="Propisi" panose="02000508030000020003" pitchFamily="2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8104909" y="0"/>
            <a:ext cx="62346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544811" y="465588"/>
            <a:ext cx="71032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</a:rPr>
              <a:t>Классная работа.</a:t>
            </a:r>
            <a:endParaRPr lang="ru-RU" sz="7200" dirty="0">
              <a:solidFill>
                <a:schemeClr val="accent5">
                  <a:lumMod val="50000"/>
                </a:schemeClr>
              </a:solidFill>
              <a:latin typeface="Propisi" panose="02000508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05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04403" y="218248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сегодня встала ни свет, ни заря.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1299" y="620688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сегодня встала очень рано.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4403" y="1352961"/>
            <a:ext cx="9505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Приехала к вам из-за тридевять земель.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4403" y="1782726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Приехала к вам издалека.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4403" y="2398360"/>
            <a:ext cx="7920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Очень хочется, чтобы наш урок прошел без сучка и задоринки.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4403" y="3290476"/>
            <a:ext cx="7920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Очень хочется, чтобы наш урок прошел замечательно.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4403" y="4367694"/>
            <a:ext cx="7920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для этого нам надо работать не покладая рук.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9136" y="5301208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для этого нам надо работать хорошо.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3563888" y="660090"/>
            <a:ext cx="28803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347864" y="1808273"/>
            <a:ext cx="39604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04403" y="3329134"/>
            <a:ext cx="334751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668344" y="2907098"/>
            <a:ext cx="75693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156176" y="4906303"/>
            <a:ext cx="22985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504403" y="5321552"/>
            <a:ext cx="82723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156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4" descr="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1" cy="6864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43608" y="980728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Устойчивые выражения.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1844824"/>
            <a:ext cx="6552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Цели:</a:t>
            </a:r>
            <a:endParaRPr 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2552710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Познакомиться с новыми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0899" y="2552710"/>
            <a:ext cx="6115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устойчивыми выражениями.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366" y="2950747"/>
            <a:ext cx="86436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Потренироваться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устойчивых выражений.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39752" y="2950747"/>
            <a:ext cx="6115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нахождении и объяснении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5020" y="3781744"/>
            <a:ext cx="8161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 использовать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устойчивые выражения 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220838" y="3781743"/>
            <a:ext cx="864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04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 descr="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s4.mmr.ms/i/9130141/0/1000x10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66" y="609794"/>
            <a:ext cx="2848372" cy="28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parus.rs/media/catalog/product/cache/7/image/279964edd3a82076dd5c29b399a09114/9/7/97898515052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09794"/>
            <a:ext cx="190896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static.ozone.ru/multimedia/books_covers/101309490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618325"/>
            <a:ext cx="2623591" cy="381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im1-tub-ru.yandex.net/i?id=55004188b0434ccbe1226fe71aa62165&amp;n=33&amp;h=215&amp;w=1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06138"/>
            <a:ext cx="1476375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rayknig.ru/cover/bo/bolhoj-frazeologiheskij-slovar-dli-detej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4" y="3933056"/>
            <a:ext cx="1833408" cy="244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ukazka.ru/img/g/uk26722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581128"/>
            <a:ext cx="1233597" cy="169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ruslania.com/pictures/big/978522218426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050" y="4453895"/>
            <a:ext cx="1273474" cy="195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images.wildberries.ru/big/new/3040000/3047273-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749370"/>
            <a:ext cx="868333" cy="115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90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 descr="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://na-uroki.ru/img/10106218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3666236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76056" y="234888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724545" y="3761027"/>
            <a:ext cx="32318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solidFill>
                  <a:srgbClr val="002060"/>
                </a:solidFill>
                <a:latin typeface="Propisi" panose="02000508030000020003" pitchFamily="2" charset="0"/>
                <a:cs typeface="Times New Roman" panose="02020603050405020304" pitchFamily="18" charset="0"/>
              </a:rPr>
              <a:t>Упр.23.</a:t>
            </a:r>
            <a:endParaRPr lang="ru-RU" sz="9600" b="1" dirty="0">
              <a:solidFill>
                <a:srgbClr val="002060"/>
              </a:solidFill>
              <a:latin typeface="Propisi" panose="02000508030000020003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80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 descr="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076056" y="234888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764704"/>
            <a:ext cx="3855116" cy="284876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-685799" y="38610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РАБОТАЕМ В ПАРАХ</a:t>
            </a:r>
            <a:endParaRPr lang="ru-RU" sz="5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4576" y="4833843"/>
            <a:ext cx="72352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solidFill>
                  <a:srgbClr val="002060"/>
                </a:solidFill>
                <a:latin typeface="Propisi" panose="02000508030000020003" pitchFamily="2" charset="0"/>
                <a:cs typeface="Times New Roman" panose="02020603050405020304" pitchFamily="18" charset="0"/>
              </a:rPr>
              <a:t>Упр. </a:t>
            </a:r>
            <a:r>
              <a:rPr lang="ru-RU" sz="9600" b="1" dirty="0" smtClean="0">
                <a:solidFill>
                  <a:srgbClr val="002060"/>
                </a:solidFill>
                <a:latin typeface="Propisi" panose="02000508030000020003" pitchFamily="2" charset="0"/>
                <a:cs typeface="Times New Roman" panose="02020603050405020304" pitchFamily="18" charset="0"/>
              </a:rPr>
              <a:t>24</a:t>
            </a:r>
            <a:r>
              <a:rPr lang="ru-RU" sz="9600" b="1" dirty="0" smtClean="0">
                <a:solidFill>
                  <a:srgbClr val="002060"/>
                </a:solidFill>
                <a:latin typeface="Propisi" panose="02000508030000020003" pitchFamily="2" charset="0"/>
                <a:cs typeface="Times New Roman" panose="02020603050405020304" pitchFamily="18" charset="0"/>
              </a:rPr>
              <a:t>.</a:t>
            </a:r>
            <a:endParaRPr lang="ru-RU" sz="9600" b="1" dirty="0">
              <a:solidFill>
                <a:srgbClr val="002060"/>
              </a:solidFill>
              <a:latin typeface="Propisi" panose="02000508030000020003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59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 descr="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076056" y="234888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5019538"/>
            <a:ext cx="1647965" cy="12177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flipH="1">
            <a:off x="827584" y="764704"/>
            <a:ext cx="5184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Propisi" panose="02000508030000020003" pitchFamily="2" charset="0"/>
              </a:rPr>
              <a:t>точить лясы - </a:t>
            </a:r>
            <a:r>
              <a:rPr lang="ru-RU" sz="4800" b="1" dirty="0" smtClean="0">
                <a:solidFill>
                  <a:srgbClr val="FF0000"/>
                </a:solidFill>
                <a:latin typeface="Propisi" panose="02000508030000020003" pitchFamily="2" charset="0"/>
              </a:rPr>
              <a:t>болтать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Propisi" panose="02000508030000020003" pitchFamily="2" charset="0"/>
              </a:rPr>
              <a:t> 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latin typeface="Propisi" panose="02000508030000020003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842097" y="1509754"/>
            <a:ext cx="7402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Propisi" panose="02000508030000020003" pitchFamily="2" charset="0"/>
              </a:rPr>
              <a:t>набить карманы- </a:t>
            </a:r>
            <a:r>
              <a:rPr lang="ru-RU" sz="4800" b="1" dirty="0" smtClean="0">
                <a:solidFill>
                  <a:srgbClr val="FF0000"/>
                </a:solidFill>
                <a:latin typeface="Propisi" panose="02000508030000020003" pitchFamily="2" charset="0"/>
              </a:rPr>
              <a:t>разбогатеть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Propisi" panose="02000508030000020003" pitchFamily="2" charset="0"/>
              </a:rPr>
              <a:t> 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latin typeface="Propisi" panose="02000508030000020003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842366" y="2302713"/>
            <a:ext cx="6897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Propisi" panose="02000508030000020003" pitchFamily="2" charset="0"/>
              </a:rPr>
              <a:t>навострить лыжи-</a:t>
            </a:r>
            <a:r>
              <a:rPr lang="ru-RU" sz="4800" b="1" dirty="0" smtClean="0">
                <a:solidFill>
                  <a:srgbClr val="FF0000"/>
                </a:solidFill>
                <a:latin typeface="Propisi" panose="02000508030000020003" pitchFamily="2" charset="0"/>
              </a:rPr>
              <a:t> убежать </a:t>
            </a:r>
            <a:endParaRPr lang="ru-RU" sz="4800" b="1" dirty="0">
              <a:solidFill>
                <a:srgbClr val="FF0000"/>
              </a:solidFill>
              <a:latin typeface="Propisi" panose="02000508030000020003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flipH="1">
            <a:off x="842366" y="3013501"/>
            <a:ext cx="5184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Propisi" panose="02000508030000020003" pitchFamily="2" charset="0"/>
              </a:rPr>
              <a:t>со всех ног-</a:t>
            </a:r>
            <a:r>
              <a:rPr lang="ru-RU" sz="4800" b="1" dirty="0" smtClean="0">
                <a:solidFill>
                  <a:srgbClr val="FF0000"/>
                </a:solidFill>
                <a:latin typeface="Propisi" panose="02000508030000020003" pitchFamily="2" charset="0"/>
              </a:rPr>
              <a:t> быстро </a:t>
            </a:r>
            <a:endParaRPr lang="ru-RU" sz="4800" b="1" dirty="0">
              <a:solidFill>
                <a:srgbClr val="FF0000"/>
              </a:solidFill>
              <a:latin typeface="Propisi" panose="02000508030000020003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flipH="1">
            <a:off x="842366" y="3717032"/>
            <a:ext cx="6465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Propisi" panose="02000508030000020003" pitchFamily="2" charset="0"/>
              </a:rPr>
              <a:t>клевать носом- </a:t>
            </a:r>
            <a:r>
              <a:rPr lang="ru-RU" sz="4800" b="1" dirty="0" smtClean="0">
                <a:solidFill>
                  <a:srgbClr val="FF0000"/>
                </a:solidFill>
                <a:latin typeface="Propisi" panose="02000508030000020003" pitchFamily="2" charset="0"/>
              </a:rPr>
              <a:t>дремать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Propisi" panose="02000508030000020003" pitchFamily="2" charset="0"/>
              </a:rPr>
              <a:t> 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latin typeface="Propisi" panose="02000508030000020003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flipH="1">
            <a:off x="853432" y="4548029"/>
            <a:ext cx="66708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Propisi" panose="02000508030000020003" pitchFamily="2" charset="0"/>
              </a:rPr>
              <a:t>поднять на ноги- </a:t>
            </a:r>
            <a:r>
              <a:rPr lang="ru-RU" sz="4800" b="1" dirty="0" smtClean="0">
                <a:solidFill>
                  <a:srgbClr val="FF0000"/>
                </a:solidFill>
                <a:latin typeface="Propisi" panose="02000508030000020003" pitchFamily="2" charset="0"/>
              </a:rPr>
              <a:t>вылечить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Propisi" panose="02000508030000020003" pitchFamily="2" charset="0"/>
              </a:rPr>
              <a:t> 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latin typeface="Propisi" panose="02000508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54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 descr="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076056" y="234888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75656" y="3043777"/>
            <a:ext cx="64807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ФИЗМИНУТКА</a:t>
            </a:r>
            <a:endParaRPr lang="ru-RU" sz="6600" dirty="0"/>
          </a:p>
        </p:txBody>
      </p:sp>
      <p:pic>
        <p:nvPicPr>
          <p:cNvPr id="16" name="Picture 2" descr="Как нарисовать сказочного волка картинки Сайт о рисовании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54549" y="1436461"/>
            <a:ext cx="1301762" cy="1513677"/>
          </a:xfrm>
          <a:prstGeom prst="rect">
            <a:avLst/>
          </a:prstGeom>
          <a:noFill/>
        </p:spPr>
      </p:pic>
      <p:pic>
        <p:nvPicPr>
          <p:cNvPr id="17" name="Picture 4" descr="Несколько фактов о лисах - Дикие животные - Зоофакты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52286" y="598533"/>
            <a:ext cx="930292" cy="1594767"/>
          </a:xfrm>
          <a:prstGeom prst="rect">
            <a:avLst/>
          </a:prstGeom>
          <a:noFill/>
        </p:spPr>
      </p:pic>
      <p:pic>
        <p:nvPicPr>
          <p:cNvPr id="18" name="Picture 6" descr="Мой Мир@Mail.Ru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267744" y="4474688"/>
            <a:ext cx="1012113" cy="1726419"/>
          </a:xfrm>
          <a:prstGeom prst="rect">
            <a:avLst/>
          </a:prstGeom>
          <a:noFill/>
        </p:spPr>
      </p:pic>
      <p:pic>
        <p:nvPicPr>
          <p:cNvPr id="3074" name="Picture 2" descr="https://im0-tub-ru.yandex.net/i?id=e6ddab424f257f0603accd8b48d6310f&amp;n=33&amp;h=215&amp;w=22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68103"/>
            <a:ext cx="215265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perego-shop.ru/gallery/images/1988350_medvedya-skazk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322" y="578286"/>
            <a:ext cx="2828692" cy="269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open.az/uploads/posts/2009-07/1246644326_dnk_befor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53" y="3989992"/>
            <a:ext cx="1752091" cy="233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im1-tub-ru.yandex.net/i?id=cf57140ec33537067fc6ba1d3923398c&amp;n=33&amp;h=215&amp;w=34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85194"/>
            <a:ext cx="3984005" cy="2475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orientka.cz/fotografie/foto-323-80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450" y="5337897"/>
            <a:ext cx="1480939" cy="99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78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Рисунок 4" descr="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214313" y="-250825"/>
            <a:ext cx="9358313" cy="710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23528" y="1124744"/>
            <a:ext cx="7974362" cy="1631216"/>
          </a:xfrm>
          <a:prstGeom prst="rect">
            <a:avLst/>
          </a:prstGeom>
          <a:solidFill>
            <a:srgbClr val="FF99FF"/>
          </a:solidFill>
        </p:spPr>
        <p:txBody>
          <a:bodyPr wrap="none" rtlCol="0">
            <a:spAutoFit/>
          </a:bodyPr>
          <a:lstStyle/>
          <a:p>
            <a:r>
              <a:rPr lang="ru-RU" sz="2000" dirty="0" smtClean="0"/>
              <a:t>1-й уровень –</a:t>
            </a:r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Подобрать к каждому слову фразеологический оборот </a:t>
            </a:r>
          </a:p>
          <a:p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из правой колонки,  соединить стрелками 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олчать                     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кот  наплакал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есно                          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держать язык за зубами</a:t>
            </a:r>
            <a:endParaRPr lang="ru-RU" sz="2000" dirty="0" smtClean="0"/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ало                           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яблоку негде  упасть.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3648" y="4221088"/>
            <a:ext cx="7071488" cy="1754326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3-й уровень </a:t>
            </a:r>
            <a:r>
              <a:rPr lang="ru-RU" b="1" u="sng" dirty="0" smtClean="0"/>
              <a:t>Найти и </a:t>
            </a:r>
            <a:r>
              <a:rPr lang="ru-RU" b="1" i="1" u="sng" dirty="0" smtClean="0"/>
              <a:t>подчеркнуть предложения с фразеологизмом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Я не нашел себе места и встал в коридоре.</a:t>
            </a:r>
            <a:br>
              <a:rPr lang="ru-RU" dirty="0" smtClean="0"/>
            </a:br>
            <a:r>
              <a:rPr lang="ru-RU" dirty="0" smtClean="0"/>
              <a:t>Отец не находил себе места от волнения.</a:t>
            </a:r>
            <a:br>
              <a:rPr lang="ru-RU" dirty="0" smtClean="0"/>
            </a:br>
            <a:r>
              <a:rPr lang="ru-RU" dirty="0" smtClean="0"/>
              <a:t>За едой малыш прикусил язык и заплакал.</a:t>
            </a:r>
            <a:br>
              <a:rPr lang="ru-RU" dirty="0" smtClean="0"/>
            </a:br>
            <a:r>
              <a:rPr lang="ru-RU" dirty="0" smtClean="0"/>
              <a:t>Он чуть было не проговорился, но вовремя прикусил язык.</a:t>
            </a:r>
            <a:br>
              <a:rPr lang="ru-RU" dirty="0" smtClean="0"/>
            </a:b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1475656" y="1916832"/>
            <a:ext cx="1440160" cy="36004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1259632" y="1916832"/>
            <a:ext cx="1728192" cy="576064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1187624" y="2276872"/>
            <a:ext cx="1656184" cy="288032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27585" y="2996952"/>
            <a:ext cx="7848871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2-й уровень  </a:t>
            </a:r>
            <a:r>
              <a:rPr lang="ru-RU" sz="2000" b="1" u="sng" dirty="0" smtClean="0"/>
              <a:t>Записать фразеологизм по его  значению</a:t>
            </a:r>
          </a:p>
          <a:p>
            <a:r>
              <a:rPr lang="ru-RU" sz="2000" b="1" dirty="0" smtClean="0"/>
              <a:t>Лентяйничать, ничего не делать -</a:t>
            </a:r>
            <a:endParaRPr lang="ru-RU" sz="2000" dirty="0" smtClean="0"/>
          </a:p>
          <a:p>
            <a:r>
              <a:rPr lang="ru-RU" sz="2000" b="1" dirty="0" smtClean="0"/>
              <a:t>Позволить себе говорить лишнее - </a:t>
            </a:r>
            <a:endParaRPr lang="ru-RU" sz="2000" b="1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4752020" y="3303372"/>
            <a:ext cx="18004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б</a:t>
            </a:r>
            <a:r>
              <a:rPr lang="ru-RU" sz="2000" b="1" dirty="0" smtClean="0">
                <a:solidFill>
                  <a:srgbClr val="C00000"/>
                </a:solidFill>
              </a:rPr>
              <a:t>аклуши бить.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40823" y="3573016"/>
            <a:ext cx="2117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дать волю языку.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467544" y="188640"/>
            <a:ext cx="8170689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РАБОТАЕМ самостоятельно</a:t>
            </a:r>
            <a:endParaRPr lang="ru-RU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475656" y="5084175"/>
            <a:ext cx="4104456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475656" y="5661248"/>
            <a:ext cx="5832648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1874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2" grpId="0" animBg="1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Рисунок 4" descr="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395536" y="277537"/>
            <a:ext cx="78867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РАБОТАЕМ В ГРУППАХ</a:t>
            </a:r>
            <a:endParaRPr lang="ru-RU" sz="5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318" y="1603911"/>
            <a:ext cx="3967049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413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Рисунок 4" descr="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6364"/>
            <a:ext cx="9144000" cy="6864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28762" y="332656"/>
            <a:ext cx="7050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u="sng" dirty="0" smtClean="0"/>
              <a:t>Задание: Составить </a:t>
            </a:r>
            <a:r>
              <a:rPr lang="ru-RU" sz="2800" u="sng" dirty="0" smtClean="0"/>
              <a:t>рассказ</a:t>
            </a:r>
            <a:r>
              <a:rPr lang="ru-RU" sz="2800" u="sng" dirty="0"/>
              <a:t> </a:t>
            </a:r>
            <a:r>
              <a:rPr lang="ru-RU" sz="2800" u="sng" dirty="0" smtClean="0"/>
              <a:t>на </a:t>
            </a:r>
            <a:r>
              <a:rPr lang="ru-RU" sz="2800" u="sng" dirty="0" smtClean="0"/>
              <a:t>данную тему, </a:t>
            </a:r>
            <a:endParaRPr lang="ru-RU" sz="2800" u="sng" dirty="0" smtClean="0"/>
          </a:p>
          <a:p>
            <a:r>
              <a:rPr lang="ru-RU" sz="2800" u="sng" dirty="0" smtClean="0"/>
              <a:t>используя </a:t>
            </a:r>
            <a:r>
              <a:rPr lang="ru-RU" sz="2800" u="sng" dirty="0" smtClean="0"/>
              <a:t>устойчивые выражения</a:t>
            </a:r>
            <a:endParaRPr lang="ru-RU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067691" y="1395080"/>
            <a:ext cx="7457106" cy="11079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70C0"/>
                </a:solidFill>
              </a:rPr>
              <a:t>1 и 4 </a:t>
            </a:r>
            <a:r>
              <a:rPr lang="ru-RU" sz="2400" b="1" i="1" dirty="0" smtClean="0">
                <a:solidFill>
                  <a:srgbClr val="0070C0"/>
                </a:solidFill>
              </a:rPr>
              <a:t>группа         </a:t>
            </a:r>
            <a:r>
              <a:rPr lang="ru-RU" sz="2400" b="1" i="1" dirty="0" smtClean="0">
                <a:solidFill>
                  <a:srgbClr val="FF0000"/>
                </a:solidFill>
              </a:rPr>
              <a:t>Мой друг.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r>
              <a:rPr lang="ru-RU" sz="2400" b="1" i="1" dirty="0" smtClean="0"/>
              <a:t>Водой не разольёшь, золотые руки, светлая голова. </a:t>
            </a:r>
            <a:endParaRPr lang="ru-RU" sz="2400" b="1" dirty="0" smtClean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5435" y="2852936"/>
            <a:ext cx="8078815" cy="11079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2 и 5 </a:t>
            </a:r>
            <a:r>
              <a:rPr lang="ru-RU" sz="2400" b="1" i="1" dirty="0" smtClean="0">
                <a:solidFill>
                  <a:srgbClr val="002060"/>
                </a:solidFill>
              </a:rPr>
              <a:t>группа         </a:t>
            </a:r>
            <a:r>
              <a:rPr lang="ru-RU" sz="2400" b="1" i="1" dirty="0" smtClean="0">
                <a:solidFill>
                  <a:srgbClr val="00B050"/>
                </a:solidFill>
              </a:rPr>
              <a:t>На уроке. </a:t>
            </a:r>
          </a:p>
          <a:p>
            <a:r>
              <a:rPr lang="ru-RU" sz="2400" b="1" i="1" dirty="0" smtClean="0"/>
              <a:t>Ворон считал, душа в пятки ушла, заплакал в три ручья</a:t>
            </a:r>
            <a:r>
              <a:rPr lang="ru-RU" sz="2400" i="1" dirty="0" smtClean="0"/>
              <a:t>.</a:t>
            </a:r>
            <a:endParaRPr lang="ru-RU" sz="2400" dirty="0" smtClean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920425" y="4417620"/>
            <a:ext cx="6604372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smtClean="0"/>
              <a:t>3 группа    </a:t>
            </a:r>
            <a:r>
              <a:rPr lang="ru-RU" sz="2400" b="1" i="1" dirty="0" smtClean="0">
                <a:solidFill>
                  <a:srgbClr val="C00000"/>
                </a:solidFill>
              </a:rPr>
              <a:t> На перемене.</a:t>
            </a:r>
            <a:endParaRPr lang="ru-RU" sz="2400" b="1" dirty="0" smtClean="0">
              <a:solidFill>
                <a:srgbClr val="C00000"/>
              </a:solidFill>
            </a:endParaRPr>
          </a:p>
          <a:p>
            <a:r>
              <a:rPr lang="ru-RU" sz="2400" b="1" i="1" dirty="0" smtClean="0"/>
              <a:t>Сломя голову, и в ус не дует, где раки зимуют</a:t>
            </a:r>
            <a:r>
              <a:rPr lang="ru-RU" i="1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08" y="5016187"/>
            <a:ext cx="1289688" cy="128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491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Рисунок 4" descr="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6364"/>
            <a:ext cx="9144000" cy="6864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609181" y="1543068"/>
            <a:ext cx="84249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Я переливал из пустого в порожнее.</a:t>
            </a:r>
            <a:b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Я устал и вышел из себя.</a:t>
            </a:r>
            <a:b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Я работал, не покладая рук.</a:t>
            </a:r>
            <a:b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Я устал, но взял себя в руки.</a:t>
            </a:r>
            <a:b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Я смотрел на работу класса в оба глаза.</a:t>
            </a:r>
          </a:p>
          <a:p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Я работал, спустя рукава.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48430" y="583813"/>
            <a:ext cx="25280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Итог урока</a:t>
            </a:r>
          </a:p>
        </p:txBody>
      </p:sp>
    </p:spTree>
    <p:extLst>
      <p:ext uri="{BB962C8B-B14F-4D97-AF65-F5344CB8AC3E}">
        <p14:creationId xmlns:p14="http://schemas.microsoft.com/office/powerpoint/2010/main" val="24800332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Рисунок 4" descr="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92435" y="3501008"/>
            <a:ext cx="7344816" cy="2878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 выбору: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2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Уч., с. 31, упр. 25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Придумать и записать текст на любую тему, используя устойчивые выражения. 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im1-tub-ru.yandex.net/i?id=010727d7cc8945bfc236ef8634f58fb6&amp;n=33&amp;h=215&amp;w=4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471" y="322640"/>
            <a:ext cx="6696744" cy="317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3903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318</Words>
  <Application>Microsoft Office PowerPoint</Application>
  <PresentationFormat>Экран (4:3)</PresentationFormat>
  <Paragraphs>56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</cp:revision>
  <dcterms:created xsi:type="dcterms:W3CDTF">2017-01-26T12:52:10Z</dcterms:created>
  <dcterms:modified xsi:type="dcterms:W3CDTF">2017-01-26T14:37:29Z</dcterms:modified>
</cp:coreProperties>
</file>