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69" r:id="rId3"/>
    <p:sldId id="270" r:id="rId4"/>
    <p:sldId id="273" r:id="rId5"/>
    <p:sldId id="271" r:id="rId6"/>
    <p:sldId id="258" r:id="rId7"/>
    <p:sldId id="262" r:id="rId8"/>
    <p:sldId id="263" r:id="rId9"/>
    <p:sldId id="264" r:id="rId10"/>
    <p:sldId id="267" r:id="rId11"/>
    <p:sldId id="272" r:id="rId12"/>
    <p:sldId id="260" r:id="rId13"/>
  </p:sldIdLst>
  <p:sldSz cx="9144000" cy="6858000" type="screen4x3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AGCrownStyle" charset="0"/>
      <p:italic r:id="rId18"/>
    </p:embeddedFont>
    <p:embeddedFont>
      <p:font typeface="Monotype Corsiva" pitchFamily="66" charset="0"/>
      <p:italic r:id="rId1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C38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idija\Рабочий стол\любимые сказки\4816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3068638"/>
            <a:ext cx="35147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idija\Рабочий стол\любимые сказки\4816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3068638"/>
            <a:ext cx="35147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idija\Рабочий стол\любимые сказки\8142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3665538"/>
            <a:ext cx="208915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>
                <a:alpha val="34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468313" y="476250"/>
            <a:ext cx="8280400" cy="5905500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isyonok.ucoz.ru/_ld/0/48162.png" TargetMode="External"/><Relationship Id="rId2" Type="http://schemas.openxmlformats.org/officeDocument/2006/relationships/hyperlink" Target="http://lisyonok.ucoz.ru/_ld/0/78604.pn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Прямоугольник 1"/>
          <p:cNvSpPr>
            <a:spLocks noChangeArrowheads="1"/>
          </p:cNvSpPr>
          <p:nvPr/>
        </p:nvSpPr>
        <p:spPr bwMode="auto">
          <a:xfrm>
            <a:off x="539750" y="1125538"/>
            <a:ext cx="70564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0070C0"/>
                </a:solidFill>
                <a:latin typeface="AGCrownStyle"/>
                <a:cs typeface="Arial" charset="0"/>
              </a:rPr>
              <a:t>«П</a:t>
            </a:r>
            <a:r>
              <a:rPr lang="ru-RU" sz="3600" b="0">
                <a:solidFill>
                  <a:srgbClr val="0070C0"/>
                </a:solidFill>
                <a:latin typeface="AGCrownStyle"/>
                <a:cs typeface="Arial" charset="0"/>
              </a:rPr>
              <a:t>равописание </a:t>
            </a:r>
            <a:endParaRPr lang="ru-RU" sz="3600" b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algn="ctr"/>
            <a:r>
              <a:rPr lang="ru-RU" sz="3600" b="0">
                <a:solidFill>
                  <a:srgbClr val="0070C0"/>
                </a:solidFill>
                <a:latin typeface="AGCrownStyle"/>
                <a:cs typeface="Arial" charset="0"/>
              </a:rPr>
              <a:t>ж</a:t>
            </a:r>
            <a:r>
              <a:rPr lang="ru-RU" sz="4000">
                <a:solidFill>
                  <a:srgbClr val="AC3814"/>
                </a:solidFill>
                <a:latin typeface="APCGaramondC"/>
                <a:cs typeface="Arial" charset="0"/>
              </a:rPr>
              <a:t>и</a:t>
            </a:r>
            <a:r>
              <a:rPr lang="ru-RU" sz="4000">
                <a:solidFill>
                  <a:srgbClr val="0070C0"/>
                </a:solidFill>
                <a:latin typeface="APCGaramondC"/>
                <a:cs typeface="Arial" charset="0"/>
              </a:rPr>
              <a:t>-ш</a:t>
            </a:r>
            <a:r>
              <a:rPr lang="ru-RU" sz="4000">
                <a:solidFill>
                  <a:srgbClr val="AC3814"/>
                </a:solidFill>
                <a:latin typeface="APCGaramondC"/>
                <a:cs typeface="Arial" charset="0"/>
              </a:rPr>
              <a:t>и</a:t>
            </a:r>
            <a:r>
              <a:rPr lang="ru-RU" sz="4000">
                <a:solidFill>
                  <a:srgbClr val="0070C0"/>
                </a:solidFill>
                <a:latin typeface="APCGaramondC"/>
                <a:cs typeface="Arial" charset="0"/>
              </a:rPr>
              <a:t>  ч</a:t>
            </a:r>
            <a:r>
              <a:rPr lang="ru-RU" sz="4000">
                <a:solidFill>
                  <a:srgbClr val="AC3814"/>
                </a:solidFill>
                <a:latin typeface="APCGaramondC"/>
                <a:cs typeface="Arial" charset="0"/>
              </a:rPr>
              <a:t>а</a:t>
            </a:r>
            <a:r>
              <a:rPr lang="ru-RU" sz="4000">
                <a:solidFill>
                  <a:srgbClr val="0070C0"/>
                </a:solidFill>
                <a:latin typeface="APCGaramondC"/>
                <a:cs typeface="Arial" charset="0"/>
              </a:rPr>
              <a:t>-щ</a:t>
            </a:r>
            <a:r>
              <a:rPr lang="ru-RU" sz="4000">
                <a:solidFill>
                  <a:srgbClr val="AC3814"/>
                </a:solidFill>
                <a:latin typeface="APCGaramondC"/>
                <a:cs typeface="Arial" charset="0"/>
              </a:rPr>
              <a:t>а </a:t>
            </a:r>
            <a:r>
              <a:rPr lang="ru-RU" sz="4000">
                <a:solidFill>
                  <a:srgbClr val="0070C0"/>
                </a:solidFill>
                <a:latin typeface="APCGaramondC"/>
                <a:cs typeface="Arial" charset="0"/>
              </a:rPr>
              <a:t> ч</a:t>
            </a:r>
            <a:r>
              <a:rPr lang="ru-RU" sz="4000">
                <a:solidFill>
                  <a:srgbClr val="AC3814"/>
                </a:solidFill>
                <a:latin typeface="APCGaramondC"/>
                <a:cs typeface="Arial" charset="0"/>
              </a:rPr>
              <a:t>у</a:t>
            </a:r>
            <a:r>
              <a:rPr lang="ru-RU" sz="4000">
                <a:solidFill>
                  <a:srgbClr val="0070C0"/>
                </a:solidFill>
                <a:latin typeface="APCGaramondC"/>
                <a:cs typeface="Arial" charset="0"/>
              </a:rPr>
              <a:t>-щ</a:t>
            </a:r>
            <a:r>
              <a:rPr lang="ru-RU" sz="4000">
                <a:solidFill>
                  <a:srgbClr val="AC3814"/>
                </a:solidFill>
                <a:latin typeface="APCGaramondC"/>
                <a:cs typeface="Arial" charset="0"/>
              </a:rPr>
              <a:t>у</a:t>
            </a:r>
            <a:r>
              <a:rPr lang="ru-RU" sz="4000">
                <a:solidFill>
                  <a:srgbClr val="0070C0"/>
                </a:solidFill>
                <a:latin typeface="APCGaramondC"/>
                <a:cs typeface="Arial" charset="0"/>
              </a:rPr>
              <a:t>»</a:t>
            </a:r>
          </a:p>
          <a:p>
            <a:endParaRPr lang="ru-RU" sz="3600" b="0">
              <a:solidFill>
                <a:srgbClr val="FF0000"/>
              </a:solidFill>
              <a:latin typeface="AGCrownStyle"/>
              <a:cs typeface="Arial" charset="0"/>
            </a:endParaRPr>
          </a:p>
        </p:txBody>
      </p:sp>
      <p:sp>
        <p:nvSpPr>
          <p:cNvPr id="5122" name="Прямоугольник 2"/>
          <p:cNvSpPr>
            <a:spLocks noChangeArrowheads="1"/>
          </p:cNvSpPr>
          <p:nvPr/>
        </p:nvSpPr>
        <p:spPr bwMode="auto">
          <a:xfrm>
            <a:off x="539750" y="620713"/>
            <a:ext cx="5327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4000">
              <a:solidFill>
                <a:srgbClr val="FF0000"/>
              </a:solidFill>
              <a:latin typeface="APCGaramondC"/>
              <a:cs typeface="Arial" charset="0"/>
            </a:endParaRPr>
          </a:p>
        </p:txBody>
      </p:sp>
      <p:pic>
        <p:nvPicPr>
          <p:cNvPr id="5123" name="Picture 4" descr="Картинки по запросу рисунок жираф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068638"/>
            <a:ext cx="611981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755650" y="566738"/>
            <a:ext cx="72723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0"/>
              <a:t>Начинается урок</a:t>
            </a:r>
          </a:p>
          <a:p>
            <a:pPr algn="ctr"/>
            <a:r>
              <a:rPr lang="ru-RU" sz="4000" b="0"/>
              <a:t>Долгожданный дан звонок                 </a:t>
            </a:r>
          </a:p>
          <a:p>
            <a:pPr algn="ctr"/>
            <a:r>
              <a:rPr lang="ru-RU" sz="4000" b="0"/>
              <a:t> Как жи-ши, ча-ща, чу-щу</a:t>
            </a:r>
          </a:p>
          <a:p>
            <a:pPr algn="ctr"/>
            <a:r>
              <a:rPr lang="ru-RU" sz="4000" b="0"/>
              <a:t> писать</a:t>
            </a:r>
          </a:p>
          <a:p>
            <a:pPr algn="ctr"/>
            <a:r>
              <a:rPr lang="ru-RU" sz="4000" b="0"/>
              <a:t> Будем вместе повторять</a:t>
            </a:r>
            <a:r>
              <a:rPr lang="ru-RU" sz="4000" b="0" i="1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17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шыповник</a:t>
            </a:r>
          </a:p>
          <a:p>
            <a:pPr>
              <a:lnSpc>
                <a:spcPct val="80000"/>
              </a:lnSpc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 ужы</a:t>
            </a:r>
          </a:p>
          <a:p>
            <a:pPr>
              <a:lnSpc>
                <a:spcPct val="80000"/>
              </a:lnSpc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 чясы</a:t>
            </a:r>
          </a:p>
          <a:p>
            <a:pPr>
              <a:lnSpc>
                <a:spcPct val="80000"/>
              </a:lnSpc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 площядка</a:t>
            </a:r>
          </a:p>
          <a:p>
            <a:pPr>
              <a:lnSpc>
                <a:spcPct val="80000"/>
              </a:lnSpc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  щюка</a:t>
            </a:r>
          </a:p>
          <a:p>
            <a:pPr>
              <a:lnSpc>
                <a:spcPct val="80000"/>
              </a:lnSpc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чюдо</a:t>
            </a:r>
            <a:endParaRPr lang="ru-RU" sz="48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42888"/>
            <a:ext cx="9144000" cy="71008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6600" b="1" smtClean="0">
                <a:solidFill>
                  <a:srgbClr val="FF0000"/>
                </a:solidFill>
              </a:rPr>
              <a:t/>
            </a:r>
            <a:br>
              <a:rPr lang="ru-RU" sz="6600" b="1" smtClean="0">
                <a:solidFill>
                  <a:srgbClr val="FF0000"/>
                </a:solidFill>
              </a:rPr>
            </a:br>
            <a:r>
              <a:rPr lang="ru-RU" sz="6600" b="1" smtClean="0">
                <a:solidFill>
                  <a:srgbClr val="FF0000"/>
                </a:solidFill>
              </a:rPr>
              <a:t/>
            </a:r>
            <a:br>
              <a:rPr lang="ru-RU" sz="6600" b="1" smtClean="0">
                <a:solidFill>
                  <a:srgbClr val="FF0000"/>
                </a:solidFill>
              </a:rPr>
            </a:br>
            <a:r>
              <a:rPr lang="ru-RU" sz="6600" b="1" smtClean="0">
                <a:solidFill>
                  <a:srgbClr val="FF0000"/>
                </a:solidFill>
              </a:rPr>
              <a:t>ЗАКРЕПЛЕНИЕ</a:t>
            </a:r>
            <a:br>
              <a:rPr lang="ru-RU" sz="6600" b="1" smtClean="0">
                <a:solidFill>
                  <a:srgbClr val="FF0000"/>
                </a:solidFill>
              </a:rPr>
            </a:br>
            <a:endParaRPr lang="ru-RU" sz="6600" b="1" smtClean="0">
              <a:solidFill>
                <a:srgbClr val="FF0000"/>
              </a:solidFill>
            </a:endParaRPr>
          </a:p>
        </p:txBody>
      </p:sp>
      <p:sp>
        <p:nvSpPr>
          <p:cNvPr id="9218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endParaRPr lang="ru-RU" sz="4400" b="1" smtClean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endParaRPr lang="ru-RU" sz="4400" b="1" smtClean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r>
              <a:rPr lang="ru-RU" sz="4400" b="1" smtClean="0">
                <a:solidFill>
                  <a:srgbClr val="FF0000"/>
                </a:solidFill>
              </a:rPr>
              <a:t>букварь с. 88-89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08450" y="2852738"/>
            <a:ext cx="5035550" cy="412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971550" y="692150"/>
            <a:ext cx="4572000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/>
              <a:t>Стр. 88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>
                <a:latin typeface="Calibri" pitchFamily="34" charset="0"/>
                <a:cs typeface="Calibri" pitchFamily="34" charset="0"/>
              </a:rPr>
              <a:t>У шиповника – шипы,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>
                <a:latin typeface="Calibri" pitchFamily="34" charset="0"/>
                <a:cs typeface="Calibri" pitchFamily="34" charset="0"/>
              </a:rPr>
              <a:t>У машины – шины.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>
                <a:latin typeface="Calibri" pitchFamily="34" charset="0"/>
                <a:cs typeface="Calibri" pitchFamily="34" charset="0"/>
              </a:rPr>
              <a:t>В чайнике - душистый чай,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>
                <a:latin typeface="Calibri" pitchFamily="34" charset="0"/>
                <a:cs typeface="Calibri" pitchFamily="34" charset="0"/>
              </a:rPr>
              <a:t>В часиках - пружины.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827088" y="765175"/>
            <a:ext cx="4249737" cy="442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2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2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2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endParaRPr lang="ru-RU" sz="2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3600">
                <a:solidFill>
                  <a:srgbClr val="000000"/>
                </a:solidFill>
              </a:rPr>
              <a:t>Чудо – качели</a:t>
            </a:r>
          </a:p>
          <a:p>
            <a:r>
              <a:rPr lang="ru-RU" sz="3600">
                <a:solidFill>
                  <a:srgbClr val="000000"/>
                </a:solidFill>
              </a:rPr>
              <a:t>В нашем дворе</a:t>
            </a:r>
          </a:p>
          <a:p>
            <a:r>
              <a:rPr lang="ru-RU" sz="3600">
                <a:solidFill>
                  <a:srgbClr val="000000"/>
                </a:solidFill>
              </a:rPr>
              <a:t>Можно качаться</a:t>
            </a:r>
          </a:p>
          <a:p>
            <a:r>
              <a:rPr lang="ru-RU" sz="3600">
                <a:solidFill>
                  <a:srgbClr val="000000"/>
                </a:solidFill>
              </a:rPr>
              <a:t>Всей детворе.</a:t>
            </a:r>
            <a:endParaRPr lang="ru-RU" sz="3600" b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3141663"/>
            <a:ext cx="3162300" cy="330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15888"/>
            <a:ext cx="316230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Прямоугольник 1"/>
          <p:cNvSpPr>
            <a:spLocks noChangeArrowheads="1"/>
          </p:cNvSpPr>
          <p:nvPr/>
        </p:nvSpPr>
        <p:spPr bwMode="auto">
          <a:xfrm>
            <a:off x="3017838" y="0"/>
            <a:ext cx="2281237" cy="13112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000000"/>
                </a:solidFill>
                <a:latin typeface="Calibri" pitchFamily="34" charset="0"/>
              </a:rPr>
              <a:t>Отгадай!</a:t>
            </a:r>
          </a:p>
          <a:p>
            <a:pPr algn="ctr"/>
            <a:r>
              <a:rPr lang="ru-RU" sz="4000" b="0">
                <a:latin typeface="Calibri" pitchFamily="34" charset="0"/>
                <a:cs typeface="Arial" charset="0"/>
              </a:rPr>
              <a:t>Стр. 89</a:t>
            </a:r>
          </a:p>
        </p:txBody>
      </p:sp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755650" y="1052513"/>
            <a:ext cx="48799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Кто умывальников начальник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И мочалок командир?</a:t>
            </a:r>
            <a:endParaRPr lang="ru-RU" b="0">
              <a:latin typeface="Calibri" pitchFamily="34" charset="0"/>
              <a:cs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3913" y="403225"/>
            <a:ext cx="24669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11188" y="2136775"/>
            <a:ext cx="31591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Я чужого не пущу,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Без хозяина грущу.</a:t>
            </a:r>
            <a:endParaRPr lang="ru-RU" b="0">
              <a:latin typeface="Calibri" pitchFamily="34" charset="0"/>
              <a:cs typeface="Arial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0575" y="3459163"/>
            <a:ext cx="29845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7700" y="3167063"/>
            <a:ext cx="27828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Стучат, стучат –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Не велят скучать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Идут, идут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А всё тут да тут</a:t>
            </a:r>
            <a:endParaRPr lang="ru-RU" b="0">
              <a:latin typeface="Calibri" pitchFamily="34" charset="0"/>
              <a:cs typeface="Arial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0313" y="3198813"/>
            <a:ext cx="12858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рямоугольник 1"/>
          <p:cNvSpPr>
            <a:spLocks noChangeArrowheads="1"/>
          </p:cNvSpPr>
          <p:nvPr/>
        </p:nvSpPr>
        <p:spPr bwMode="auto">
          <a:xfrm>
            <a:off x="900113" y="549275"/>
            <a:ext cx="37020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Вот так чудо! Чудеса!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Подо мной два колеса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Я ногами их верчу</a:t>
            </a: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И качу, качу, качу.</a:t>
            </a:r>
            <a:endParaRPr lang="ru-RU" b="0">
              <a:latin typeface="Calibri" pitchFamily="34" charset="0"/>
              <a:cs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852738"/>
            <a:ext cx="32099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6950" y="1052513"/>
            <a:ext cx="248602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z="95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1"/>
          <p:cNvSpPr>
            <a:spLocks noChangeArrowheads="1"/>
          </p:cNvSpPr>
          <p:nvPr/>
        </p:nvSpPr>
        <p:spPr bwMode="auto">
          <a:xfrm>
            <a:off x="2484438" y="804863"/>
            <a:ext cx="3608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0">
                <a:solidFill>
                  <a:schemeClr val="tx2"/>
                </a:solidFill>
                <a:latin typeface="Monotype Corsiva" pitchFamily="66" charset="0"/>
                <a:cs typeface="Arial" charset="0"/>
              </a:rPr>
              <a:t>Интернет-ресурсы:</a:t>
            </a:r>
            <a:endParaRPr lang="ru-RU" sz="3600" b="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900113" y="1844675"/>
            <a:ext cx="56880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0" u="sng">
                <a:latin typeface="Calibri" pitchFamily="34" charset="0"/>
                <a:cs typeface="Arial" charset="0"/>
                <a:hlinkClick r:id="rId2"/>
              </a:rPr>
              <a:t>http://lisyonok.ucoz.ru/_ld/0/78604.png</a:t>
            </a:r>
            <a:r>
              <a:rPr lang="ru-RU" sz="2400" b="0">
                <a:latin typeface="Calibri" pitchFamily="34" charset="0"/>
                <a:cs typeface="Arial" charset="0"/>
              </a:rPr>
              <a:t>  </a:t>
            </a:r>
          </a:p>
          <a:p>
            <a:r>
              <a:rPr lang="ru-RU" sz="2400" b="0">
                <a:latin typeface="Calibri" pitchFamily="34" charset="0"/>
                <a:cs typeface="Arial" charset="0"/>
              </a:rPr>
              <a:t>велосипед, качели</a:t>
            </a:r>
          </a:p>
          <a:p>
            <a:endParaRPr lang="ru-RU" sz="2400" b="0">
              <a:latin typeface="Calibri" pitchFamily="34" charset="0"/>
              <a:cs typeface="Arial" charset="0"/>
            </a:endParaRPr>
          </a:p>
          <a:p>
            <a:r>
              <a:rPr lang="ru-RU" sz="2400" b="0" u="sng">
                <a:latin typeface="Calibri" pitchFamily="34" charset="0"/>
                <a:cs typeface="Arial" charset="0"/>
                <a:hlinkClick r:id="rId3"/>
              </a:rPr>
              <a:t>http://lisyonok.ucoz.ru/_ld/0/48162.png</a:t>
            </a:r>
            <a:r>
              <a:rPr lang="ru-RU" sz="2400" b="0">
                <a:latin typeface="Calibri" pitchFamily="34" charset="0"/>
                <a:cs typeface="Arial" charset="0"/>
              </a:rPr>
              <a:t> репка</a:t>
            </a:r>
          </a:p>
          <a:p>
            <a:r>
              <a:rPr lang="ru-RU" sz="2400" b="0">
                <a:latin typeface="Calibri" pitchFamily="34" charset="0"/>
                <a:cs typeface="Arial" charset="0"/>
              </a:rPr>
              <a:t>Электронное сопровождение Гармония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азк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Сказки</Template>
  <TotalTime>299</TotalTime>
  <Words>109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Times New Roman</vt:lpstr>
      <vt:lpstr>Arial</vt:lpstr>
      <vt:lpstr>Calibri</vt:lpstr>
      <vt:lpstr>AGCrownStyle</vt:lpstr>
      <vt:lpstr>APCGaramondC</vt:lpstr>
      <vt:lpstr>Monotype Corsiva</vt:lpstr>
      <vt:lpstr>Сказки</vt:lpstr>
      <vt:lpstr>Сказки</vt:lpstr>
      <vt:lpstr>Сказки</vt:lpstr>
      <vt:lpstr>Сказки</vt:lpstr>
      <vt:lpstr>Слайд 1</vt:lpstr>
      <vt:lpstr>Слайд 2</vt:lpstr>
      <vt:lpstr>Слайд 3</vt:lpstr>
      <vt:lpstr>Слайд 4</vt:lpstr>
      <vt:lpstr>  ЗАКРЕПЛЕНИЕ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61169@mail.ru</dc:creator>
  <cp:lastModifiedBy>Вова</cp:lastModifiedBy>
  <cp:revision>18</cp:revision>
  <dcterms:modified xsi:type="dcterms:W3CDTF">2017-01-30T13:04:51Z</dcterms:modified>
</cp:coreProperties>
</file>