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0" r:id="rId2"/>
    <p:sldId id="256" r:id="rId3"/>
    <p:sldId id="257" r:id="rId4"/>
    <p:sldId id="258" r:id="rId5"/>
    <p:sldId id="259" r:id="rId6"/>
    <p:sldId id="261" r:id="rId7"/>
    <p:sldId id="283" r:id="rId8"/>
    <p:sldId id="285" r:id="rId9"/>
    <p:sldId id="287" r:id="rId10"/>
    <p:sldId id="266" r:id="rId11"/>
    <p:sldId id="267" r:id="rId12"/>
    <p:sldId id="291" r:id="rId13"/>
    <p:sldId id="268" r:id="rId14"/>
    <p:sldId id="277" r:id="rId15"/>
    <p:sldId id="269" r:id="rId16"/>
    <p:sldId id="263" r:id="rId17"/>
    <p:sldId id="289" r:id="rId18"/>
    <p:sldId id="270" r:id="rId19"/>
    <p:sldId id="279" r:id="rId20"/>
    <p:sldId id="280" r:id="rId21"/>
    <p:sldId id="282" r:id="rId22"/>
    <p:sldId id="271" r:id="rId23"/>
    <p:sldId id="281" r:id="rId24"/>
    <p:sldId id="273" r:id="rId25"/>
    <p:sldId id="265" r:id="rId26"/>
    <p:sldId id="278" r:id="rId27"/>
    <p:sldId id="275" r:id="rId28"/>
    <p:sldId id="272" r:id="rId29"/>
    <p:sldId id="29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1B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3" autoAdjust="0"/>
    <p:restoredTop sz="94660"/>
  </p:normalViewPr>
  <p:slideViewPr>
    <p:cSldViewPr>
      <p:cViewPr varScale="1">
        <p:scale>
          <a:sx n="111" d="100"/>
          <a:sy n="111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99039-BCCD-4A0F-A5BA-7407A96EC7E8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78497-1A61-4244-86E4-C78485E843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6980F-B3BC-42A3-A080-B02E1A2B657B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DD470-212E-4721-B4B9-867BE16606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&#1055;&#1088;&#1080;&#1088;&#1086;&#1076;&#1085;&#1099;&#1077;%20&#1089;&#1082;&#1072;&#1079;&#1082;&#1080;%20&#1056;&#1086;&#1089;&#1089;&#1080;&#1080;%20&#1057;&#1090;&#1077;&#1087;&#1100;.mp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hyperlink" Target="&#1055;&#1088;&#1077;&#1082;&#1088;&#1072;&#1089;&#1085;&#1072;&#1103;%20&#1089;&#1090;&#1077;&#1087;&#1100;%20&#1050;&#1072;&#1079;&#1072;&#1093;&#1089;&#1090;&#1072;&#1085;&#1072;%20(1).mp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500042"/>
            <a:ext cx="88703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Урок окружающего мира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799900" y="1857364"/>
            <a:ext cx="5496226" cy="4781547"/>
            <a:chOff x="1799900" y="1857364"/>
            <a:chExt cx="5496226" cy="4781547"/>
          </a:xfrm>
        </p:grpSpPr>
        <p:pic>
          <p:nvPicPr>
            <p:cNvPr id="25602" name="Picture 2" descr="http://listrovaya.ru/images/b/7/prosveschenie-inostrannye-jazyki-in_1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9900" y="1857364"/>
              <a:ext cx="5496226" cy="4781547"/>
            </a:xfrm>
            <a:prstGeom prst="rect">
              <a:avLst/>
            </a:prstGeom>
            <a:noFill/>
          </p:spPr>
        </p:pic>
        <p:sp>
          <p:nvSpPr>
            <p:cNvPr id="7" name="Овал 6"/>
            <p:cNvSpPr/>
            <p:nvPr/>
          </p:nvSpPr>
          <p:spPr>
            <a:xfrm>
              <a:off x="4071934" y="4143380"/>
              <a:ext cx="1214446" cy="785818"/>
            </a:xfrm>
            <a:prstGeom prst="ellipse">
              <a:avLst/>
            </a:prstGeom>
            <a:solidFill>
              <a:srgbClr val="ECF1B9"/>
            </a:solidFill>
            <a:ln>
              <a:solidFill>
                <a:srgbClr val="ECF1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Здравствуйте, ребята, гости!</a:t>
              </a:r>
              <a:endPara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7686" y="164305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Monotype Corsiva" pitchFamily="66" charset="0"/>
              </a:rPr>
              <a:t>Встало солнце кислое, смотрит - небо скисло,</a:t>
            </a:r>
          </a:p>
          <a:p>
            <a:r>
              <a:rPr lang="ru-RU" dirty="0">
                <a:latin typeface="Monotype Corsiva" pitchFamily="66" charset="0"/>
              </a:rPr>
              <a:t>В кислом небе кислое облако повисло…</a:t>
            </a:r>
          </a:p>
          <a:p>
            <a:r>
              <a:rPr lang="ru-RU" dirty="0">
                <a:latin typeface="Monotype Corsiva" pitchFamily="66" charset="0"/>
              </a:rPr>
              <a:t>И спешат несчастные кислые прохожие</a:t>
            </a:r>
          </a:p>
          <a:p>
            <a:r>
              <a:rPr lang="ru-RU" dirty="0">
                <a:latin typeface="Monotype Corsiva" pitchFamily="66" charset="0"/>
              </a:rPr>
              <a:t>И едят ужасно кислое мороженое.</a:t>
            </a:r>
          </a:p>
          <a:p>
            <a:r>
              <a:rPr lang="ru-RU" dirty="0">
                <a:latin typeface="Monotype Corsiva" pitchFamily="66" charset="0"/>
              </a:rPr>
              <a:t>Даже сахар кислый! Скисло все варенье,</a:t>
            </a:r>
          </a:p>
          <a:p>
            <a:r>
              <a:rPr lang="ru-RU" dirty="0">
                <a:latin typeface="Monotype Corsiva" pitchFamily="66" charset="0"/>
              </a:rPr>
              <a:t>Потому, что кислое было настроение!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4429132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Дорисуйте смайлик в листе самооценки нашего урока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34" y="4857760"/>
          <a:ext cx="6096000" cy="1696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056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571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Плохое настроение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очень хорошее настроение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Хорошее настроение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000636"/>
            <a:ext cx="785802" cy="78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5000636"/>
            <a:ext cx="857236" cy="857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929198"/>
            <a:ext cx="1238232" cy="92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00010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C:\Users\Admin\Desktop\степи\279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72" y="4643446"/>
            <a:ext cx="2399147" cy="1557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14414" y="428604"/>
            <a:ext cx="6716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Продолжите фразы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285720" y="1500174"/>
            <a:ext cx="3143272" cy="2644635"/>
            <a:chOff x="285720" y="1500174"/>
            <a:chExt cx="3143272" cy="26446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0" y="1928802"/>
              <a:ext cx="3143272" cy="221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571472" y="1500174"/>
              <a:ext cx="251927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8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Я хочу узнать…</a:t>
              </a:r>
              <a:endPara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000628" y="1428736"/>
            <a:ext cx="3619162" cy="2719382"/>
            <a:chOff x="5000628" y="1428736"/>
            <a:chExt cx="3619162" cy="271938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5286380" y="1428736"/>
              <a:ext cx="2889574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8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Я буду на уроке…</a:t>
              </a:r>
              <a:endPara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2296" t="18058" r="3617"/>
            <a:stretch>
              <a:fillRect/>
            </a:stretch>
          </p:blipFill>
          <p:spPr bwMode="auto">
            <a:xfrm>
              <a:off x="5000628" y="1928802"/>
              <a:ext cx="3619162" cy="2219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Группа 13"/>
          <p:cNvGrpSpPr/>
          <p:nvPr/>
        </p:nvGrpSpPr>
        <p:grpSpPr>
          <a:xfrm>
            <a:off x="2428860" y="3929066"/>
            <a:ext cx="4132614" cy="2571744"/>
            <a:chOff x="2428860" y="3929066"/>
            <a:chExt cx="4132614" cy="257174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857488" y="3929066"/>
              <a:ext cx="319972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8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Я желаю ребятам…</a:t>
              </a:r>
              <a:endPara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t="33102"/>
            <a:stretch>
              <a:fillRect/>
            </a:stretch>
          </p:blipFill>
          <p:spPr bwMode="auto">
            <a:xfrm>
              <a:off x="2428860" y="4429132"/>
              <a:ext cx="4132614" cy="2071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3214678" y="1214422"/>
            <a:ext cx="2143140" cy="4929222"/>
            <a:chOff x="3214678" y="1428736"/>
            <a:chExt cx="2143140" cy="492922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214678" y="1428736"/>
              <a:ext cx="2143140" cy="492922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74" name="Rectangle 2"/>
            <p:cNvSpPr>
              <a:spLocks noChangeArrowheads="1"/>
            </p:cNvSpPr>
            <p:nvPr/>
          </p:nvSpPr>
          <p:spPr bwMode="auto">
            <a:xfrm>
              <a:off x="3286116" y="1428736"/>
              <a:ext cx="2071702" cy="4893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2 ряд: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Распредели слова на две группы и дополни недостающие данные.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Север, северо-запад, северо-восток, юг, юго-запад,  .……, восток, запад.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215074" y="1142984"/>
            <a:ext cx="2143140" cy="4929222"/>
            <a:chOff x="6286512" y="1428736"/>
            <a:chExt cx="2143140" cy="492922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6286512" y="1428736"/>
              <a:ext cx="2143140" cy="492922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6429388" y="1571612"/>
              <a:ext cx="1928826" cy="4524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3 ряд: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b="1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Выполни </a:t>
              </a:r>
              <a:r>
                <a:rPr lang="ru-RU" sz="24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команды и найди спрятанные слова: </a:t>
              </a:r>
              <a:r>
                <a:rPr lang="ru-RU" sz="24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ПРИМЕР-МЕР</a:t>
              </a:r>
              <a:r>
                <a:rPr lang="ru-RU" sz="240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+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40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РОДИНА-ИНА+НАЯ  </a:t>
              </a:r>
              <a:r>
                <a:rPr lang="ru-RU" sz="24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ЗОЛА-ЛА+НА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285720" y="1214422"/>
            <a:ext cx="2428892" cy="4929222"/>
            <a:chOff x="285720" y="1428736"/>
            <a:chExt cx="2428892" cy="4929222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285720" y="1428736"/>
              <a:ext cx="2143140" cy="492922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8596" y="1714488"/>
              <a:ext cx="2286016" cy="4524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ru-RU" sz="2400" b="0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1 ряд:</a:t>
              </a:r>
              <a:endParaRPr kumimoji="0" lang="ru-RU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ru-RU" sz="24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Какое слово лишнее и почему</a:t>
              </a:r>
              <a:r>
                <a:rPr kumimoji="0" lang="ru-RU" sz="2400" b="0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? Африка, Северная Америка, Европа, Антарктида, Южная Америка, Австралия. </a:t>
              </a:r>
              <a:endParaRPr kumimoji="0" lang="ru-RU" sz="2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357290" y="285728"/>
            <a:ext cx="6340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Задание по рядам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6072206"/>
            <a:ext cx="14895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Европа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6072206"/>
            <a:ext cx="22904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Юго-восток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86446" y="6072206"/>
            <a:ext cx="31977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Природная зона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642918"/>
            <a:ext cx="39394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Тема урока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1808" y="1571612"/>
            <a:ext cx="75959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«Растительный и животный мир</a:t>
            </a:r>
          </a:p>
          <a:p>
            <a:pPr algn="ctr"/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тепей»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3429000"/>
            <a:ext cx="3214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Урок окружающего мира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Д класса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начальных классов: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Григорьева О.М.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857496"/>
            <a:ext cx="493230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142852"/>
            <a:ext cx="3969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Цель урока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214422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Изучить особенности природной зоны степей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2357430"/>
            <a:ext cx="4693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Задачи урока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3143248"/>
            <a:ext cx="64294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Изучить информацию в учебнике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Добыть новую информацию (в энциклопедиях, интернете, книгах)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Поработать в группах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Выполнить проектную задачу</a:t>
            </a:r>
          </a:p>
          <a:p>
            <a:pPr algn="ctr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Проанализировать урок</a:t>
            </a:r>
          </a:p>
          <a:p>
            <a:pPr algn="ctr">
              <a:buFont typeface="Arial" pitchFamily="34" charset="0"/>
              <a:buChar char="•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5786454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Закрась в листе самооценки в поле постановка цели и задач продуктивность своей работы</a:t>
            </a:r>
            <a:endParaRPr lang="ru-RU" b="1" i="1" dirty="0">
              <a:solidFill>
                <a:srgbClr val="002060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357950" y="5072074"/>
            <a:ext cx="2571736" cy="1785926"/>
            <a:chOff x="6357950" y="5072074"/>
            <a:chExt cx="2571736" cy="1785926"/>
          </a:xfrm>
        </p:grpSpPr>
        <p:sp>
          <p:nvSpPr>
            <p:cNvPr id="7" name="Овал 6"/>
            <p:cNvSpPr/>
            <p:nvPr/>
          </p:nvSpPr>
          <p:spPr>
            <a:xfrm>
              <a:off x="7072330" y="5143512"/>
              <a:ext cx="571504" cy="57150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8" name="Овал 7"/>
            <p:cNvSpPr/>
            <p:nvPr/>
          </p:nvSpPr>
          <p:spPr>
            <a:xfrm>
              <a:off x="7072330" y="5715016"/>
              <a:ext cx="571504" cy="57150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9" name="Овал 8"/>
            <p:cNvSpPr/>
            <p:nvPr/>
          </p:nvSpPr>
          <p:spPr>
            <a:xfrm>
              <a:off x="7072330" y="6286496"/>
              <a:ext cx="571504" cy="57150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15272" y="5072074"/>
              <a:ext cx="121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/>
                <a:t>Справился</a:t>
              </a:r>
              <a:r>
                <a:rPr lang="ru-RU" b="1" dirty="0" smtClean="0"/>
                <a:t> </a:t>
              </a:r>
              <a:r>
                <a:rPr lang="ru-RU" sz="1400" b="1" dirty="0" smtClean="0"/>
                <a:t>легко</a:t>
              </a:r>
              <a:endParaRPr lang="ru-RU" sz="1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15272" y="5715016"/>
              <a:ext cx="1214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/>
                <a:t>Были затруднения</a:t>
              </a:r>
              <a:endParaRPr lang="ru-RU" sz="1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715272" y="6334780"/>
              <a:ext cx="1214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/>
                <a:t>Ничего не понял</a:t>
              </a:r>
              <a:endParaRPr lang="ru-RU" sz="1400" b="1" dirty="0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6357950" y="5929330"/>
              <a:ext cx="571504" cy="42862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285728"/>
            <a:ext cx="512492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Расскажи по картинке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</a:t>
            </a: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природной зоне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5786454"/>
            <a:ext cx="7541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Саванна (степь Африки)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http://images.rapgenius.com/7c9e03e9792bbeeeb14a47408ba784e5.1000x519x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7570499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285728"/>
            <a:ext cx="512492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Расскажи по картинке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</a:t>
            </a: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природной зоне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5786454"/>
            <a:ext cx="2879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Джунгли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9938" name="Picture 2" descr="http://player.myshared.ru/1117684/data/images/img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643050"/>
            <a:ext cx="5514969" cy="4138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285728"/>
            <a:ext cx="512492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Расскажи по картинке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</a:t>
            </a: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природной зоне</a:t>
            </a:r>
            <a:endParaRPr lang="ru-RU" sz="40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5786454"/>
            <a:ext cx="67197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Арктическая пустыня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1986" name="Picture 2" descr="http://xn--42-6kca8bbm2dva.xn--p1ai/assets/images/Pengui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7232620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357166"/>
            <a:ext cx="5851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Работа в группах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2279544" cy="216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857232"/>
            <a:ext cx="3065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Географы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84" y="928670"/>
            <a:ext cx="30398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Ботаники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3571876"/>
            <a:ext cx="2615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Зоологи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0562" y="3571876"/>
            <a:ext cx="2615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Экологи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 r="26481"/>
          <a:stretch>
            <a:fillRect/>
          </a:stretch>
        </p:blipFill>
        <p:spPr bwMode="auto">
          <a:xfrm>
            <a:off x="5857884" y="1714488"/>
            <a:ext cx="3009911" cy="20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 l="3987" t="36607" r="6288" b="8147"/>
          <a:stretch>
            <a:fillRect/>
          </a:stretch>
        </p:blipFill>
        <p:spPr bwMode="auto">
          <a:xfrm>
            <a:off x="1500166" y="4357694"/>
            <a:ext cx="278608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/>
          <a:srcRect t="3146" b="4966"/>
          <a:stretch>
            <a:fillRect/>
          </a:stretch>
        </p:blipFill>
        <p:spPr bwMode="auto">
          <a:xfrm>
            <a:off x="4786314" y="4357694"/>
            <a:ext cx="2157411" cy="233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223" y="357166"/>
            <a:ext cx="82195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Проектные задания группам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49" y="1500174"/>
          <a:ext cx="8143932" cy="4857784"/>
        </p:xfrm>
        <a:graphic>
          <a:graphicData uri="http://schemas.openxmlformats.org/drawingml/2006/table">
            <a:tbl>
              <a:tblPr/>
              <a:tblGrid>
                <a:gridCol w="4071541"/>
                <a:gridCol w="4072391"/>
              </a:tblGrid>
              <a:tr h="2590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ГЕОГРАФЫ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Где расположена зона степей?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Какую территорию она занимает по сравнению с другими зонами?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В каком тепловом поясе находится зона степей?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 выглядит земная поверхность зоны?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О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чем рассказала нам карта?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БОТАНИКИ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Какая растительность преобладает в степи, почему?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На какие виды можно разделить травы степи?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 приспособились растения к условиям? 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Расскажите о 2-3 растениях (работа с энциклопедией)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2669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ЗООЛОГИ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Какие виды животных населяют степь, почему?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 они приспособились к условиям жизни, приведите примеры?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Расскажите о 2-3 животных степи (работа с энциклопедией).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ЭКОЛОГИ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 люди наносят вред степной зоне? 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Какие животные и растения занесены в Красную Книгу? Почему?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Какую опасность для путешественника таит в себе степь? </a:t>
                      </a:r>
                    </a:p>
                    <a:p>
                      <a:pPr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Дайте совет по безопасности.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500042"/>
            <a:ext cx="52357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Работа в группах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7106" name="Picture 2" descr="http://xn----7sbbadhlf3glesr.xn--p1ai/wp-content/uploads/2015/09/2015-08-02-partii-v-yuzhny1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928802"/>
            <a:ext cx="4071966" cy="2714644"/>
          </a:xfrm>
          <a:prstGeom prst="rect">
            <a:avLst/>
          </a:prstGeom>
          <a:noFill/>
        </p:spPr>
      </p:pic>
      <p:pic>
        <p:nvPicPr>
          <p:cNvPr id="47107" name="Picture 3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 l="78432" t="41961" r="14705" b="47058"/>
          <a:stretch>
            <a:fillRect/>
          </a:stretch>
        </p:blipFill>
        <p:spPr bwMode="auto">
          <a:xfrm>
            <a:off x="5715008" y="1857364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643050"/>
            <a:ext cx="480963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0"/>
            <a:ext cx="81756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Защита проектной задачи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геологов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6286520"/>
            <a:ext cx="7212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Задание классу: найти по атласу, указать природную зону степи.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2738" y="285728"/>
            <a:ext cx="5492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Работа с картой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466728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143244"/>
            <a:ext cx="4953008" cy="371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81756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Защита проектной задачи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ботаников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r="26481"/>
          <a:stretch>
            <a:fillRect/>
          </a:stretch>
        </p:blipFill>
        <p:spPr bwMode="auto">
          <a:xfrm>
            <a:off x="1643042" y="1928802"/>
            <a:ext cx="6113707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060" y="285728"/>
            <a:ext cx="79356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Работа в сети интернет</a:t>
            </a:r>
          </a:p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доклад-презентация</a:t>
            </a:r>
            <a:endParaRPr lang="ru-RU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3314" name="Picture 2" descr="http://s002.radikal.ru/i198/1008/f3/99bedacc37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000240"/>
            <a:ext cx="4381488" cy="4381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81756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Защита проектной задачи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ботаников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r="26481"/>
          <a:stretch>
            <a:fillRect/>
          </a:stretch>
        </p:blipFill>
        <p:spPr bwMode="auto">
          <a:xfrm>
            <a:off x="1643042" y="1928802"/>
            <a:ext cx="6113707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00034" y="607220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Задание классу: 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столе есть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картинка растения.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Попробуйте определить название растения. Расскажите, как оно приспособилось к условиям степи.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81756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Защита проектной задачи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зоологов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 l="3987" t="36607" r="6288" b="8147"/>
          <a:stretch>
            <a:fillRect/>
          </a:stretch>
        </p:blipFill>
        <p:spPr bwMode="auto">
          <a:xfrm>
            <a:off x="1928794" y="1714488"/>
            <a:ext cx="5357850" cy="453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44" y="6211669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Задание классу: У вас в конвертах есть иллюстрации животных. Отберите только степных жителей, назовите их. А кого не назвали? Почему?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урок\5.jpg"/>
          <p:cNvPicPr>
            <a:picLocks noChangeAspect="1" noChangeArrowheads="1"/>
          </p:cNvPicPr>
          <p:nvPr/>
        </p:nvPicPr>
        <p:blipFill>
          <a:blip r:embed="rId2" cstate="print">
            <a:lum bright="-20000" contrast="20000"/>
          </a:blip>
          <a:srcRect l="11131" t="50000" r="14121" b="16666"/>
          <a:stretch>
            <a:fillRect/>
          </a:stretch>
        </p:blipFill>
        <p:spPr bwMode="auto">
          <a:xfrm>
            <a:off x="500034" y="4071942"/>
            <a:ext cx="3571900" cy="2286016"/>
          </a:xfrm>
          <a:prstGeom prst="rect">
            <a:avLst/>
          </a:prstGeom>
          <a:noFill/>
        </p:spPr>
      </p:pic>
      <p:pic>
        <p:nvPicPr>
          <p:cNvPr id="2051" name="Picture 3" descr="E:\урок\6.jpg"/>
          <p:cNvPicPr>
            <a:picLocks noChangeAspect="1" noChangeArrowheads="1"/>
          </p:cNvPicPr>
          <p:nvPr/>
        </p:nvPicPr>
        <p:blipFill>
          <a:blip r:embed="rId3" cstate="print">
            <a:lum bright="-20000" contrast="20000"/>
          </a:blip>
          <a:srcRect l="19062" t="46875" r="5803" b="21875"/>
          <a:stretch>
            <a:fillRect/>
          </a:stretch>
        </p:blipFill>
        <p:spPr bwMode="auto">
          <a:xfrm>
            <a:off x="4429124" y="4059336"/>
            <a:ext cx="3929090" cy="2311230"/>
          </a:xfrm>
          <a:prstGeom prst="rect">
            <a:avLst/>
          </a:prstGeom>
          <a:noFill/>
        </p:spPr>
      </p:pic>
      <p:pic>
        <p:nvPicPr>
          <p:cNvPr id="2052" name="Picture 4" descr="E:\урок\5.jp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 l="14121" t="26041" r="15616" b="51042"/>
          <a:stretch>
            <a:fillRect/>
          </a:stretch>
        </p:blipFill>
        <p:spPr bwMode="auto">
          <a:xfrm>
            <a:off x="1214414" y="928670"/>
            <a:ext cx="6500858" cy="3042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362" y="285728"/>
            <a:ext cx="8538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Составьте пищевую цепь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28003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143380"/>
            <a:ext cx="3098788" cy="1743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29" y="3786190"/>
            <a:ext cx="3428994" cy="2285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286512" y="285728"/>
            <a:ext cx="1395642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30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Выгнутая вверх стрелка 6"/>
          <p:cNvSpPr/>
          <p:nvPr/>
        </p:nvSpPr>
        <p:spPr>
          <a:xfrm rot="2550195">
            <a:off x="3473592" y="2340414"/>
            <a:ext cx="3143272" cy="114300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 rot="5609920">
            <a:off x="4157898" y="4666957"/>
            <a:ext cx="500066" cy="785818"/>
          </a:xfrm>
          <a:prstGeom prst="curvedRightArrow">
            <a:avLst>
              <a:gd name="adj1" fmla="val 24366"/>
              <a:gd name="adj2" fmla="val 59279"/>
              <a:gd name="adj3" fmla="val 482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357298"/>
            <a:ext cx="2595554" cy="194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429000"/>
            <a:ext cx="2643206" cy="187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428737"/>
            <a:ext cx="2786082" cy="194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 t="9962" b="7023"/>
          <a:stretch>
            <a:fillRect/>
          </a:stretch>
        </p:blipFill>
        <p:spPr bwMode="auto">
          <a:xfrm>
            <a:off x="4714876" y="3405931"/>
            <a:ext cx="3000396" cy="188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76362" y="285728"/>
            <a:ext cx="8538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Составьте пищевую цепь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85786" y="5643578"/>
            <a:ext cx="6635818" cy="810374"/>
            <a:chOff x="785786" y="5643578"/>
            <a:chExt cx="6635818" cy="810374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86248" y="5643578"/>
              <a:ext cx="1143008" cy="79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 t="9962" b="7023"/>
            <a:stretch>
              <a:fillRect/>
            </a:stretch>
          </p:blipFill>
          <p:spPr bwMode="auto">
            <a:xfrm>
              <a:off x="6143636" y="5643578"/>
              <a:ext cx="1277968" cy="800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5786" y="5643578"/>
              <a:ext cx="1071570" cy="803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00298" y="5643578"/>
              <a:ext cx="1143008" cy="810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Стрелка вправо с вырезом 11"/>
            <p:cNvSpPr/>
            <p:nvPr/>
          </p:nvSpPr>
          <p:spPr>
            <a:xfrm rot="10800000">
              <a:off x="1928794" y="5929330"/>
              <a:ext cx="571504" cy="357190"/>
            </a:xfrm>
            <a:prstGeom prst="notchedRightArrow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 вправо с вырезом 12"/>
            <p:cNvSpPr/>
            <p:nvPr/>
          </p:nvSpPr>
          <p:spPr>
            <a:xfrm rot="10800000">
              <a:off x="3643306" y="5857892"/>
              <a:ext cx="571504" cy="357190"/>
            </a:xfrm>
            <a:prstGeom prst="notchedRightArrow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 вправо с вырезом 13"/>
            <p:cNvSpPr/>
            <p:nvPr/>
          </p:nvSpPr>
          <p:spPr>
            <a:xfrm rot="10800000">
              <a:off x="5500694" y="5857892"/>
              <a:ext cx="571504" cy="357190"/>
            </a:xfrm>
            <a:prstGeom prst="notchedRightArrow">
              <a:avLst/>
            </a:prstGeom>
            <a:solidFill>
              <a:schemeClr val="accent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81756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Защита проектной задачи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экологов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t="3146" b="4966"/>
          <a:stretch>
            <a:fillRect/>
          </a:stretch>
        </p:blipFill>
        <p:spPr bwMode="auto">
          <a:xfrm>
            <a:off x="2428860" y="1643050"/>
            <a:ext cx="4229113" cy="457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285852" y="6211669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Задание классу: Назовите ещё по одному правилу, для охраны природной зоны.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урок\14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l="23482" t="57292" r="10223" b="16666"/>
          <a:stretch>
            <a:fillRect/>
          </a:stretch>
        </p:blipFill>
        <p:spPr bwMode="auto">
          <a:xfrm>
            <a:off x="571472" y="1643050"/>
            <a:ext cx="7972481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428604"/>
            <a:ext cx="62554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Молодцы,</a:t>
            </a:r>
          </a:p>
          <a:p>
            <a:pPr algn="ctr"/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пасибо за работу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238633" y="2440300"/>
            <a:ext cx="4333861" cy="3703321"/>
            <a:chOff x="7072330" y="5143512"/>
            <a:chExt cx="1857356" cy="1714488"/>
          </a:xfrm>
        </p:grpSpPr>
        <p:sp>
          <p:nvSpPr>
            <p:cNvPr id="4" name="Овал 3"/>
            <p:cNvSpPr/>
            <p:nvPr/>
          </p:nvSpPr>
          <p:spPr>
            <a:xfrm>
              <a:off x="7072330" y="5143512"/>
              <a:ext cx="571504" cy="57150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5" name="Овал 4"/>
            <p:cNvSpPr/>
            <p:nvPr/>
          </p:nvSpPr>
          <p:spPr>
            <a:xfrm>
              <a:off x="7072330" y="5715016"/>
              <a:ext cx="571504" cy="57150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6" name="Овал 5"/>
            <p:cNvSpPr/>
            <p:nvPr/>
          </p:nvSpPr>
          <p:spPr>
            <a:xfrm>
              <a:off x="7072330" y="6286496"/>
              <a:ext cx="571504" cy="57150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05057" y="5237439"/>
              <a:ext cx="1214414" cy="327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Работал активно, много помогал</a:t>
              </a:r>
              <a:endParaRPr lang="ru-RU" sz="20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715272" y="5715016"/>
              <a:ext cx="1214414" cy="470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Старался помогать товарищам, отвечал на некоторые вопросы</a:t>
              </a:r>
              <a:endParaRPr lang="ru-RU" sz="2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05057" y="6527282"/>
              <a:ext cx="1214414" cy="185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Ничего не делал</a:t>
              </a:r>
              <a:endParaRPr lang="ru-RU" sz="2000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42910" y="2500306"/>
            <a:ext cx="28575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Отметь в листе самооценки свою работу в группах. Напиши затруднения, которые вызвала данная работа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42976" y="2214554"/>
          <a:ext cx="6929486" cy="407196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071834"/>
                <a:gridCol w="3857652"/>
              </a:tblGrid>
              <a:tr h="4071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Наименование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/>
                        <a:t>Ответ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1439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/>
                        <a:t>географический адрес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719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 dirty="0"/>
                        <a:t>климат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719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/>
                        <a:t>почвы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719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/>
                        <a:t>растительность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719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/>
                        <a:t>животный мир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07197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/>
                        <a:t>занятия населения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14393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400"/>
                        <a:t>экологические проблемы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20595" y="357166"/>
            <a:ext cx="654018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Самостоятельная работа</a:t>
            </a:r>
          </a:p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рефлексия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1571612"/>
            <a:ext cx="38513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Модель изучения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86050" y="428604"/>
            <a:ext cx="2842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57158" y="2000240"/>
            <a:ext cx="8429684" cy="646331"/>
            <a:chOff x="357158" y="2000240"/>
            <a:chExt cx="8429684" cy="646331"/>
          </a:xfrm>
        </p:grpSpPr>
        <p:sp>
          <p:nvSpPr>
            <p:cNvPr id="2" name="TextBox 1"/>
            <p:cNvSpPr txBox="1"/>
            <p:nvPr/>
          </p:nvSpPr>
          <p:spPr>
            <a:xfrm>
              <a:off x="928662" y="2000240"/>
              <a:ext cx="78581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Какая связь существует между неживой природой и растениями в зоне 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степей? 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Приведите 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примеры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5-конечная звезда 6"/>
            <p:cNvSpPr/>
            <p:nvPr/>
          </p:nvSpPr>
          <p:spPr>
            <a:xfrm>
              <a:off x="357158" y="2071678"/>
              <a:ext cx="428628" cy="428628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785918" y="3105835"/>
            <a:ext cx="5072082" cy="646331"/>
            <a:chOff x="1785918" y="3105835"/>
            <a:chExt cx="5072082" cy="64633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286000" y="3105835"/>
              <a:ext cx="457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Каких животных больше хищников или травоядных, почему?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5-конечная звезда 7"/>
            <p:cNvSpPr/>
            <p:nvPr/>
          </p:nvSpPr>
          <p:spPr>
            <a:xfrm>
              <a:off x="1785918" y="3214686"/>
              <a:ext cx="428628" cy="428628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214546" y="5429264"/>
            <a:ext cx="5572164" cy="440770"/>
            <a:chOff x="2214546" y="5429264"/>
            <a:chExt cx="5572164" cy="440770"/>
          </a:xfrm>
        </p:grpSpPr>
        <p:sp>
          <p:nvSpPr>
            <p:cNvPr id="5" name="TextBox 4"/>
            <p:cNvSpPr txBox="1"/>
            <p:nvPr/>
          </p:nvSpPr>
          <p:spPr>
            <a:xfrm>
              <a:off x="2643174" y="5500702"/>
              <a:ext cx="5143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Каких домашних животных разводят в степях?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5-конечная звезда 9"/>
            <p:cNvSpPr/>
            <p:nvPr/>
          </p:nvSpPr>
          <p:spPr>
            <a:xfrm>
              <a:off x="2214546" y="5429264"/>
              <a:ext cx="428628" cy="428628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42910" y="2500306"/>
            <a:ext cx="8340764" cy="2928958"/>
            <a:chOff x="642910" y="2500306"/>
            <a:chExt cx="8340764" cy="2928958"/>
          </a:xfrm>
        </p:grpSpPr>
        <p:sp>
          <p:nvSpPr>
            <p:cNvPr id="4" name="TextBox 3"/>
            <p:cNvSpPr txBox="1"/>
            <p:nvPr/>
          </p:nvSpPr>
          <p:spPr>
            <a:xfrm>
              <a:off x="1214414" y="4286256"/>
              <a:ext cx="60722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Что общего у африканской саванны и степи и в чём отличия? Раскройте причины раскрытых вами сходств и различий.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5-конечная звезда 8"/>
            <p:cNvSpPr/>
            <p:nvPr/>
          </p:nvSpPr>
          <p:spPr>
            <a:xfrm>
              <a:off x="642910" y="4429132"/>
              <a:ext cx="428628" cy="428628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Picture 4" descr="http://images.rapgenius.com/7c9e03e9792bbeeeb14a47408ba784e5.1000x519x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43702" y="2500306"/>
              <a:ext cx="2339972" cy="1214446"/>
            </a:xfrm>
            <a:prstGeom prst="rect">
              <a:avLst/>
            </a:prstGeom>
            <a:noFill/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15206" y="4286256"/>
              <a:ext cx="1715584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14414" y="428604"/>
            <a:ext cx="6716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Продолжите фразы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85720" y="1500174"/>
            <a:ext cx="3143272" cy="2644635"/>
            <a:chOff x="285720" y="1500174"/>
            <a:chExt cx="3143272" cy="26446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0" y="1928802"/>
              <a:ext cx="3143272" cy="221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1023839" y="1500174"/>
              <a:ext cx="1614546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8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Я узнал…</a:t>
              </a:r>
              <a:endPara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000628" y="1428736"/>
            <a:ext cx="3619162" cy="2719382"/>
            <a:chOff x="5000628" y="1428736"/>
            <a:chExt cx="3619162" cy="271938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5779625" y="1428736"/>
              <a:ext cx="190308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8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Урок был…</a:t>
              </a:r>
              <a:endPara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2296" t="18058" r="3617"/>
            <a:stretch>
              <a:fillRect/>
            </a:stretch>
          </p:blipFill>
          <p:spPr bwMode="auto">
            <a:xfrm>
              <a:off x="5000628" y="1928802"/>
              <a:ext cx="3619162" cy="2219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Группа 11"/>
          <p:cNvGrpSpPr/>
          <p:nvPr/>
        </p:nvGrpSpPr>
        <p:grpSpPr>
          <a:xfrm>
            <a:off x="2428860" y="3929066"/>
            <a:ext cx="4132614" cy="2571744"/>
            <a:chOff x="2428860" y="3929066"/>
            <a:chExt cx="4132614" cy="257174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965951" y="3929066"/>
              <a:ext cx="2982804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8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Было интересно…</a:t>
              </a:r>
              <a:endPara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t="33102"/>
            <a:stretch>
              <a:fillRect/>
            </a:stretch>
          </p:blipFill>
          <p:spPr bwMode="auto">
            <a:xfrm>
              <a:off x="2428860" y="4429132"/>
              <a:ext cx="4132614" cy="2071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428604"/>
            <a:ext cx="82607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300" dirty="0" err="1" smtClean="0">
                <a:ln w="1143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Критериальное</a:t>
            </a:r>
            <a:r>
              <a:rPr lang="ru-RU" sz="3600" b="1" cap="none" spc="300" dirty="0" smtClean="0">
                <a:ln w="1143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оценивание урока</a:t>
            </a:r>
            <a:endParaRPr lang="ru-RU" sz="3600" b="1" cap="none" spc="300" dirty="0">
              <a:ln w="11430" cmpd="sng">
                <a:solidFill>
                  <a:srgbClr val="92D05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714348" y="1357298"/>
            <a:ext cx="7572428" cy="1857388"/>
            <a:chOff x="500034" y="3500438"/>
            <a:chExt cx="7572428" cy="1857388"/>
          </a:xfrm>
        </p:grpSpPr>
        <p:sp>
          <p:nvSpPr>
            <p:cNvPr id="5" name="Овал 4"/>
            <p:cNvSpPr/>
            <p:nvPr/>
          </p:nvSpPr>
          <p:spPr>
            <a:xfrm>
              <a:off x="714348" y="3500438"/>
              <a:ext cx="1333519" cy="123445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6" name="Овал 5"/>
            <p:cNvSpPr/>
            <p:nvPr/>
          </p:nvSpPr>
          <p:spPr>
            <a:xfrm>
              <a:off x="3500430" y="3500438"/>
              <a:ext cx="1333519" cy="1234458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7" name="Овал 6"/>
            <p:cNvSpPr/>
            <p:nvPr/>
          </p:nvSpPr>
          <p:spPr>
            <a:xfrm>
              <a:off x="6357950" y="3500438"/>
              <a:ext cx="1333519" cy="1234458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14348" y="3929066"/>
              <a:ext cx="128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2 балла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00430" y="3857628"/>
              <a:ext cx="128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 балл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29388" y="3714752"/>
              <a:ext cx="12858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0 баллов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Правая фигурная скобка 11"/>
            <p:cNvSpPr/>
            <p:nvPr/>
          </p:nvSpPr>
          <p:spPr>
            <a:xfrm rot="5400000">
              <a:off x="3964777" y="1250141"/>
              <a:ext cx="642942" cy="7572428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857356" y="3786190"/>
            <a:ext cx="4857752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7-8 баллов – оценка «5»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5-6 баллов – оценка «4»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4-3 – балла – оценка «3»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 – 0 балла – оценка «2»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strovaya.ru/images/b/7/prosveschenie-inostrannye-jazyki-in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9900" y="1857364"/>
            <a:ext cx="5496226" cy="4781547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4071934" y="4143380"/>
            <a:ext cx="1214446" cy="785818"/>
          </a:xfrm>
          <a:prstGeom prst="ellipse">
            <a:avLst/>
          </a:prstGeom>
          <a:solidFill>
            <a:srgbClr val="ECF1B9"/>
          </a:solidFill>
          <a:ln>
            <a:solidFill>
              <a:srgbClr val="ECF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42852"/>
            <a:ext cx="78581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1000108"/>
            <a:ext cx="78581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Всего доброго!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677</Words>
  <Application>Microsoft Office PowerPoint</Application>
  <PresentationFormat>Экран (4:3)</PresentationFormat>
  <Paragraphs>141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45</cp:revision>
  <dcterms:created xsi:type="dcterms:W3CDTF">2015-11-11T17:01:13Z</dcterms:created>
  <dcterms:modified xsi:type="dcterms:W3CDTF">2015-11-15T06:38:00Z</dcterms:modified>
</cp:coreProperties>
</file>