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0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6" r:id="rId31"/>
    <p:sldId id="287" r:id="rId32"/>
    <p:sldId id="288" r:id="rId3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38" d="100"/>
          <a:sy n="38" d="100"/>
        </p:scale>
        <p:origin x="-75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281CF-5055-478C-91D9-A85D53607672}" type="datetimeFigureOut">
              <a:rPr lang="ru-RU" smtClean="0"/>
              <a:t>05.05.2015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48891-B080-4010-90B8-F1ED0E93E734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281CF-5055-478C-91D9-A85D53607672}" type="datetimeFigureOut">
              <a:rPr lang="ru-RU" smtClean="0"/>
              <a:t>05.05.2015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48891-B080-4010-90B8-F1ED0E93E73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281CF-5055-478C-91D9-A85D53607672}" type="datetimeFigureOut">
              <a:rPr lang="ru-RU" smtClean="0"/>
              <a:t>05.05.2015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48891-B080-4010-90B8-F1ED0E93E734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281CF-5055-478C-91D9-A85D53607672}" type="datetimeFigureOut">
              <a:rPr lang="ru-RU" smtClean="0"/>
              <a:t>05.05.2015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48891-B080-4010-90B8-F1ED0E93E73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281CF-5055-478C-91D9-A85D53607672}" type="datetimeFigureOut">
              <a:rPr lang="ru-RU" smtClean="0"/>
              <a:t>05.05.2015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48891-B080-4010-90B8-F1ED0E93E73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281CF-5055-478C-91D9-A85D53607672}" type="datetimeFigureOut">
              <a:rPr lang="ru-RU" smtClean="0"/>
              <a:t>05.05.2015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48891-B080-4010-90B8-F1ED0E93E73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281CF-5055-478C-91D9-A85D53607672}" type="datetimeFigureOut">
              <a:rPr lang="ru-RU" smtClean="0"/>
              <a:t>05.05.2015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48891-B080-4010-90B8-F1ED0E93E73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281CF-5055-478C-91D9-A85D53607672}" type="datetimeFigureOut">
              <a:rPr lang="ru-RU" smtClean="0"/>
              <a:t>05.05.2015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48891-B080-4010-90B8-F1ED0E93E73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281CF-5055-478C-91D9-A85D53607672}" type="datetimeFigureOut">
              <a:rPr lang="ru-RU" smtClean="0"/>
              <a:t>05.05.2015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4E948891-B080-4010-90B8-F1ED0E93E734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281CF-5055-478C-91D9-A85D53607672}" type="datetimeFigureOut">
              <a:rPr lang="ru-RU" smtClean="0"/>
              <a:t>05.05.2015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48891-B080-4010-90B8-F1ED0E93E73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281CF-5055-478C-91D9-A85D53607672}" type="datetimeFigureOut">
              <a:rPr lang="ru-RU" smtClean="0"/>
              <a:t>05.05.2015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48891-B080-4010-90B8-F1ED0E93E73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81281CF-5055-478C-91D9-A85D53607672}" type="datetimeFigureOut">
              <a:rPr lang="ru-RU" smtClean="0"/>
              <a:t>05.05.2015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E948891-B080-4010-90B8-F1ED0E93E734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standart.edu.ru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3857600"/>
          </a:xfrm>
        </p:spPr>
        <p:txBody>
          <a:bodyPr>
            <a:noAutofit/>
          </a:bodyPr>
          <a:lstStyle/>
          <a:p>
            <a:pPr algn="ctr"/>
            <a:r>
              <a:rPr lang="ru-RU" sz="4400" i="1" dirty="0" smtClean="0">
                <a:solidFill>
                  <a:srgbClr val="FFFF00"/>
                </a:solidFill>
              </a:rPr>
              <a:t>Система оценивания </a:t>
            </a:r>
            <a:br>
              <a:rPr lang="ru-RU" sz="4400" i="1" dirty="0" smtClean="0">
                <a:solidFill>
                  <a:srgbClr val="FFFF00"/>
                </a:solidFill>
              </a:rPr>
            </a:br>
            <a:r>
              <a:rPr lang="ru-RU" sz="4400" i="1" dirty="0" smtClean="0">
                <a:solidFill>
                  <a:srgbClr val="FFFF00"/>
                </a:solidFill>
              </a:rPr>
              <a:t>в соответствии с ФГОС. Требования к системе оценки достижения планируемых результатов</a:t>
            </a:r>
            <a:endParaRPr lang="ru-RU" sz="4400" dirty="0">
              <a:solidFill>
                <a:srgbClr val="FFFF00"/>
              </a:solidFill>
            </a:endParaRPr>
          </a:p>
        </p:txBody>
      </p:sp>
      <p:pic>
        <p:nvPicPr>
          <p:cNvPr id="4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404664"/>
            <a:ext cx="3672408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631904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Проверка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 оценка достижений младших школьников является весьма существенной составляющей процесса обучения в одной из важных задач педагогической деятельности учителя. Этот компонент наряду с другими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компонентами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учебно-воспитательного процесса (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содержание, методы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средства, формы организации)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должен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соответствовать современным требованиям общества, педагогической и методической наукам, основным приоритетам и целям образования в первом звене школы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   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99856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Система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контроля и оценки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позволяет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установить персональную ответственность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учителя и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школы в целом за качество процесса обучения. Результат деятельности учительского коллектива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определяется,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прежде всего, по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глубине, прочности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 систематизации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знаний  обучающихся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 уровню их воспитанности и развития.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487888"/>
          </a:xfrm>
        </p:spPr>
        <p:txBody>
          <a:bodyPr/>
          <a:lstStyle/>
          <a:p>
            <a:pPr algn="just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Система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контроля и оценки не может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ограничиваться одной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целью - проверкой усвоения знаний и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выработки умений и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навыков по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конкретному учебному предмету.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Она ставит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более важную </a:t>
            </a:r>
            <a:r>
              <a:rPr lang="ru-RU" sz="3200" u="sng" dirty="0" smtClean="0">
                <a:latin typeface="Times New Roman" pitchFamily="18" charset="0"/>
                <a:cs typeface="Times New Roman" pitchFamily="18" charset="0"/>
              </a:rPr>
              <a:t>социальную задачу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: развить у школьников умение проверять и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контролировать себя, критически оценивать свою деятельность, находить ошибки и пути их устранения.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2940936"/>
          </a:xfrm>
        </p:spPr>
        <p:txBody>
          <a:bodyPr>
            <a:noAutofit/>
          </a:bodyPr>
          <a:lstStyle/>
          <a:p>
            <a:pPr algn="ctr"/>
            <a:r>
              <a:rPr lang="ru-RU" sz="4400" b="1" dirty="0" smtClean="0"/>
              <a:t>Контроль и оценка в начальной школе имеют несколько </a:t>
            </a:r>
            <a:r>
              <a:rPr lang="ru-RU" sz="4400" b="1" dirty="0" smtClean="0"/>
              <a:t>функций</a:t>
            </a:r>
            <a:r>
              <a:rPr lang="ru-RU" sz="4400" b="1" dirty="0" smtClean="0"/>
              <a:t>:</a:t>
            </a:r>
            <a:r>
              <a:rPr lang="ru-RU" sz="4400" b="1" dirty="0" smtClean="0"/>
              <a:t/>
            </a:r>
            <a:br>
              <a:rPr lang="ru-RU" sz="4400" b="1" dirty="0" smtClean="0"/>
            </a:br>
            <a:r>
              <a:rPr lang="ru-RU" sz="4400" dirty="0" smtClean="0"/>
              <a:t/>
            </a:r>
            <a:br>
              <a:rPr lang="ru-RU" sz="4400" dirty="0" smtClean="0"/>
            </a:br>
            <a:endParaRPr lang="ru-RU" sz="4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ctr"/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Социальная</a:t>
            </a:r>
          </a:p>
          <a:p>
            <a:pPr algn="ctr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Образовательная</a:t>
            </a:r>
          </a:p>
          <a:p>
            <a:pPr algn="ctr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Воспитательная</a:t>
            </a:r>
          </a:p>
          <a:p>
            <a:pPr algn="ctr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Эмоциональная</a:t>
            </a:r>
          </a:p>
          <a:p>
            <a:pPr algn="ctr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Информационная</a:t>
            </a:r>
          </a:p>
          <a:p>
            <a:pPr algn="ctr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Функция управления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Социальная функция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ru-RU" b="1" dirty="0" smtClean="0"/>
              <a:t>       </a:t>
            </a:r>
            <a:r>
              <a:rPr lang="ru-RU" sz="3600" b="1" dirty="0" smtClean="0"/>
              <a:t>Социальная </a:t>
            </a:r>
            <a:r>
              <a:rPr lang="ru-RU" sz="3600" b="1" dirty="0" smtClean="0"/>
              <a:t>функция </a:t>
            </a:r>
            <a:r>
              <a:rPr lang="ru-RU" sz="3600" dirty="0" smtClean="0"/>
              <a:t>проявляется в </a:t>
            </a:r>
            <a:r>
              <a:rPr lang="ru-RU" sz="3600" b="1" dirty="0" smtClean="0"/>
              <a:t>требованиях, предъявляемых </a:t>
            </a:r>
            <a:r>
              <a:rPr lang="ru-RU" sz="3600" dirty="0" smtClean="0"/>
              <a:t>обществом к уровню подготовки ребенка младшего школьного возраста.</a:t>
            </a:r>
            <a:endParaRPr lang="ru-RU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Образовательная функция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695800"/>
          </a:xfrm>
        </p:spPr>
        <p:txBody>
          <a:bodyPr>
            <a:normAutofit fontScale="85000" lnSpcReduction="20000"/>
          </a:bodyPr>
          <a:lstStyle/>
          <a:p>
            <a:endParaRPr lang="ru-RU" dirty="0" smtClean="0"/>
          </a:p>
          <a:p>
            <a:pPr algn="just"/>
            <a:r>
              <a:rPr lang="ru-RU" sz="2800" b="1" dirty="0" smtClean="0"/>
              <a:t>Образовательная функция </a:t>
            </a:r>
            <a:r>
              <a:rPr lang="ru-RU" sz="2800" dirty="0" smtClean="0"/>
              <a:t>определяет результат сравнения ожидаемого эффекта обучения с действительным. Со стороны учителя </a:t>
            </a:r>
            <a:r>
              <a:rPr lang="ru-RU" sz="2800" u="sng" dirty="0" smtClean="0"/>
              <a:t>осуществляется</a:t>
            </a:r>
            <a:r>
              <a:rPr lang="ru-RU" sz="2800" dirty="0" smtClean="0"/>
              <a:t> полнота </a:t>
            </a:r>
            <a:r>
              <a:rPr lang="ru-RU" sz="2800" dirty="0" smtClean="0"/>
              <a:t>и осознанность знаний, умение применять полученные знания в </a:t>
            </a:r>
            <a:r>
              <a:rPr lang="ru-RU" sz="2800" b="1" dirty="0" smtClean="0"/>
              <a:t>нестандартных </a:t>
            </a:r>
            <a:r>
              <a:rPr lang="ru-RU" sz="2800" dirty="0" smtClean="0"/>
              <a:t>ситуациях, умение выбирать наиболее целесообразные средства для выполнения учебной задачи; ус</a:t>
            </a:r>
            <a:r>
              <a:rPr lang="ru-RU" sz="2800" u="sng" dirty="0" smtClean="0"/>
              <a:t>танавливаетс</a:t>
            </a:r>
            <a:r>
              <a:rPr lang="ru-RU" sz="2800" dirty="0" smtClean="0"/>
              <a:t>я динамика </a:t>
            </a:r>
            <a:r>
              <a:rPr lang="ru-RU" sz="2800" dirty="0" smtClean="0"/>
              <a:t>успеваемости. </a:t>
            </a:r>
            <a:endParaRPr lang="ru-RU" sz="2800" dirty="0" smtClean="0"/>
          </a:p>
          <a:p>
            <a:pPr algn="just"/>
            <a:r>
              <a:rPr lang="ru-RU" sz="2800" dirty="0" smtClean="0"/>
              <a:t>Со стороны ученика </a:t>
            </a:r>
            <a:r>
              <a:rPr lang="ru-RU" sz="2800" u="sng" dirty="0" smtClean="0"/>
              <a:t>устанавливается,</a:t>
            </a:r>
            <a:r>
              <a:rPr lang="ru-RU" sz="2800" dirty="0" smtClean="0"/>
              <a:t> каковы конкретные результаты его учебной деятельности; что усвоено прочно, осознанно, а что нуждается в повторении, углублении; какие стороны учебной деятельности сформированы, а какие необходимо </a:t>
            </a:r>
            <a:r>
              <a:rPr lang="ru-RU" sz="2800" b="1" dirty="0" smtClean="0"/>
              <a:t>сформировать.</a:t>
            </a:r>
            <a:endParaRPr lang="ru-RU" sz="2800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Воспитательная функция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sz="3200" dirty="0" smtClean="0"/>
              <a:t>   Правильно </a:t>
            </a:r>
            <a:r>
              <a:rPr lang="ru-RU" sz="3200" dirty="0" smtClean="0"/>
              <a:t>организованный контроль и оценка снимают </a:t>
            </a:r>
            <a:r>
              <a:rPr lang="ru-RU" sz="3200" b="1" dirty="0" smtClean="0"/>
              <a:t>у </a:t>
            </a:r>
            <a:r>
              <a:rPr lang="ru-RU" sz="3200" dirty="0" smtClean="0"/>
              <a:t>школьников </a:t>
            </a:r>
            <a:r>
              <a:rPr lang="ru-RU" sz="3200" dirty="0" smtClean="0"/>
              <a:t>страх перед контрольными работами, снижают уровень тревожности, формируют правильные целевые установки, ориентируют на самостоятельность, активность и самоконтроль.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Эмоциональная функция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ru-RU" dirty="0" smtClean="0"/>
              <a:t>Реализация этой важнейшей функции при проверке результатов </a:t>
            </a:r>
            <a:r>
              <a:rPr lang="ru-RU" dirty="0" smtClean="0"/>
              <a:t>обучения </a:t>
            </a:r>
            <a:r>
              <a:rPr lang="ru-RU" dirty="0" smtClean="0"/>
              <a:t>заключается в том, что эмоциональная реакция учителя должна </a:t>
            </a:r>
            <a:r>
              <a:rPr lang="ru-RU" dirty="0" smtClean="0"/>
              <a:t>соответствовать </a:t>
            </a:r>
            <a:r>
              <a:rPr lang="ru-RU" dirty="0" smtClean="0"/>
              <a:t>эмоциональной реакции школьника (радоваться вместе с ним, огорчаться вместе с ним) и ориентировать его на успех, выражать уверенность в том, что данные результаты могут быть изменены к лучшему. Это положение соотносится с одним из главных законов педагогики начального обучения - младший школьник должен учиться на успехе. Ситуация успеха и эмоционального благополучия - предпосылки того, что ученик спокойно примет оценку учителя, проанализирует вместе с ним ошибки и наметит пути их устранения.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Информационная функция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sz="3200" dirty="0" smtClean="0"/>
              <a:t>    Главная </a:t>
            </a:r>
            <a:r>
              <a:rPr lang="ru-RU" sz="3200" dirty="0" smtClean="0"/>
              <a:t>её особенность - возможность проанализировать причины неудачных результатов и наметить конкретные пути улучшения учебного процесса как со стороны ведущего этот процесс, так и со стороны ведомого.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Функция управления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ru-RU" dirty="0" smtClean="0"/>
              <a:t>Функция управления очень важна для развития самоконтроля школьника, его умения анализировать и правильно оценивать свою деятельность, адекватно принимать оценку педагога. Учителю функция управления помогает выявить пробелы и недостатки в организации </a:t>
            </a:r>
            <a:r>
              <a:rPr lang="ru-RU" dirty="0" smtClean="0"/>
              <a:t>педагогического </a:t>
            </a:r>
            <a:r>
              <a:rPr lang="ru-RU" dirty="0" smtClean="0"/>
              <a:t>процесса, ошибки в своей деятельности ("что </a:t>
            </a:r>
            <a:r>
              <a:rPr lang="ru-RU" i="1" dirty="0" smtClean="0"/>
              <a:t>я </a:t>
            </a:r>
            <a:r>
              <a:rPr lang="ru-RU" dirty="0" smtClean="0"/>
              <a:t>делаю не так...", "что нужно сделать, чтобы...") и осуществить корректировку учебно-воспитательного процесса. Таким образом, устанавливается обратная связь между педагогом и обучающимися.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Виды контроля и результатов обучения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4800" dirty="0" smtClean="0"/>
              <a:t> Текущий</a:t>
            </a:r>
          </a:p>
          <a:p>
            <a:pPr algn="ctr">
              <a:buNone/>
            </a:pPr>
            <a:r>
              <a:rPr lang="ru-RU" sz="4800" dirty="0" smtClean="0"/>
              <a:t>Тематический</a:t>
            </a:r>
          </a:p>
          <a:p>
            <a:pPr algn="ctr">
              <a:buNone/>
            </a:pPr>
            <a:r>
              <a:rPr lang="ru-RU" sz="4800" dirty="0" smtClean="0"/>
              <a:t>Итоговый</a:t>
            </a:r>
            <a:endParaRPr lang="ru-RU" sz="4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Текущий контроль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3200" dirty="0" smtClean="0"/>
              <a:t>  Текущий </a:t>
            </a:r>
            <a:r>
              <a:rPr lang="ru-RU" sz="3200" dirty="0" smtClean="0"/>
              <a:t>контроль - наиболее оперативная, динамичная и гибкая проверка результатов обучения. Обычно он сопутствует процессу становления умения и навыка, поэтому проводится на первых этапах обучения, когда еще трудно, говорить о </a:t>
            </a:r>
            <a:r>
              <a:rPr lang="ru-RU" sz="3200" dirty="0" err="1" smtClean="0"/>
              <a:t>сформированности</a:t>
            </a:r>
            <a:r>
              <a:rPr lang="ru-RU" sz="3200" dirty="0" smtClean="0"/>
              <a:t> умений и </a:t>
            </a:r>
            <a:r>
              <a:rPr lang="ru-RU" sz="3200" dirty="0" smtClean="0"/>
              <a:t>навыков обучающихся</a:t>
            </a:r>
            <a:r>
              <a:rPr lang="ru-RU" sz="3200" dirty="0" smtClean="0"/>
              <a:t>. </a:t>
            </a:r>
            <a:endParaRPr lang="ru-RU" sz="3200" dirty="0" smtClean="0"/>
          </a:p>
          <a:p>
            <a:pPr algn="just"/>
            <a:endParaRPr lang="ru-RU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271864"/>
          </a:xfrm>
        </p:spPr>
        <p:txBody>
          <a:bodyPr>
            <a:normAutofit/>
          </a:bodyPr>
          <a:lstStyle/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Его основная цель - анализ хода формирования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учебных действий обучающихся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Это даёт учителю и ученику возможность своевременно отреагировать на недостатки, выявить их причины и принять необходимые меры к устранению; возвратиться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еще не усвоенным правилам, операциям и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действиям.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Текущий контроль особенно важен для учителя как средство своевременной корректировки соей деятельности, внесения изменений в планирование последующего обучения и предупреждения неуспеваемости.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127848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В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данный период школьник должен иметь право на ошибку, на пробный, совместный с учителем анализ последовательности учебных действий. Это определяет педагогическую нецелесообразность поспешности в применении цифровой оценки - отметки, карающей за любую ошибку, и усиление значения оценки в виде аналитических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суждений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объясняющих возможные пути исправления ошибок. Такой подход поддерживает ситуацию успеха и формирует правильное отношение ученика к контролю.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41588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4000" b="1" dirty="0" smtClean="0"/>
              <a:t>     Тематический </a:t>
            </a:r>
            <a:r>
              <a:rPr lang="ru-RU" sz="4000" b="1" dirty="0" smtClean="0"/>
              <a:t>контроль </a:t>
            </a:r>
            <a:r>
              <a:rPr lang="ru-RU" sz="4000" dirty="0" smtClean="0"/>
              <a:t>заключается в проверке усвоения </a:t>
            </a:r>
            <a:r>
              <a:rPr lang="ru-RU" sz="4000" dirty="0" smtClean="0"/>
              <a:t>программного </a:t>
            </a:r>
            <a:r>
              <a:rPr lang="ru-RU" sz="4000" dirty="0" smtClean="0"/>
              <a:t>материала по каждой крупной теме курса, а оценка фиксирует результат.</a:t>
            </a:r>
          </a:p>
          <a:p>
            <a:pPr algn="just"/>
            <a:endParaRPr lang="ru-RU" sz="4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476672"/>
            <a:ext cx="8229600" cy="5847928"/>
          </a:xfrm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ru-RU" sz="2800" b="1" dirty="0" smtClean="0"/>
              <a:t>              Специфика </a:t>
            </a:r>
            <a:r>
              <a:rPr lang="ru-RU" sz="2800" b="1" dirty="0" smtClean="0"/>
              <a:t>этого вида контроля:</a:t>
            </a:r>
          </a:p>
          <a:p>
            <a:pPr algn="just"/>
            <a:r>
              <a:rPr lang="ru-RU" dirty="0" smtClean="0"/>
              <a:t>1)	ученику предоставляется дополнительное время для подготовки </a:t>
            </a:r>
            <a:r>
              <a:rPr lang="ru-RU" dirty="0" smtClean="0"/>
              <a:t>и обеспечивается </a:t>
            </a:r>
            <a:r>
              <a:rPr lang="ru-RU" dirty="0" smtClean="0"/>
              <a:t>возможность пересдать, </a:t>
            </a:r>
            <a:r>
              <a:rPr lang="ru-RU" dirty="0" smtClean="0"/>
              <a:t>доделать </a:t>
            </a:r>
            <a:r>
              <a:rPr lang="ru-RU" dirty="0" smtClean="0"/>
              <a:t>материал, исправить </a:t>
            </a:r>
            <a:r>
              <a:rPr lang="ru-RU" dirty="0" smtClean="0"/>
              <a:t>полученную </a:t>
            </a:r>
            <a:r>
              <a:rPr lang="ru-RU" dirty="0" smtClean="0"/>
              <a:t>ранее отметку;</a:t>
            </a:r>
          </a:p>
          <a:p>
            <a:pPr lvl="0" algn="just"/>
            <a:r>
              <a:rPr lang="ru-RU" dirty="0" smtClean="0"/>
              <a:t>2)при </a:t>
            </a:r>
            <a:r>
              <a:rPr lang="ru-RU" dirty="0" smtClean="0"/>
              <a:t>выставлении окончательной отметки учитель не </a:t>
            </a:r>
            <a:r>
              <a:rPr lang="ru-RU" dirty="0" smtClean="0"/>
              <a:t>ориентируется на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средний </a:t>
            </a:r>
            <a:r>
              <a:rPr lang="ru-RU" b="1" dirty="0" smtClean="0"/>
              <a:t>балл, </a:t>
            </a:r>
            <a:r>
              <a:rPr lang="ru-RU" dirty="0" smtClean="0"/>
              <a:t>а учитывает лишь итоговые отметки по сдаваемой теме, </a:t>
            </a:r>
            <a:r>
              <a:rPr lang="ru-RU" dirty="0" smtClean="0"/>
              <a:t>которые </a:t>
            </a:r>
            <a:r>
              <a:rPr lang="ru-RU" dirty="0" smtClean="0"/>
              <a:t>"отменяют" предыдущие, более низкие, что делает контроль более</a:t>
            </a:r>
            <a:br>
              <a:rPr lang="ru-RU" dirty="0" smtClean="0"/>
            </a:br>
            <a:r>
              <a:rPr lang="ru-RU" dirty="0" smtClean="0"/>
              <a:t>объективным;</a:t>
            </a:r>
          </a:p>
          <a:p>
            <a:pPr lvl="0" algn="just"/>
            <a:r>
              <a:rPr lang="ru-RU" dirty="0" smtClean="0"/>
              <a:t>3)возможность </a:t>
            </a:r>
            <a:r>
              <a:rPr lang="ru-RU" dirty="0" smtClean="0"/>
              <a:t>получения более высокой оценки своих знаний. Уточнение и углубление знаний становится мотивированным действием ученика, отражает его желание и интерес к учению.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Итоговый контроль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Итоговый контроль проводится как оценка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результатов обучения за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определенный, достаточно большой промежуток учебного времени -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четверть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полугодие, год. Таким образом, итоговые контрольные работы проводятся четыре раза в год: за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II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III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учебные четверти и в конце года. При выставлении переводных отметок (в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следующую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четверть, в следующий класс) отдается предпочтение более высоким.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343872"/>
          </a:xfrm>
        </p:spPr>
        <p:txBody>
          <a:bodyPr>
            <a:noAutofit/>
          </a:bodyPr>
          <a:lstStyle/>
          <a:p>
            <a:pPr algn="just"/>
            <a:r>
              <a:rPr lang="ru-RU" sz="3200" u="sng" dirty="0" smtClean="0">
                <a:latin typeface="Times New Roman" pitchFamily="18" charset="0"/>
                <a:cs typeface="Times New Roman" pitchFamily="18" charset="0"/>
              </a:rPr>
              <a:t>Если ученик овладел опорной  системой знаний и учебными действиями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 то в материалах накопительной системы оценок фиксируется достижение  планируемых результатов по всем основным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разделам учебной программы и результаты выполнения итоговой работы не менее 50% заданий базового уровня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631904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800" u="sng" dirty="0" smtClean="0">
                <a:latin typeface="Times New Roman" pitchFamily="18" charset="0"/>
                <a:cs typeface="Times New Roman" pitchFamily="18" charset="0"/>
              </a:rPr>
              <a:t>Если </a:t>
            </a:r>
            <a:r>
              <a:rPr lang="ru-RU" sz="2800" u="sng" dirty="0" smtClean="0">
                <a:latin typeface="Times New Roman" pitchFamily="18" charset="0"/>
                <a:cs typeface="Times New Roman" pitchFamily="18" charset="0"/>
              </a:rPr>
              <a:t>ученик овладел опорной  системой </a:t>
            </a:r>
            <a:r>
              <a:rPr lang="ru-RU" sz="2800" u="sng" dirty="0" smtClean="0">
                <a:latin typeface="Times New Roman" pitchFamily="18" charset="0"/>
                <a:cs typeface="Times New Roman" pitchFamily="18" charset="0"/>
              </a:rPr>
              <a:t>знаний, необходимой для продолжения  образования на следующей ступени, на уровне осознанного произвольного овладения учебными действиями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то в материалах накопительной системы оценок фиксируется достижение  планируемых результатов по всем основным  разделам учебной программы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накоплены оценки «Хорошо»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 «Отлично» не менее чем по половине  разделов и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результаты выполнения итоговой работы не менее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65%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заданий базового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уровня и не менее 50% повышенного уровня.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487888"/>
          </a:xfrm>
        </p:spPr>
        <p:txBody>
          <a:bodyPr>
            <a:normAutofit/>
          </a:bodyPr>
          <a:lstStyle/>
          <a:p>
            <a:pPr algn="just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3200" u="sng" dirty="0" smtClean="0">
                <a:latin typeface="Times New Roman" pitchFamily="18" charset="0"/>
                <a:cs typeface="Times New Roman" pitchFamily="18" charset="0"/>
              </a:rPr>
              <a:t>Если </a:t>
            </a:r>
            <a:r>
              <a:rPr lang="ru-RU" sz="3200" u="sng" dirty="0" smtClean="0">
                <a:latin typeface="Times New Roman" pitchFamily="18" charset="0"/>
                <a:cs typeface="Times New Roman" pitchFamily="18" charset="0"/>
              </a:rPr>
              <a:t>ученик </a:t>
            </a:r>
            <a:r>
              <a:rPr lang="ru-RU" sz="3200" u="sng" dirty="0" smtClean="0">
                <a:latin typeface="Times New Roman" pitchFamily="18" charset="0"/>
                <a:cs typeface="Times New Roman" pitchFamily="18" charset="0"/>
              </a:rPr>
              <a:t> не овладел </a:t>
            </a:r>
            <a:r>
              <a:rPr lang="ru-RU" sz="3200" u="sng" dirty="0" smtClean="0">
                <a:latin typeface="Times New Roman" pitchFamily="18" charset="0"/>
                <a:cs typeface="Times New Roman" pitchFamily="18" charset="0"/>
              </a:rPr>
              <a:t>опорной  системой знаний, необходимой для продолжения  образования на следующей ступени,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то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 материалах накопительной системы оценок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не зафиксировано 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достижение  планируемых результатов по всем основным  разделам учебной программы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результаты выполнения итоговой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работы  менее 50%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заданий базового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уровня.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556792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Контроль и оценка письменных работ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 оценке письменных (текущих и контрольных) работ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обучающихся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учитель в обязательном порядке руководствуется Методическими письмами Министерства общего и профессионального образования РФ от 19.11.1998 г. № 1561\14-15 «Контроль и оценка результатов обучения в начальной школе (нормы оценок) и Министерства образования РФ от 25.09.2000 г. № 2021\11-13 «Об организации обучения в первом классе четырехлетней начальной школы». Не допускается за проверенную работу ставить прочерк или «см». При проверке контрольных работ по русскому языку, имеющих грамматическое задание, оценка выставляется за работу и отдельно оценивается задание.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631904"/>
          </a:xfrm>
        </p:spPr>
        <p:txBody>
          <a:bodyPr>
            <a:normAutofit/>
          </a:bodyPr>
          <a:lstStyle/>
          <a:p>
            <a:pPr algn="just"/>
            <a:r>
              <a:rPr lang="ru-RU" dirty="0" smtClean="0"/>
              <a:t>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2.2 </a:t>
            </a:r>
            <a:r>
              <a:rPr lang="ru-RU" dirty="0" smtClean="0"/>
              <a:t>   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Оценки  учителем выставляются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аккуратным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красивым почерком.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2.3. В начальной школе надлежит проверять ежедневно каждую работу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обучающихся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Все классные и домашние работы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обучающихся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проверяются учителем ежедневно и в обязательном порядке.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2.4. Работа над ошибками проводится в той или иной форме ежедневно в тетрадях как для текущих работ, так и для контрольных работ.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559896"/>
          </a:xfrm>
        </p:spPr>
        <p:txBody>
          <a:bodyPr>
            <a:normAutofit/>
          </a:bodyPr>
          <a:lstStyle/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Проверка тетрадей учителем осуществляется чернилами красного цвета.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Одним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из психолого-педагогических условий реализации непрерывного образования является ориентировка педагогической оценки на относительные показатели детской успешности. В целях полноценной реализации данного положения в адаптационный период учитель может использовать для проверки тетрадей чернила зеленого цвета, с помощью которых выделяется то, что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обучающийся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выполнил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неправильно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559896"/>
          </a:xfrm>
        </p:spPr>
        <p:txBody>
          <a:bodyPr>
            <a:normAutofit/>
          </a:bodyPr>
          <a:lstStyle/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2.6 Помимо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стационарной ручки, в классной и домашней работах для выполнения других операций в тетрадях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обучающиеся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используют только простой карандаш.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2.7. Проверка и возвращение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обучающимся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контрольных работ по русскому языку  и математике осуществляются к следующему уроку. В обязательном порядке тетради для контрольных работ показывают родителям (законным представителям, или лицам, их заменяющим) с выдачей на дом.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77592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Учителю следует помнить, что одним из основных требований к оценочной деятельности является формирование у школьников умений оценивать свои </a:t>
            </a: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результаты,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сравнивать их с эталонными, видеть ошибки, знать требования к работам разного вида. Работа учителя состоит в создании определенного общественного мнения в классе: каким требованиям отвечает работа на "отлично", правильно ли оценена эта работа, каково общее впечатление от работы,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что нужно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сделать, чтобы исправить ошибки? Эти и другие </a:t>
            </a: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вопросы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становятся основой </a:t>
            </a: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коллективного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обсуждения в классе и помогают развитию оценочной деятельности школьников.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343872"/>
          </a:xfrm>
        </p:spPr>
        <p:txBody>
          <a:bodyPr>
            <a:noAutofit/>
          </a:bodyPr>
          <a:lstStyle/>
          <a:p>
            <a:pPr algn="just"/>
            <a:r>
              <a:rPr lang="ru-RU" sz="2800" u="sng" dirty="0" smtClean="0">
                <a:latin typeface="Times New Roman" pitchFamily="18" charset="0"/>
                <a:cs typeface="Times New Roman" pitchFamily="18" charset="0"/>
              </a:rPr>
              <a:t>Приведем пример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Учитель проводит диктант, перед сдачей предлагает его проверить. Ученик находит в своей работе ошибки и исправляет их. В соответствии с инструкцией учитель снижает оценку на балл. Проанализируем эту ситуацию. Ученик сам нашел ошибки, что означает наличие у него навыка самоконтроля. Естественно, в данном случае требуется не наказание, а поощрение. Но найдется учитель, который скажет: "Ученик должен сразу писать без ошибок".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919936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Однако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процесс перехода умения в навык (а именно этого требует педагог) достаточно трудный и неровный,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поэтому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тот факт, что ученик еще не может сразу применить правило написания, скорее, его беда, а не вина. И пока у школьника не сформирован тот или иной навык, он должен иметь право на исправление ошибки,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совместный с педагогом анализ причин своих неудач. Кроме того, непедагогична эта ситуация еще и потому, что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у школьника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формируется негативное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отношение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 действию самоконтроля, безразличное отношение к оцениванию ("Зачем искать у себя ошибки, если учитель все равно снизит отметку?"). Противоречие, образующееся при такой ситуации, отрицательно отражается на всем учебно-воспитательном процессе, так как вносит дискомфорт в отношения между обучаемым 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обучающимся,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между одноклассниками, детьми и родителями.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703912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В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процессе реализации воспитательной функции создаются условия для формирования тех качеств личности, которые становятся стимулом положительного отношения к учению. Это касается, прежде всего,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умения и желания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осуществлять самоконтроль. Сюда относятся: умение сравнивать результат своей деятельности с эталоном; умение анализировать правильность (неправильность) выбора способа учебного действия, средств достижения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цели,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поиск ошибок в чужой и своей работах, анализ их причин и определение путей исправления.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919936"/>
          </a:xfrm>
        </p:spPr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Следует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не допускать тенденции формального "накопления" отметок, ориентировку на "среднюю" отметку, выведенную путем арифметических подсчетов. Итоговая отметка не может быть простым среднеарифметическим данным по текущей проверке. Она выставляется с учетом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фактического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уровня подготовки, достигнутого учеником к концу определенного периода. При этом ученик получает право исправить плохую отметку, получить более высокие баллы и повысить свою успеваемость. Например, школьник получил за диктант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русскому языку "2", так как допустил грубые ошибки при применении пройденных правил орфографии. Но в последующей своей работе он усвоил эти правила и в следующем диктанте их не нарушил. Такое положение означает, что первая "2" недействительна, исправлена и не учитывается при выведении итоговой отметки.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775920"/>
          </a:xfrm>
        </p:spPr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 Еще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одной важной проблемой деятельности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оценивания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являются разные подходы к использованию отметки в первом классе. Необходимо отказаться от выставления отметок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обучающимся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первого класса в течение всего первого года. Отметка как цифровое оформление оценки вводится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учителем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только тогда, когда школьники знают основные характеристики разных отметок (в каком случае ставится "5", в каких случаях отметка снижается). До введения отметок не рекомендуется применять никакие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другие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знаки оценивания - звездочки, цветочки, разноцветные полоски и пр. Учитель должен знать, что в данном случае функции отметки берет на себя этот предметный знак и отношение ребенка к нему идентично отношению к цифровой оценке.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343872"/>
          </a:xfrm>
        </p:spPr>
        <p:txBody>
          <a:bodyPr>
            <a:normAutofit/>
          </a:bodyPr>
          <a:lstStyle/>
          <a:p>
            <a:pPr algn="just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Таким образом, система контроля и оценки становится регулятором отношений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школьника и учебной среды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 Ученик превращается в равноправного участника процесса обучения. Он не только готов, он стремится к проверке своих знаний, к установлению того, чего он достиг, а что ему еще предстоит преодолеть.</a:t>
            </a:r>
            <a:endParaRPr lang="ru-RU" sz="32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194</TotalTime>
  <Words>1814</Words>
  <Application>Microsoft Office PowerPoint</Application>
  <PresentationFormat>Экран (4:3)</PresentationFormat>
  <Paragraphs>61</Paragraphs>
  <Slides>32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Поток</vt:lpstr>
      <vt:lpstr>Система оценивания  в соответствии с ФГОС. Требования к системе оценки достижения планируемых результатов</vt:lpstr>
      <vt:lpstr>Слайд 2</vt:lpstr>
      <vt:lpstr>Слайд 3</vt:lpstr>
      <vt:lpstr>Слайд 4</vt:lpstr>
      <vt:lpstr>Контроль и оценка в начальной школе имеют несколько функций:  </vt:lpstr>
      <vt:lpstr>Социальная функция</vt:lpstr>
      <vt:lpstr>Образовательная функция</vt:lpstr>
      <vt:lpstr>Воспитательная функция</vt:lpstr>
      <vt:lpstr>Эмоциональная функция</vt:lpstr>
      <vt:lpstr>Информационная функция</vt:lpstr>
      <vt:lpstr>Функция управления</vt:lpstr>
      <vt:lpstr>Виды контроля и результатов обучения</vt:lpstr>
      <vt:lpstr>Текущий контроль</vt:lpstr>
      <vt:lpstr>Слайд 14</vt:lpstr>
      <vt:lpstr>Слайд 15</vt:lpstr>
      <vt:lpstr>Слайд 16</vt:lpstr>
      <vt:lpstr>Слайд 17</vt:lpstr>
      <vt:lpstr>Итоговый контроль</vt:lpstr>
      <vt:lpstr>Слайд 19</vt:lpstr>
      <vt:lpstr>Слайд 20</vt:lpstr>
      <vt:lpstr>Слайд 21</vt:lpstr>
      <vt:lpstr>Контроль и оценка письменных работ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Система оценивания  в соответствии с ФГОС. Требования к системе оценки достижения планируемых результатов</dc:title>
  <dc:creator>Татьяна</dc:creator>
  <cp:lastModifiedBy>Татьяна</cp:lastModifiedBy>
  <cp:revision>18</cp:revision>
  <dcterms:created xsi:type="dcterms:W3CDTF">2015-05-05T12:51:51Z</dcterms:created>
  <dcterms:modified xsi:type="dcterms:W3CDTF">2015-05-05T16:06:25Z</dcterms:modified>
</cp:coreProperties>
</file>