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5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615" autoAdjust="0"/>
    <p:restoredTop sz="86424" autoAdjust="0"/>
  </p:normalViewPr>
  <p:slideViewPr>
    <p:cSldViewPr>
      <p:cViewPr>
        <p:scale>
          <a:sx n="100" d="100"/>
          <a:sy n="100" d="100"/>
        </p:scale>
        <p:origin x="6" y="14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dety23.jpg"/>
          <p:cNvPicPr>
            <a:picLocks noChangeAspect="1"/>
          </p:cNvPicPr>
          <p:nvPr userDrawn="1"/>
        </p:nvPicPr>
        <p:blipFill>
          <a:blip r:embed="rId4" cstate="print"/>
          <a:srcRect r="73169"/>
          <a:stretch>
            <a:fillRect/>
          </a:stretch>
        </p:blipFill>
        <p:spPr>
          <a:xfrm>
            <a:off x="8388424" y="0"/>
            <a:ext cx="755576" cy="6858000"/>
          </a:xfrm>
          <a:prstGeom prst="rect">
            <a:avLst/>
          </a:prstGeom>
        </p:spPr>
      </p:pic>
      <p:pic>
        <p:nvPicPr>
          <p:cNvPr id="9" name="Рисунок 8" descr="dety23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5580112" y="0"/>
            <a:ext cx="2816066" cy="6858000"/>
          </a:xfrm>
          <a:prstGeom prst="rect">
            <a:avLst/>
          </a:prstGeom>
        </p:spPr>
      </p:pic>
      <p:pic>
        <p:nvPicPr>
          <p:cNvPr id="8" name="Рисунок 7" descr="dety23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771800" y="0"/>
            <a:ext cx="2816066" cy="6858000"/>
          </a:xfrm>
          <a:prstGeom prst="rect">
            <a:avLst/>
          </a:prstGeom>
        </p:spPr>
      </p:pic>
      <p:pic>
        <p:nvPicPr>
          <p:cNvPr id="7" name="Рисунок 6" descr="dety23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281606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906FF2-4627-42B5-B292-FF8EA9B75931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5A003-8F13-4943-85B4-ED047A05934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uvc.mil.ru/dyn_images/expose/big3100.jpg" TargetMode="External"/><Relationship Id="rId13" Type="http://schemas.openxmlformats.org/officeDocument/2006/relationships/hyperlink" Target="http://img0.liveinternet.ru/images/attach/c/1/56/436/56436128_42_p9495.jpg" TargetMode="External"/><Relationship Id="rId18" Type="http://schemas.openxmlformats.org/officeDocument/2006/relationships/image" Target="../media/image23.png"/><Relationship Id="rId3" Type="http://schemas.openxmlformats.org/officeDocument/2006/relationships/hyperlink" Target="http://img.rl0.ru/92a580c31fef4759c53c6bee7b307074/432x288/www.epochtimes.ru/images/stories/06/interviews2011/115_82.jpg%20-%20&#1087;&#1086;&#1088;&#1090;&#1088;&#1077;&#1090;%20&#1040;.&#1059;&#1089;&#1072;&#1095;&#1105;&#1074;&#1072;" TargetMode="External"/><Relationship Id="rId7" Type="http://schemas.openxmlformats.org/officeDocument/2006/relationships/hyperlink" Target="http://www.ushkinamakushke.ru/usachev_mp3.html" TargetMode="External"/><Relationship Id="rId12" Type="http://schemas.openxmlformats.org/officeDocument/2006/relationships/hyperlink" Target="http://l2.ihome.net.ua/torrents/images/48161.jpg" TargetMode="External"/><Relationship Id="rId17" Type="http://schemas.openxmlformats.org/officeDocument/2006/relationships/hyperlink" Target="http://skupiknigi.ru/multimedia/books_covers/1004498540.jpg" TargetMode="External"/><Relationship Id="rId2" Type="http://schemas.openxmlformats.org/officeDocument/2006/relationships/hyperlink" Target="http://vilka.by/images/cms/data/author/ysachev/ysachev1.jpeg" TargetMode="External"/><Relationship Id="rId16" Type="http://schemas.openxmlformats.org/officeDocument/2006/relationships/hyperlink" Target="http://www.bookpost.ru/covers/%C0%C001079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static.ozone.ru/multimedia/books_covers/1003555651.jpg" TargetMode="External"/><Relationship Id="rId11" Type="http://schemas.openxmlformats.org/officeDocument/2006/relationships/hyperlink" Target="http://www.kostyor.ru/images0/principal/7-08_big.jpg" TargetMode="External"/><Relationship Id="rId5" Type="http://schemas.openxmlformats.org/officeDocument/2006/relationships/hyperlink" Target="http://old.prodalit.ru/images/110000/108892.jpg" TargetMode="External"/><Relationship Id="rId15" Type="http://schemas.openxmlformats.org/officeDocument/2006/relationships/hyperlink" Target="http://www.labirint.ru/screenshot/goods/174244/6/" TargetMode="External"/><Relationship Id="rId10" Type="http://schemas.openxmlformats.org/officeDocument/2006/relationships/hyperlink" Target="http://www.libex.ru/dimg/5baf1.jpg" TargetMode="External"/><Relationship Id="rId19" Type="http://schemas.microsoft.com/office/2007/relationships/hdphoto" Target="../media/hdphoto1.wdp"/><Relationship Id="rId4" Type="http://schemas.openxmlformats.org/officeDocument/2006/relationships/hyperlink" Target="http://www.char.ru/books/4736795_Letalka.jpg" TargetMode="External"/><Relationship Id="rId9" Type="http://schemas.openxmlformats.org/officeDocument/2006/relationships/hyperlink" Target="http://www.fotosoyuz.ru/preview/600x600-p2owd7/ma/bkhitm/600x600,fs-KRYLOV,07-11,5760.jpg?ez6t1xib" TargetMode="External"/><Relationship Id="rId14" Type="http://schemas.openxmlformats.org/officeDocument/2006/relationships/hyperlink" Target="http://www.labirint.ru/screenshot/goods/174244/7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980729"/>
            <a:ext cx="8640960" cy="720079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АНДРЕЙ АЛЕКСЕЕВИЧ УСАЧЁВ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6453336"/>
            <a:ext cx="7272808" cy="288032"/>
          </a:xfrm>
        </p:spPr>
        <p:txBody>
          <a:bodyPr>
            <a:normAutofit fontScale="92500" lnSpcReduction="10000"/>
          </a:bodyPr>
          <a:lstStyle/>
          <a:p>
            <a:r>
              <a:rPr lang="uk-UA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Автор: </a:t>
            </a:r>
            <a:r>
              <a:rPr 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Шилкина Анна Павловна</a:t>
            </a:r>
            <a:endParaRPr lang="ru-RU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34"/>
          <a:stretch/>
        </p:blipFill>
        <p:spPr bwMode="auto">
          <a:xfrm>
            <a:off x="3419872" y="1903559"/>
            <a:ext cx="2381672" cy="29996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379" y="1844824"/>
            <a:ext cx="2627780" cy="8518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844824"/>
            <a:ext cx="2432557" cy="8189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9" y="2204864"/>
            <a:ext cx="1861240" cy="505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637256"/>
            <a:ext cx="2088232" cy="253200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500868" y="5085184"/>
            <a:ext cx="2237656" cy="136815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Родился в 1958 г.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51520" y="1124744"/>
            <a:ext cx="8496944" cy="5328592"/>
          </a:xfrm>
        </p:spPr>
        <p:txBody>
          <a:bodyPr>
            <a:noAutofit/>
          </a:bodyPr>
          <a:lstStyle/>
          <a:p>
            <a:pPr algn="l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Андрей Алексеевич Усачёв 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родился в Москве в 1958 году. Отец будущего поэта был рабочим, мать – учителем истории.</a:t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Сочинять стихи Андрей Усачёв начал ещё подростком для вокально-инструментального ансамбля, где он играл на барабанах.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2446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772816"/>
            <a:ext cx="5112568" cy="41044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340769"/>
            <a:ext cx="3312368" cy="4968552"/>
          </a:xfrm>
        </p:spPr>
        <p:txBody>
          <a:bodyPr>
            <a:normAutofit/>
          </a:bodyPr>
          <a:lstStyle/>
          <a:p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школы поступил в Московский институт электронной техники, но его не закончил.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652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900404"/>
            <a:ext cx="5015206" cy="36169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1052736"/>
            <a:ext cx="7920880" cy="15841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армии поступил на филологический факультет Калининского (ныне Тверского) государственного университета.</a:t>
            </a:r>
            <a:endParaRPr lang="ru-RU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48717"/>
            <a:ext cx="3312368" cy="252028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68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3490689" cy="44752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4355976" y="1124744"/>
            <a:ext cx="4536504" cy="554461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1990 году с помощью Эдуарда Успенского выпустил свой первый сборник стихов «Если бросить камень вверх», за который получил первую премию на Всероссийском конкурсе молодых писателей для детей.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030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268760"/>
            <a:ext cx="3094095" cy="4289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927" y="2060848"/>
            <a:ext cx="2738861" cy="4161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852936"/>
            <a:ext cx="2516136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1268760"/>
            <a:ext cx="4680520" cy="52565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Писал стихи, юморески, фельетоны для детских журналов «</a:t>
            </a:r>
            <a:r>
              <a:rPr lang="ru-RU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Мурзилка</a:t>
            </a: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«Весёлые картинки», «Пионер», «Костёр», юмористического журнала «Крокодил». Свою литературную деятельность совмещал с работой сторожа, мойщика посуды, дворника, рабочего сцены. 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748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83437"/>
            <a:ext cx="2521555" cy="30336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588224" y="3483437"/>
            <a:ext cx="2205075" cy="30839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160" b="18344"/>
          <a:stretch/>
        </p:blipFill>
        <p:spPr bwMode="auto">
          <a:xfrm>
            <a:off x="3275856" y="3483437"/>
            <a:ext cx="2884896" cy="30518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8221" y="1052736"/>
            <a:ext cx="8581531" cy="2160240"/>
          </a:xfrm>
        </p:spPr>
        <p:txBody>
          <a:bodyPr>
            <a:noAutofit/>
          </a:bodyPr>
          <a:lstStyle/>
          <a:p>
            <a:pPr algn="just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Андрея Усачёва и художника Виктора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Чижикова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который проиллюстрировал книгу «333 кота» называют главными «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котоведами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страны.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2005 году  книга стала победителем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номинации «Вместе с книгой мы растем» на конкурсе «Книга года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1105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95936" y="1124744"/>
            <a:ext cx="4824536" cy="5400599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ПАНК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Хозяин, это не лишай,</a:t>
            </a:r>
            <a:b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панковский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прикид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b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Меня обеда не лишай За мой прикольный вид.</a:t>
            </a:r>
            <a:b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 б видел, как тащились кошки</a:t>
            </a:r>
            <a:b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новой стрижки </a:t>
            </a:r>
            <a:b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серёжки!..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9" y="980728"/>
            <a:ext cx="3600399" cy="1296144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«333 КОТА»</a:t>
            </a:r>
          </a:p>
          <a:p>
            <a: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Автор: </a:t>
            </a:r>
            <a:r>
              <a:rPr lang="ru-RU" sz="2400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А.Усачёв</a:t>
            </a:r>
            <a:endParaRPr lang="ru-RU" sz="2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14" b="9896"/>
          <a:stretch/>
        </p:blipFill>
        <p:spPr bwMode="auto">
          <a:xfrm>
            <a:off x="323529" y="2564904"/>
            <a:ext cx="3312368" cy="39243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4" name="Блок-схема: сохраненные данные 3"/>
          <p:cNvSpPr/>
          <p:nvPr/>
        </p:nvSpPr>
        <p:spPr>
          <a:xfrm>
            <a:off x="7236296" y="6021288"/>
            <a:ext cx="1800200" cy="576064"/>
          </a:xfrm>
          <a:prstGeom prst="flowChartOnlineStorag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Страница из книги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543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556792"/>
            <a:ext cx="4824536" cy="4608512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Андрей Усачёв несколько лет работал ведущим детских программ «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Кварьете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Весёлая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радиоквампания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«Весёлая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квампания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«Летающий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диван».</a:t>
            </a:r>
            <a:b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Ведущих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программы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Квасю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Квалентина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Квалентиныча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Кварвару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Квасильевну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придумал Андрей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Усачёв.</a:t>
            </a:r>
            <a:b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84784"/>
            <a:ext cx="3469010" cy="49069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25486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86" y="1340768"/>
            <a:ext cx="4789993" cy="48037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292080" y="1340768"/>
            <a:ext cx="3672408" cy="5112568"/>
          </a:xfrm>
        </p:spPr>
        <p:txBody>
          <a:bodyPr>
            <a:no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сценариям </a:t>
            </a:r>
            <a:r>
              <a:rPr lang="ru-RU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А.Усачёва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создано более десяти мультфильмов, а также 40-серийный художественный фильм для детей «Дракоша и компания».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938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995936" y="1124745"/>
            <a:ext cx="4968552" cy="129614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Андрей Усачёв – автор 5 учебных пособий для школьников.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995936" y="2564904"/>
            <a:ext cx="4968552" cy="172819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знают как автора популярных детских пьес и сценариев кремлёвских новогодних ёлок.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95936" y="4437112"/>
            <a:ext cx="4968552" cy="22322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Большое время Андрей Усачёв уделяет песенному творчеству. На сегодняшний день выпущено более десятка его авторских сборников.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2863038" cy="40324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9336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oranzhevyj-verblyu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3635896" cy="48586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истратор\Desktop\900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3" y="1412776"/>
            <a:ext cx="3518895" cy="4858658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13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1115616" y="1088740"/>
            <a:ext cx="6129472" cy="1080120"/>
          </a:xfrm>
          <a:prstGeom prst="cloudCallout">
            <a:avLst>
              <a:gd name="adj1" fmla="val 43377"/>
              <a:gd name="adj2" fmla="val 8007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ВНИМАНИЕ!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885" y="2348880"/>
            <a:ext cx="6001307" cy="648071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Использованные ресурсы:</a:t>
            </a:r>
            <a:endParaRPr lang="ru-RU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996952"/>
            <a:ext cx="8496944" cy="3096344"/>
          </a:xfrm>
        </p:spPr>
        <p:txBody>
          <a:bodyPr>
            <a:normAutofit fontScale="92500" lnSpcReduction="10000"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en-US" sz="1050" dirty="0">
                <a:hlinkClick r:id="rId2"/>
              </a:rPr>
              <a:t>http://</a:t>
            </a:r>
            <a:r>
              <a:rPr lang="en-US" sz="1050" dirty="0" smtClean="0">
                <a:hlinkClick r:id="rId2"/>
              </a:rPr>
              <a:t>vilka.by/images/cms/data/author/ysachev/ysachev1.jpeg</a:t>
            </a:r>
            <a:r>
              <a:rPr lang="ru-RU" sz="1050" dirty="0" smtClean="0"/>
              <a:t> </a:t>
            </a:r>
            <a:r>
              <a:rPr lang="ru-RU" sz="1050" dirty="0" smtClean="0">
                <a:solidFill>
                  <a:schemeClr val="tx1"/>
                </a:solidFill>
              </a:rPr>
              <a:t>- портрет поэта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1050" dirty="0">
                <a:solidFill>
                  <a:schemeClr val="tx1"/>
                </a:solidFill>
                <a:hlinkClick r:id="rId3"/>
              </a:rPr>
              <a:t>http://</a:t>
            </a:r>
            <a:r>
              <a:rPr lang="en-US" sz="1050" dirty="0" smtClean="0">
                <a:solidFill>
                  <a:schemeClr val="tx1"/>
                </a:solidFill>
                <a:hlinkClick r:id="rId3"/>
              </a:rPr>
              <a:t>img.rl0.ru/92a580c31fef4759c53c6bee7b307074/432x288/www.epochtimes.ru/images/stories/06/interviews2011/115_82.jpg</a:t>
            </a:r>
            <a:r>
              <a:rPr lang="ru-RU" sz="1050" dirty="0" smtClean="0">
                <a:solidFill>
                  <a:schemeClr val="tx1"/>
                </a:solidFill>
                <a:hlinkClick r:id="rId3"/>
              </a:rPr>
              <a:t> - портрет </a:t>
            </a:r>
            <a:r>
              <a:rPr lang="ru-RU" sz="1050" dirty="0" err="1" smtClean="0">
                <a:solidFill>
                  <a:schemeClr val="tx1"/>
                </a:solidFill>
                <a:hlinkClick r:id="rId3"/>
              </a:rPr>
              <a:t>А.Усачёва</a:t>
            </a:r>
            <a:endParaRPr lang="ru-RU" sz="1050" dirty="0" smtClean="0">
              <a:solidFill>
                <a:schemeClr val="tx1"/>
              </a:solidFill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1050" dirty="0">
                <a:solidFill>
                  <a:schemeClr val="tx1"/>
                </a:solidFill>
                <a:hlinkClick r:id="rId4"/>
              </a:rPr>
              <a:t>http://</a:t>
            </a:r>
            <a:r>
              <a:rPr lang="en-US" sz="1050" dirty="0" smtClean="0">
                <a:solidFill>
                  <a:schemeClr val="tx1"/>
                </a:solidFill>
                <a:hlinkClick r:id="rId4"/>
              </a:rPr>
              <a:t>www.char.ru/books/4736795_Letalka.jpg</a:t>
            </a:r>
            <a:r>
              <a:rPr lang="ru-RU" sz="1050" dirty="0" smtClean="0">
                <a:solidFill>
                  <a:schemeClr val="tx1"/>
                </a:solidFill>
              </a:rPr>
              <a:t> - обложка книги автора «</a:t>
            </a:r>
            <a:r>
              <a:rPr lang="ru-RU" sz="1050" dirty="0" err="1" smtClean="0">
                <a:solidFill>
                  <a:schemeClr val="tx1"/>
                </a:solidFill>
              </a:rPr>
              <a:t>Леталка</a:t>
            </a:r>
            <a:r>
              <a:rPr lang="ru-RU" sz="1050" dirty="0" smtClean="0">
                <a:solidFill>
                  <a:schemeClr val="tx1"/>
                </a:solidFill>
              </a:rPr>
              <a:t>»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1050" dirty="0">
                <a:solidFill>
                  <a:schemeClr val="tx1"/>
                </a:solidFill>
                <a:hlinkClick r:id="rId5"/>
              </a:rPr>
              <a:t>http://</a:t>
            </a:r>
            <a:r>
              <a:rPr lang="en-US" sz="1050" dirty="0" smtClean="0">
                <a:solidFill>
                  <a:schemeClr val="tx1"/>
                </a:solidFill>
                <a:hlinkClick r:id="rId5"/>
              </a:rPr>
              <a:t>old.prodalit.ru/images/110000/108892.jpg</a:t>
            </a:r>
            <a:r>
              <a:rPr lang="ru-RU" sz="1050" dirty="0" smtClean="0">
                <a:solidFill>
                  <a:schemeClr val="tx1"/>
                </a:solidFill>
              </a:rPr>
              <a:t> - обложка книги автора «Таблица умножения в стихах»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1050" dirty="0">
                <a:solidFill>
                  <a:schemeClr val="tx1"/>
                </a:solidFill>
                <a:hlinkClick r:id="rId6"/>
              </a:rPr>
              <a:t>http://</a:t>
            </a:r>
            <a:r>
              <a:rPr lang="en-US" sz="1050" dirty="0" smtClean="0">
                <a:solidFill>
                  <a:schemeClr val="tx1"/>
                </a:solidFill>
                <a:hlinkClick r:id="rId6"/>
              </a:rPr>
              <a:t>static.ozone.ru/multimedia/books_covers/1003555651.jpg</a:t>
            </a:r>
            <a:r>
              <a:rPr lang="ru-RU" sz="1050" dirty="0" smtClean="0">
                <a:solidFill>
                  <a:schemeClr val="tx1"/>
                </a:solidFill>
              </a:rPr>
              <a:t> - обложка книги «Домик у перехода</a:t>
            </a:r>
            <a:r>
              <a:rPr lang="uk-UA" sz="1050" dirty="0" smtClean="0">
                <a:solidFill>
                  <a:schemeClr val="tx1"/>
                </a:solidFill>
              </a:rPr>
              <a:t>»</a:t>
            </a:r>
            <a:endParaRPr lang="ru-RU" sz="1050" dirty="0" smtClean="0">
              <a:solidFill>
                <a:schemeClr val="tx1"/>
              </a:solidFill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hlinkClick r:id="rId7"/>
              </a:rPr>
              <a:t>http://</a:t>
            </a:r>
            <a:r>
              <a:rPr lang="en-US" sz="1100" dirty="0" smtClean="0">
                <a:solidFill>
                  <a:schemeClr val="tx1"/>
                </a:solidFill>
                <a:hlinkClick r:id="rId7"/>
              </a:rPr>
              <a:t>www.ushkinamakushke.ru/usachev_mp3.html</a:t>
            </a:r>
            <a:r>
              <a:rPr lang="ru-RU" sz="1100" dirty="0" smtClean="0">
                <a:solidFill>
                  <a:schemeClr val="tx1"/>
                </a:solidFill>
              </a:rPr>
              <a:t> - биография автора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hlinkClick r:id="rId8"/>
              </a:rPr>
              <a:t>http://</a:t>
            </a:r>
            <a:r>
              <a:rPr lang="en-US" sz="1100" dirty="0" smtClean="0">
                <a:solidFill>
                  <a:schemeClr val="tx1"/>
                </a:solidFill>
                <a:hlinkClick r:id="rId8"/>
              </a:rPr>
              <a:t>uvc.mil.ru/dyn_images/expose/big3100.jpg</a:t>
            </a:r>
            <a:r>
              <a:rPr lang="ru-RU" sz="1100" dirty="0" smtClean="0">
                <a:solidFill>
                  <a:schemeClr val="tx1"/>
                </a:solidFill>
              </a:rPr>
              <a:t> - МИЭТ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hlinkClick r:id="rId9"/>
              </a:rPr>
              <a:t>http://</a:t>
            </a:r>
            <a:r>
              <a:rPr lang="en-US" sz="1100" dirty="0" smtClean="0">
                <a:solidFill>
                  <a:schemeClr val="tx1"/>
                </a:solidFill>
                <a:hlinkClick r:id="rId9"/>
              </a:rPr>
              <a:t>www.fotosoyuz.ru/preview/600x600-p2owd7/ma/bkhitm/600x600,fs-KRYLOV,07-11,5760.jpg?ez6t1xib</a:t>
            </a:r>
            <a:r>
              <a:rPr lang="ru-RU" sz="1100" dirty="0" smtClean="0">
                <a:solidFill>
                  <a:schemeClr val="tx1"/>
                </a:solidFill>
              </a:rPr>
              <a:t> – здание Тверского (Калининского) государственного университета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hlinkClick r:id="rId10"/>
              </a:rPr>
              <a:t>http://</a:t>
            </a:r>
            <a:r>
              <a:rPr lang="en-US" sz="1100" dirty="0" smtClean="0">
                <a:solidFill>
                  <a:schemeClr val="tx1"/>
                </a:solidFill>
                <a:hlinkClick r:id="rId10"/>
              </a:rPr>
              <a:t>www.libex.ru/dimg/5baf1.jpg</a:t>
            </a:r>
            <a:r>
              <a:rPr lang="ru-RU" sz="1100" dirty="0">
                <a:solidFill>
                  <a:schemeClr val="tx1"/>
                </a:solidFill>
              </a:rPr>
              <a:t> </a:t>
            </a:r>
            <a:r>
              <a:rPr lang="ru-RU" sz="1100" dirty="0" smtClean="0">
                <a:solidFill>
                  <a:schemeClr val="tx1"/>
                </a:solidFill>
              </a:rPr>
              <a:t>- обложка сборника «Если бросить камень вверх»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hlinkClick r:id="rId11"/>
              </a:rPr>
              <a:t>http://</a:t>
            </a:r>
            <a:r>
              <a:rPr lang="en-US" sz="1100" dirty="0" smtClean="0">
                <a:solidFill>
                  <a:schemeClr val="tx1"/>
                </a:solidFill>
                <a:hlinkClick r:id="rId11"/>
              </a:rPr>
              <a:t>www.kostyor.ru/images0/principal/7-08_big.jpg</a:t>
            </a:r>
            <a:r>
              <a:rPr lang="ru-RU" sz="1100" dirty="0" smtClean="0">
                <a:solidFill>
                  <a:schemeClr val="tx1"/>
                </a:solidFill>
              </a:rPr>
              <a:t> - обложка журнала «Костёр»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hlinkClick r:id="rId12"/>
              </a:rPr>
              <a:t>http://</a:t>
            </a:r>
            <a:r>
              <a:rPr lang="en-US" sz="1100" dirty="0" smtClean="0">
                <a:solidFill>
                  <a:schemeClr val="tx1"/>
                </a:solidFill>
                <a:hlinkClick r:id="rId12"/>
              </a:rPr>
              <a:t>l2.ihome.net.ua/torrents/images/48161.jpg</a:t>
            </a:r>
            <a:r>
              <a:rPr lang="ru-RU" sz="1100" dirty="0" smtClean="0">
                <a:solidFill>
                  <a:schemeClr val="tx1"/>
                </a:solidFill>
              </a:rPr>
              <a:t> - обложка журнала «</a:t>
            </a:r>
            <a:r>
              <a:rPr lang="ru-RU" sz="1100" dirty="0" err="1" smtClean="0">
                <a:solidFill>
                  <a:schemeClr val="tx1"/>
                </a:solidFill>
              </a:rPr>
              <a:t>Мурзилка</a:t>
            </a:r>
            <a:r>
              <a:rPr lang="ru-RU" sz="1100" dirty="0" smtClean="0">
                <a:solidFill>
                  <a:schemeClr val="tx1"/>
                </a:solidFill>
              </a:rPr>
              <a:t>»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hlinkClick r:id="rId13"/>
              </a:rPr>
              <a:t>http://</a:t>
            </a:r>
            <a:r>
              <a:rPr lang="en-US" sz="1100" dirty="0" smtClean="0">
                <a:solidFill>
                  <a:schemeClr val="tx1"/>
                </a:solidFill>
                <a:hlinkClick r:id="rId13"/>
              </a:rPr>
              <a:t>img0.liveinternet.ru/images/attach/c/1/56/436/56436128_42_p9495.jpg</a:t>
            </a:r>
            <a:r>
              <a:rPr lang="ru-RU" sz="1100" dirty="0" smtClean="0">
                <a:solidFill>
                  <a:schemeClr val="tx1"/>
                </a:solidFill>
              </a:rPr>
              <a:t> - иллюстрация  №1 </a:t>
            </a:r>
            <a:r>
              <a:rPr lang="ru-RU" sz="1100" dirty="0" err="1" smtClean="0">
                <a:solidFill>
                  <a:schemeClr val="tx1"/>
                </a:solidFill>
              </a:rPr>
              <a:t>Чижикова</a:t>
            </a:r>
            <a:r>
              <a:rPr lang="ru-RU" sz="1100" dirty="0" smtClean="0">
                <a:solidFill>
                  <a:schemeClr val="tx1"/>
                </a:solidFill>
              </a:rPr>
              <a:t> к книге «333 кота»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hlinkClick r:id="rId14"/>
              </a:rPr>
              <a:t>http://www.labirint.ru/screenshot/goods/174244/7</a:t>
            </a:r>
            <a:r>
              <a:rPr lang="en-US" sz="1100" dirty="0" smtClean="0">
                <a:solidFill>
                  <a:schemeClr val="tx1"/>
                </a:solidFill>
                <a:hlinkClick r:id="rId14"/>
              </a:rPr>
              <a:t>/</a:t>
            </a:r>
            <a:r>
              <a:rPr lang="ru-RU" sz="1100" dirty="0" smtClean="0">
                <a:solidFill>
                  <a:schemeClr val="tx1"/>
                </a:solidFill>
              </a:rPr>
              <a:t> - иллюстрация  №2 </a:t>
            </a:r>
            <a:r>
              <a:rPr lang="ru-RU" sz="1100" dirty="0" err="1" smtClean="0">
                <a:solidFill>
                  <a:schemeClr val="tx1"/>
                </a:solidFill>
              </a:rPr>
              <a:t>Чижикова</a:t>
            </a:r>
            <a:r>
              <a:rPr lang="ru-RU" sz="1100" dirty="0" smtClean="0">
                <a:solidFill>
                  <a:schemeClr val="tx1"/>
                </a:solidFill>
              </a:rPr>
              <a:t> к книге «333 кота»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hlinkClick r:id="rId15"/>
              </a:rPr>
              <a:t>http://www.labirint.ru/screenshot/goods/174244/6</a:t>
            </a:r>
            <a:r>
              <a:rPr lang="en-US" sz="1100" dirty="0" smtClean="0">
                <a:solidFill>
                  <a:schemeClr val="tx1"/>
                </a:solidFill>
                <a:hlinkClick r:id="rId15"/>
              </a:rPr>
              <a:t>/</a:t>
            </a:r>
            <a:r>
              <a:rPr lang="ru-RU" sz="1100" dirty="0" smtClean="0">
                <a:solidFill>
                  <a:schemeClr val="tx1"/>
                </a:solidFill>
              </a:rPr>
              <a:t> - иллюстрация №3 к книге «333 кота»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hlinkClick r:id="rId16"/>
              </a:rPr>
              <a:t>http://www.bookpost.ru/covers/%</a:t>
            </a:r>
            <a:r>
              <a:rPr lang="en-US" sz="1100" dirty="0" smtClean="0">
                <a:solidFill>
                  <a:schemeClr val="tx1"/>
                </a:solidFill>
                <a:hlinkClick r:id="rId16"/>
              </a:rPr>
              <a:t>C0%C001079.jpg</a:t>
            </a:r>
            <a:r>
              <a:rPr lang="ru-RU" sz="1100" dirty="0" smtClean="0">
                <a:solidFill>
                  <a:schemeClr val="tx1"/>
                </a:solidFill>
              </a:rPr>
              <a:t> – «Дракоша и компания»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hlinkClick r:id="rId17"/>
              </a:rPr>
              <a:t>http://</a:t>
            </a:r>
            <a:r>
              <a:rPr lang="en-US" sz="1100" dirty="0" smtClean="0">
                <a:solidFill>
                  <a:schemeClr val="tx1"/>
                </a:solidFill>
                <a:hlinkClick r:id="rId17"/>
              </a:rPr>
              <a:t>skupiknigi.ru/multimedia/books_covers/1004498540.jpg</a:t>
            </a:r>
            <a:r>
              <a:rPr lang="ru-RU" sz="1100" dirty="0" smtClean="0">
                <a:solidFill>
                  <a:schemeClr val="tx1"/>
                </a:solidFill>
              </a:rPr>
              <a:t> - «Весёлая </a:t>
            </a:r>
            <a:r>
              <a:rPr lang="ru-RU" sz="1100" dirty="0" err="1" smtClean="0">
                <a:solidFill>
                  <a:schemeClr val="tx1"/>
                </a:solidFill>
              </a:rPr>
              <a:t>квампания</a:t>
            </a:r>
            <a:r>
              <a:rPr lang="ru-RU" sz="1100" dirty="0" smtClean="0">
                <a:solidFill>
                  <a:schemeClr val="tx1"/>
                </a:solidFill>
              </a:rPr>
              <a:t>»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100" dirty="0" smtClean="0">
              <a:solidFill>
                <a:schemeClr val="tx1"/>
              </a:solidFill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5123" name="Picture 3" descr="M:\клуб ОФОРМИТЕЛЬ\СВЯЗ. С КНИГОЙ\12611226323763.jpg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2533" b="98348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393" t="4253" r="21144" b="3123"/>
          <a:stretch/>
        </p:blipFill>
        <p:spPr bwMode="auto">
          <a:xfrm>
            <a:off x="6963508" y="1846384"/>
            <a:ext cx="2180492" cy="473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53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442</Words>
  <Application>Microsoft Office PowerPoint</Application>
  <PresentationFormat>Экран (4:3)</PresentationFormat>
  <Paragraphs>36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АНДРЕЙ АЛЕКСЕЕВИЧ УСАЧЁВ</vt:lpstr>
      <vt:lpstr>         Андрей Алексеевич Усачёв родился в Москве в 1958 году. Отец будущего поэта был рабочим, мать – учителем истории.           Сочинять стихи Андрей Усачёв начал ещё подростком для вокально-инструментального ансамбля, где он играл на барабанах.</vt:lpstr>
      <vt:lpstr>После школы поступил в Московский институт электронной техники, но его не закончил.</vt:lpstr>
      <vt:lpstr>Презентация PowerPoint</vt:lpstr>
      <vt:lpstr>Презентация PowerPoint</vt:lpstr>
      <vt:lpstr>Презентация PowerPoint</vt:lpstr>
      <vt:lpstr>           Андрея Усачёва и художника Виктора Чижикова, который проиллюстрировал книгу «333 кота» называют главными «котоведами» страны. В 2005 году  книга стала победителем в номинации «Вместе с книгой мы растем» на конкурсе «Книга года».</vt:lpstr>
      <vt:lpstr>              ПАНК Хозяин, это не лишай, А панковский прикид… Меня обеда не лишай За мой прикольный вид. Ты б видел, как тащились кошки От новой стрижки  и серёжки!..</vt:lpstr>
      <vt:lpstr>Андрей Усачёв несколько лет работал ведущим детских программ «Кварьете. Весёлая радиоквампания», «Весёлая квампания», «Летающий диван». Ведущих программы Квасю, Квалентина Квалентиныча и Кварвару Квасильевну придумал Андрей Усачёв. </vt:lpstr>
      <vt:lpstr>По сценариям А.Усачёва создано более десяти мультфильмов, а также 40-серийный художественный фильм для детей «Дракоша и компания».</vt:lpstr>
      <vt:lpstr>Андрей Усачёв – автор 5 учебных пособий для школьников.</vt:lpstr>
      <vt:lpstr>Презентация PowerPoint</vt:lpstr>
      <vt:lpstr>Использованные ресурсы: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oxana</dc:creator>
  <cp:lastModifiedBy>Admin</cp:lastModifiedBy>
  <cp:revision>25</cp:revision>
  <dcterms:created xsi:type="dcterms:W3CDTF">2012-02-15T14:21:24Z</dcterms:created>
  <dcterms:modified xsi:type="dcterms:W3CDTF">2016-10-16T13:08:48Z</dcterms:modified>
</cp:coreProperties>
</file>