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9" r:id="rId3"/>
    <p:sldId id="277" r:id="rId4"/>
    <p:sldId id="278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56" autoAdjust="0"/>
    <p:restoredTop sz="94660" autoAdjust="0"/>
  </p:normalViewPr>
  <p:slideViewPr>
    <p:cSldViewPr>
      <p:cViewPr varScale="1">
        <p:scale>
          <a:sx n="75" d="100"/>
          <a:sy n="75" d="100"/>
        </p:scale>
        <p:origin x="-1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40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C47447-9909-46F4-BF8E-BC29ECABE3AF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C9FEE48-7560-4351-90E5-D08BBB6EE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B09F47-4E38-4BEA-971F-C68F91379FC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8A79C0-EC9F-4AD5-9878-5438B32C0C0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F287F-12BD-4667-BF96-E351FBA10BB0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7860C-FDDE-4C25-B7B0-4C736E15E5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FA2FD-9179-4A32-BE35-DB0FBFF56935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A312E-6504-4428-AA5F-47E9F0140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E950A-6783-480D-8CCC-5C42E6399F15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37C4B-A003-4128-9768-EC197D4004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8B513-08D0-48FD-BF1D-7B4170F3F636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7FFE2-3F73-47EA-8E94-AA3CDD3C3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F05D8-3C3B-4221-88E9-8B38DC71EADA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B8463-D062-43AB-9506-249F6F47D6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33F97-A3EA-4F7E-AD42-F1F0CDEC7036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2F7D0-D7A4-424D-AE2F-DC6B4D14F8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F8C89-1056-412E-9518-404D26DA23E4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0A660-9F64-4B47-B5F6-A05152FF6C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63A54-8FCE-4F89-B438-CE6646802366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60F2E-A051-4357-B7BE-3B04BC28DD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3DCB0-8EE2-4B4B-A6DC-4825973C5A86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7C7F4-FC3F-4E3F-9F63-B59BA998D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A8949-A534-4A19-B47B-6580378DDDF5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FB6BB-DD56-43C6-97C7-8C0EDB104D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7176A-402B-422A-A510-C78085589D8F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56259-99FC-4FF9-92F6-7ECFC3CCD7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7BA807-2192-462B-AC23-85C9F1329E05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6BA220-9F8E-4873-95E6-897C3A5597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3" r:id="rId9"/>
    <p:sldLayoutId id="2147483861" r:id="rId10"/>
    <p:sldLayoutId id="21474838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Trebuchet MS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000372"/>
            <a:ext cx="7851648" cy="235745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0070C0"/>
                </a:solidFill>
              </a:rPr>
              <a:t>«Кожа.</a:t>
            </a:r>
            <a:br>
              <a:rPr lang="ru-RU" sz="4400" dirty="0" smtClean="0">
                <a:solidFill>
                  <a:srgbClr val="0070C0"/>
                </a:solidFill>
              </a:rPr>
            </a:br>
            <a:r>
              <a:rPr lang="ru-RU" sz="4400" dirty="0" smtClean="0">
                <a:solidFill>
                  <a:srgbClr val="0070C0"/>
                </a:solidFill>
              </a:rPr>
              <a:t>Строение и функции.</a:t>
            </a:r>
            <a:br>
              <a:rPr lang="ru-RU" sz="4400" dirty="0" smtClean="0">
                <a:solidFill>
                  <a:srgbClr val="0070C0"/>
                </a:solidFill>
              </a:rPr>
            </a:br>
            <a:r>
              <a:rPr lang="ru-RU" sz="4400" dirty="0" smtClean="0">
                <a:solidFill>
                  <a:srgbClr val="0070C0"/>
                </a:solidFill>
              </a:rPr>
              <a:t> Уход </a:t>
            </a:r>
            <a:r>
              <a:rPr lang="ru-RU" sz="4400" smtClean="0">
                <a:solidFill>
                  <a:srgbClr val="0070C0"/>
                </a:solidFill>
              </a:rPr>
              <a:t>за </a:t>
            </a:r>
            <a:r>
              <a:rPr lang="ru-RU" sz="4400" smtClean="0">
                <a:solidFill>
                  <a:srgbClr val="0070C0"/>
                </a:solidFill>
              </a:rPr>
              <a:t>кожей»  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3" y="714375"/>
            <a:ext cx="7854950" cy="928675"/>
          </a:xfrm>
        </p:spPr>
        <p:txBody>
          <a:bodyPr/>
          <a:lstStyle/>
          <a:p>
            <a:pPr marR="0" eaLnBrk="1" hangingPunct="1"/>
            <a:endParaRPr lang="en-US" dirty="0" smtClean="0"/>
          </a:p>
          <a:p>
            <a:pPr marR="0" eaLnBrk="1" hangingPunct="1"/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714356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МОУ «Школа-интернат № 10 г. Донецка»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1928802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u="sng" dirty="0" smtClean="0"/>
              <a:t>Презентация урока по теме:</a:t>
            </a:r>
            <a:endParaRPr lang="ru-RU" sz="40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214422"/>
            <a:ext cx="75009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Цель</a:t>
            </a:r>
            <a:r>
              <a:rPr lang="uk-UA" sz="3200" b="1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uk-UA" sz="3200" dirty="0" err="1" smtClean="0"/>
              <a:t>изучить</a:t>
            </a:r>
            <a:r>
              <a:rPr lang="uk-UA" sz="3200" dirty="0" smtClean="0"/>
              <a:t> </a:t>
            </a:r>
            <a:r>
              <a:rPr lang="uk-UA" sz="3200" dirty="0" err="1" smtClean="0"/>
              <a:t>строение</a:t>
            </a:r>
            <a:r>
              <a:rPr lang="uk-UA" sz="3200" dirty="0" smtClean="0"/>
              <a:t> </a:t>
            </a:r>
            <a:r>
              <a:rPr lang="uk-UA" sz="3200" dirty="0" err="1" smtClean="0"/>
              <a:t>кожи</a:t>
            </a:r>
            <a:r>
              <a:rPr lang="uk-UA" sz="3200" dirty="0" smtClean="0"/>
              <a:t> и </a:t>
            </a:r>
            <a:r>
              <a:rPr lang="uk-UA" sz="3200" dirty="0" err="1" smtClean="0"/>
              <a:t>её</a:t>
            </a:r>
            <a:r>
              <a:rPr lang="uk-UA" sz="3200" dirty="0" smtClean="0"/>
              <a:t> </a:t>
            </a:r>
            <a:r>
              <a:rPr lang="uk-UA" sz="3200" dirty="0" err="1" smtClean="0"/>
              <a:t>производных</a:t>
            </a:r>
            <a:r>
              <a:rPr lang="uk-UA" sz="3200" dirty="0" smtClean="0"/>
              <a:t>; </a:t>
            </a:r>
          </a:p>
          <a:p>
            <a:pPr>
              <a:buFont typeface="Wingdings" pitchFamily="2" charset="2"/>
              <a:buChar char="Ø"/>
            </a:pPr>
            <a:r>
              <a:rPr lang="uk-UA" sz="3200" dirty="0" smtClean="0"/>
              <a:t>установить </a:t>
            </a:r>
            <a:r>
              <a:rPr lang="uk-UA" sz="3200" dirty="0" err="1" smtClean="0"/>
              <a:t>соответствие</a:t>
            </a:r>
            <a:r>
              <a:rPr lang="uk-UA" sz="3200" dirty="0" smtClean="0"/>
              <a:t> </a:t>
            </a:r>
            <a:r>
              <a:rPr lang="uk-UA" sz="3200" dirty="0" err="1" smtClean="0"/>
              <a:t>строения</a:t>
            </a:r>
            <a:r>
              <a:rPr lang="uk-UA" sz="3200" dirty="0" smtClean="0"/>
              <a:t> </a:t>
            </a:r>
            <a:r>
              <a:rPr lang="uk-UA" sz="3200" dirty="0" err="1" smtClean="0"/>
              <a:t>кожи</a:t>
            </a:r>
            <a:r>
              <a:rPr lang="uk-UA" sz="3200" dirty="0" smtClean="0"/>
              <a:t> и </a:t>
            </a:r>
            <a:r>
              <a:rPr lang="uk-UA" sz="3200" dirty="0" err="1" smtClean="0"/>
              <a:t>её</a:t>
            </a:r>
            <a:r>
              <a:rPr lang="uk-UA" sz="3200" dirty="0" smtClean="0"/>
              <a:t> </a:t>
            </a:r>
            <a:r>
              <a:rPr lang="uk-UA" sz="3200" dirty="0" err="1" smtClean="0"/>
              <a:t>функций</a:t>
            </a:r>
            <a:r>
              <a:rPr lang="uk-UA" sz="3200" dirty="0" smtClean="0"/>
              <a:t>; </a:t>
            </a:r>
          </a:p>
          <a:p>
            <a:pPr>
              <a:buFont typeface="Wingdings" pitchFamily="2" charset="2"/>
              <a:buChar char="Ø"/>
            </a:pPr>
            <a:r>
              <a:rPr lang="uk-UA" sz="3200" dirty="0" err="1" smtClean="0"/>
              <a:t>убедить</a:t>
            </a:r>
            <a:r>
              <a:rPr lang="uk-UA" sz="3200" dirty="0" smtClean="0"/>
              <a:t> </a:t>
            </a:r>
            <a:r>
              <a:rPr lang="uk-UA" sz="3200" dirty="0" err="1" smtClean="0"/>
              <a:t>учащихся</a:t>
            </a:r>
            <a:r>
              <a:rPr lang="uk-UA" sz="3200" dirty="0" smtClean="0"/>
              <a:t> в </a:t>
            </a:r>
            <a:r>
              <a:rPr lang="uk-UA" sz="3200" dirty="0" err="1" smtClean="0"/>
              <a:t>необходимости</a:t>
            </a:r>
            <a:r>
              <a:rPr lang="uk-UA" sz="3200" dirty="0" smtClean="0"/>
              <a:t> </a:t>
            </a:r>
            <a:r>
              <a:rPr lang="uk-UA" sz="3200" dirty="0" err="1" smtClean="0"/>
              <a:t>соблюдения</a:t>
            </a:r>
            <a:r>
              <a:rPr lang="uk-UA" sz="3200" dirty="0" smtClean="0"/>
              <a:t> правил </a:t>
            </a:r>
            <a:r>
              <a:rPr lang="uk-UA" sz="3200" dirty="0" err="1" smtClean="0"/>
              <a:t>гигиены</a:t>
            </a:r>
            <a:r>
              <a:rPr lang="uk-UA" sz="3200" dirty="0" smtClean="0"/>
              <a:t> </a:t>
            </a:r>
            <a:r>
              <a:rPr lang="uk-UA" sz="3200" dirty="0" err="1" smtClean="0"/>
              <a:t>кожи</a:t>
            </a:r>
            <a:r>
              <a:rPr lang="uk-UA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28596" y="1357298"/>
            <a:ext cx="792961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54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Винтерниц</a:t>
            </a:r>
            <a:r>
              <a:rPr kumimoji="0" lang="uk-UA" sz="4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писал: </a:t>
            </a:r>
          </a:p>
          <a:p>
            <a:pPr marL="0" marR="0" lvl="0" indent="22542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"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Кожа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это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орган, по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которому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можно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определить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здоровье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даже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жизненную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историю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человека</a:t>
            </a:r>
            <a:r>
              <a:rPr kumimoji="0" lang="uk-UA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".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89" name="Rectangle 1"/>
          <p:cNvSpPr>
            <a:spLocks noChangeArrowheads="1"/>
          </p:cNvSpPr>
          <p:nvPr/>
        </p:nvSpPr>
        <p:spPr bwMode="auto">
          <a:xfrm>
            <a:off x="714348" y="428604"/>
            <a:ext cx="5929354" cy="1631216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Кожа состоит из 3-х слоёв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1. Поверхностного - эпидермиса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2. Глубокого – собственно кожи,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или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 дермы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3. Подкожной жировой клетчатки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7890" name="Picture 2" descr="C:\Documents and Settings\Sergey\Рабочий стол\ОТКРЫТЫЙ УРОК -февраль\Фото к  уроку - Строение и функции кожи\строение кож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428868"/>
            <a:ext cx="4545624" cy="3500462"/>
          </a:xfrm>
          <a:prstGeom prst="rect">
            <a:avLst/>
          </a:prstGeom>
          <a:noFill/>
        </p:spPr>
      </p:pic>
      <p:sp useBgFill="1">
        <p:nvSpPr>
          <p:cNvPr id="4" name="Выноска 1 3"/>
          <p:cNvSpPr/>
          <p:nvPr/>
        </p:nvSpPr>
        <p:spPr>
          <a:xfrm>
            <a:off x="6215074" y="2357430"/>
            <a:ext cx="1928826" cy="612648"/>
          </a:xfrm>
          <a:prstGeom prst="borderCallout1">
            <a:avLst>
              <a:gd name="adj1" fmla="val 18750"/>
              <a:gd name="adj2" fmla="val -8333"/>
              <a:gd name="adj3" fmla="val 120792"/>
              <a:gd name="adj4" fmla="val -71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0000"/>
                </a:solidFill>
                <a:latin typeface="OpenSans"/>
                <a:ea typeface="Times New Roman" pitchFamily="18" charset="0"/>
              </a:rPr>
              <a:t>эпидермис</a:t>
            </a:r>
            <a:endParaRPr lang="ru-RU" dirty="0"/>
          </a:p>
        </p:txBody>
      </p:sp>
      <p:sp useBgFill="1">
        <p:nvSpPr>
          <p:cNvPr id="5" name="Выноска 1 4"/>
          <p:cNvSpPr/>
          <p:nvPr/>
        </p:nvSpPr>
        <p:spPr>
          <a:xfrm>
            <a:off x="6286512" y="3857628"/>
            <a:ext cx="1857388" cy="612648"/>
          </a:xfrm>
          <a:prstGeom prst="borderCallout1">
            <a:avLst>
              <a:gd name="adj1" fmla="val 18750"/>
              <a:gd name="adj2" fmla="val -8333"/>
              <a:gd name="adj3" fmla="val 46165"/>
              <a:gd name="adj4" fmla="val -588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0000"/>
                </a:solidFill>
                <a:latin typeface="OpenSans"/>
                <a:ea typeface="Times New Roman" pitchFamily="18" charset="0"/>
              </a:rPr>
              <a:t>дерма</a:t>
            </a:r>
            <a:endParaRPr lang="ru-RU" dirty="0"/>
          </a:p>
        </p:txBody>
      </p:sp>
      <p:sp useBgFill="1">
        <p:nvSpPr>
          <p:cNvPr id="6" name="Выноска 1 5"/>
          <p:cNvSpPr/>
          <p:nvPr/>
        </p:nvSpPr>
        <p:spPr>
          <a:xfrm>
            <a:off x="6357950" y="5143512"/>
            <a:ext cx="1857388" cy="612648"/>
          </a:xfrm>
          <a:prstGeom prst="borderCallout1">
            <a:avLst>
              <a:gd name="adj1" fmla="val 18750"/>
              <a:gd name="adj2" fmla="val -8333"/>
              <a:gd name="adj3" fmla="val -5659"/>
              <a:gd name="adj4" fmla="val -80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OpenSans"/>
                <a:ea typeface="Times New Roman" pitchFamily="18" charset="0"/>
              </a:rPr>
              <a:t>подкожная жировая клетчатка</a:t>
            </a:r>
            <a:endParaRPr lang="ru-R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I:\МОИ ФАЙЛЫ\ОТКРЫТЫЙ УРОК -февраль\Новая папка (3)\image0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746" y="1857364"/>
            <a:ext cx="791034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990618"/>
          </a:xfrm>
        </p:spPr>
        <p:txBody>
          <a:bodyPr/>
          <a:lstStyle/>
          <a:p>
            <a:r>
              <a:rPr lang="ru-RU" sz="2400" b="1" i="1" dirty="0" smtClean="0"/>
              <a:t>    </a:t>
            </a:r>
            <a:r>
              <a:rPr lang="ru-RU" sz="2400" b="1" i="1" dirty="0" smtClean="0">
                <a:solidFill>
                  <a:schemeClr val="tx1"/>
                </a:solidFill>
              </a:rPr>
              <a:t>К производным структурам кожи относят</a:t>
            </a:r>
            <a:r>
              <a:rPr lang="ru-RU" sz="2400" i="1" dirty="0" smtClean="0">
                <a:solidFill>
                  <a:schemeClr val="tx1"/>
                </a:solidFill>
              </a:rPr>
              <a:t>: волосы, ногти, молочные, сальные и потовые железы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" descr="I:\МОИ ФАЙЛЫ\ОТКРЫТЫЙ УРОК -февраль\Новая папка (3)\image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643050"/>
            <a:ext cx="721523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7409" name="Rectangle 1"/>
          <p:cNvSpPr>
            <a:spLocks noChangeArrowheads="1"/>
          </p:cNvSpPr>
          <p:nvPr/>
        </p:nvSpPr>
        <p:spPr bwMode="auto">
          <a:xfrm>
            <a:off x="714348" y="785794"/>
            <a:ext cx="7786742" cy="52322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Поверхностный слой кожи –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эпидермис.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I:\МОИ ФАЙЛЫ\ОТКРЫТЫЙ УРОК -февраль\Новая папка (3)\image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14488"/>
            <a:ext cx="6500858" cy="445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71472" y="500042"/>
            <a:ext cx="807249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</a:t>
            </a:r>
            <a:r>
              <a:rPr lang="ru-RU" sz="2200" b="1" dirty="0" smtClean="0"/>
              <a:t>Дендритные</a:t>
            </a:r>
            <a:r>
              <a:rPr lang="ru-RU" sz="2200" dirty="0" smtClean="0"/>
              <a:t> крупные клетки с разветвлёнными отростками. Основная их функция – </a:t>
            </a:r>
            <a:r>
              <a:rPr lang="ru-RU" sz="2200" i="1" dirty="0" smtClean="0"/>
              <a:t>иммунная</a:t>
            </a:r>
            <a:r>
              <a:rPr lang="ru-RU" sz="2200" dirty="0" smtClean="0"/>
              <a:t>, так как они способны захватывать вредные для организма вещества. 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 descr="I:\МОИ ФАЙЛЫ\ОТКРЫТЫЙ УРОК -февраль\Новая папка (3)\image0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643050"/>
            <a:ext cx="6929486" cy="4379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34" y="500042"/>
            <a:ext cx="7858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Самый верхний слой эпидермиса – </a:t>
            </a:r>
            <a:r>
              <a:rPr lang="ru-RU" sz="2400" b="1" dirty="0" smtClean="0"/>
              <a:t>роговой слой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" descr="I:\МОИ ФАЙЛЫ\ОТКРЫТЫЙ УРОК -февраль\Новая папка (3)\image0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071678"/>
            <a:ext cx="6715172" cy="415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714349" y="785794"/>
            <a:ext cx="821537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OpenSans"/>
                <a:ea typeface="Times New Roman" pitchFamily="18" charset="0"/>
              </a:rPr>
              <a:t>   </a:t>
            </a:r>
            <a:r>
              <a:rPr lang="ru-RU" sz="2400" b="1" dirty="0" err="1" smtClean="0">
                <a:solidFill>
                  <a:srgbClr val="000000"/>
                </a:solidFill>
                <a:latin typeface="OpenSans"/>
                <a:ea typeface="Times New Roman" pitchFamily="18" charset="0"/>
              </a:rPr>
              <a:t>Д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ерма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−собственно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 кожа.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latin typeface="OpenSans"/>
                <a:ea typeface="Times New Roman" pitchFamily="18" charset="0"/>
              </a:rPr>
              <a:t>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асполагается под эпидермисом, обеспечивая его питание.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Она придаёт коже прочность и содержит её производные.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6" descr="I:\МОИ ФАЙЛЫ\ОТКРЫТЫЙ УРОК -февраль\Новая папка (3)\image006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428868"/>
            <a:ext cx="802591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28728" y="714356"/>
            <a:ext cx="57864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dirty="0" smtClean="0"/>
              <a:t>Благодаря </a:t>
            </a:r>
            <a:r>
              <a:rPr lang="ru-RU" sz="2400" b="1" dirty="0" smtClean="0"/>
              <a:t>коллагену</a:t>
            </a:r>
            <a:r>
              <a:rPr lang="ru-RU" sz="2400" dirty="0" smtClean="0"/>
              <a:t> и </a:t>
            </a:r>
            <a:r>
              <a:rPr lang="ru-RU" sz="2400" b="1" dirty="0" smtClean="0"/>
              <a:t>эластину</a:t>
            </a:r>
            <a:r>
              <a:rPr lang="ru-RU" sz="2400" dirty="0" smtClean="0"/>
              <a:t> кожа человека пластична и упруга.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7" descr="I:\МОИ ФАЙЛЫ\ОТКРЫТЫЙ УРОК -февраль\Новая папка (3)\image0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928802"/>
            <a:ext cx="5643602" cy="41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14348" y="642918"/>
            <a:ext cx="75437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Жировые отложения зависят от состояния питания человека.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Они не только защищают от переохлаждения,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но и являются запасаемой энергией.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8" descr="I:\МОИ ФАЙЛЫ\ОТКРЫТЫЙ УРОК -февраль\Новая папка (3)\image0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357430"/>
            <a:ext cx="829173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42910" y="1071546"/>
            <a:ext cx="57864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Различают три вида волос: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0" descr="I:\МОИ ФАЙЛЫ\ОТКРЫТЫЙ УРОК -февраль\Новая папка (3)\image0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357430"/>
            <a:ext cx="771776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57224" y="357166"/>
            <a:ext cx="7715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Волос развивается из </a:t>
            </a:r>
            <a:r>
              <a:rPr lang="ru-RU" b="1" dirty="0" smtClean="0"/>
              <a:t>корня</a:t>
            </a:r>
            <a:r>
              <a:rPr lang="ru-RU" dirty="0" smtClean="0"/>
              <a:t>, который оканчивается расширением –</a:t>
            </a:r>
            <a:r>
              <a:rPr lang="ru-RU" b="1" dirty="0" smtClean="0"/>
              <a:t>волосяной луковицей</a:t>
            </a:r>
            <a:r>
              <a:rPr lang="ru-RU" dirty="0" smtClean="0"/>
              <a:t>, отсюда и происходит его рост.  Корень волоса охвачен волосяным мешочком или </a:t>
            </a:r>
            <a:r>
              <a:rPr lang="ru-RU" b="1" dirty="0" smtClean="0"/>
              <a:t>волосяным фолликулом</a:t>
            </a:r>
            <a:r>
              <a:rPr lang="ru-RU" dirty="0" smtClean="0"/>
              <a:t>. В области волосяного фолликула имеется </a:t>
            </a:r>
            <a:r>
              <a:rPr lang="ru-RU" b="1" dirty="0" smtClean="0"/>
              <a:t>сальная железа</a:t>
            </a:r>
            <a:r>
              <a:rPr lang="ru-RU" dirty="0" smtClean="0"/>
              <a:t>, которая выделяет небольшое количество кожного сала, необходимого для смазывания волос и кожи.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9" descr="I:\МОИ ФАЙЛЫ\ОТКРЫТЫЙ УРОК -февраль\Новая папка (3)\image0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357430"/>
            <a:ext cx="711564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0241" name="Rectangle 1"/>
          <p:cNvSpPr>
            <a:spLocks noChangeArrowheads="1"/>
          </p:cNvSpPr>
          <p:nvPr/>
        </p:nvSpPr>
        <p:spPr bwMode="auto">
          <a:xfrm>
            <a:off x="785786" y="1142984"/>
            <a:ext cx="7358114" cy="52322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OpenSans" charset="0"/>
                <a:ea typeface="Times New Roman" pitchFamily="18" charset="0"/>
              </a:rPr>
              <a:t>Н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огти -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ороговевшие кожные образования.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1" descr="I:\МОИ ФАЙЛЫ\ОТКРЫТЫЙ УРОК -февраль\Новая папка (3)\image0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14554"/>
            <a:ext cx="740357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71472" y="642918"/>
            <a:ext cx="8072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От сильного влияния солнечных лучей кожу защищает пигмент меланин, который вырабатывается клетками </a:t>
            </a:r>
            <a:r>
              <a:rPr lang="ru-RU" sz="2000" b="1" dirty="0" err="1" smtClean="0"/>
              <a:t>меланоцитами</a:t>
            </a:r>
            <a:r>
              <a:rPr lang="ru-RU" sz="2000" b="1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2" descr="I:\МОИ ФАЙЛЫ\ОТКРЫТЫЙ УРОК -февраль\Новая папка (3)\image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785926"/>
            <a:ext cx="671517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57158" y="785794"/>
            <a:ext cx="8358246" cy="70788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Дыхательная функция. </a:t>
            </a:r>
            <a:r>
              <a:rPr lang="ru-RU" sz="2000" dirty="0" smtClean="0"/>
              <a:t>Состоит в обмене газов, то есть в поглощении кислорода и выделении углекислого газа и паров воды.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3" descr="I:\МОИ ФАЙЛЫ\ОТКРЫТЫЙ УРОК -февраль\Новая папка (3)\image0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201039"/>
            <a:ext cx="5960042" cy="3785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42910" y="714356"/>
            <a:ext cx="78581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Виды кожной чувствительности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1) тактильная (чувство осязания);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2) болевая;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 charset="0"/>
                <a:ea typeface="Times New Roman" pitchFamily="18" charset="0"/>
              </a:rPr>
              <a:t>3) температурная (чувство тепла и холода).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85" name="Rectangle 1"/>
          <p:cNvSpPr>
            <a:spLocks noChangeArrowheads="1"/>
          </p:cNvSpPr>
          <p:nvPr/>
        </p:nvSpPr>
        <p:spPr bwMode="auto">
          <a:xfrm>
            <a:off x="1857356" y="642918"/>
            <a:ext cx="5572132" cy="1938992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Гигиена кожных покровов.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Times New Roman" pitchFamily="18" charset="0"/>
              </a:rPr>
              <a:t> Уход за кожей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3357562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Для того что бы иметь здоровые кожные покровы, необходимо не реже двух раз в день мыть открытые участки кожи водой с мылом, а руки — перед каждым приёмом пищи. Мыться в бане или ванне следует не реже одного раза в неделю.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4643446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2. Регулярно обрезать ногти и не следить за их чистотой, чтобы под ними не скапливались болезнетворных микроорганизмов. </a:t>
            </a:r>
            <a:endParaRPr lang="ru-RU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57158" y="5286388"/>
            <a:ext cx="7715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Основной способ ухода за волосами − регулярное мытье.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571744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грязной коже размножаются микроорганизмы, среди которых могут быть опасные возбудители болезней.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1" name="Rectangle 1"/>
          <p:cNvSpPr>
            <a:spLocks noChangeArrowheads="1"/>
          </p:cNvSpPr>
          <p:nvPr/>
        </p:nvSpPr>
        <p:spPr bwMode="auto">
          <a:xfrm>
            <a:off x="642910" y="1071546"/>
            <a:ext cx="7358114" cy="2985433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Обобщение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знаний </a:t>
            </a: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обучающихся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Кожа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выполняет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больше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функций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чем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какой-либо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орган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тела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кроме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мозга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Кожа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- орган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выполняющий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защитную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регулирующую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питательную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дыхательную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выделительную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рецепторную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функции</a:t>
            </a:r>
            <a:r>
              <a:rPr lang="uk-UA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4" descr="C:\Documents and Settings\Администратор\Рабочий стол\ОПЫТ работы\Мой опыт работы\Анимашки!\33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40" y="4810134"/>
            <a:ext cx="1543048" cy="12858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71472" y="1285860"/>
            <a:ext cx="771527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Задание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на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дом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="1" i="1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1)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подготовиться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к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лабораторной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работе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2)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Докажите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что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кожа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выпоняет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множество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функций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её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строение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этому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соответствует</a:t>
            </a:r>
            <a:r>
              <a:rPr kumimoji="0" lang="uk-UA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5214950"/>
            <a:ext cx="9445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17" name="Rectangle 1"/>
          <p:cNvSpPr>
            <a:spLocks noChangeArrowheads="1"/>
          </p:cNvSpPr>
          <p:nvPr/>
        </p:nvSpPr>
        <p:spPr bwMode="auto">
          <a:xfrm>
            <a:off x="714348" y="1857364"/>
            <a:ext cx="7858180" cy="255454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Домашнее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задание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§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3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5, -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изучить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2. </a:t>
            </a:r>
            <a:r>
              <a:rPr lang="uk-UA" sz="3200" b="1" i="1" dirty="0" err="1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твечать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на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вопросы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 </a:t>
            </a:r>
            <a:r>
              <a:rPr kumimoji="0" lang="uk-UA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конце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§ (стр.161).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5" descr="E:\Анимашки!\2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5357826"/>
            <a:ext cx="10668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1" name="Rectangle 1"/>
          <p:cNvSpPr>
            <a:spLocks noChangeArrowheads="1"/>
          </p:cNvSpPr>
          <p:nvPr/>
        </p:nvSpPr>
        <p:spPr bwMode="auto">
          <a:xfrm>
            <a:off x="2071670" y="2214554"/>
            <a:ext cx="5343126" cy="144655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ЖЕЛАЕМ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УСПЕХОВ!!!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00034" y="5072074"/>
            <a:ext cx="32728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/>
              <a:t>Автор презентации:</a:t>
            </a:r>
          </a:p>
          <a:p>
            <a:r>
              <a:rPr lang="ru-RU" dirty="0"/>
              <a:t>учитель </a:t>
            </a:r>
            <a:r>
              <a:rPr lang="ru-RU" dirty="0" smtClean="0"/>
              <a:t>биологии</a:t>
            </a:r>
          </a:p>
          <a:p>
            <a:r>
              <a:rPr lang="ru-RU" dirty="0" smtClean="0"/>
              <a:t>МОУ «Школа-интернат </a:t>
            </a:r>
            <a:r>
              <a:rPr lang="ru-RU" dirty="0"/>
              <a:t>№ </a:t>
            </a:r>
            <a:r>
              <a:rPr lang="ru-RU" dirty="0" smtClean="0"/>
              <a:t>10</a:t>
            </a:r>
          </a:p>
          <a:p>
            <a:r>
              <a:rPr lang="ru-RU" dirty="0" smtClean="0"/>
              <a:t>г. Донецка»</a:t>
            </a:r>
            <a:r>
              <a:rPr lang="ru-RU" dirty="0"/>
              <a:t> </a:t>
            </a:r>
            <a:r>
              <a:rPr lang="ru-RU" dirty="0" smtClean="0"/>
              <a:t>     Козлов </a:t>
            </a:r>
            <a:r>
              <a:rPr lang="ru-RU" dirty="0"/>
              <a:t>С.Н.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43438" y="5929330"/>
            <a:ext cx="3931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E-mail</a:t>
            </a:r>
            <a:r>
              <a:rPr lang="ru-RU" b="1" dirty="0" smtClean="0"/>
              <a:t>: </a:t>
            </a:r>
            <a:r>
              <a:rPr lang="en-US" b="1" dirty="0" err="1" smtClean="0"/>
              <a:t>sergeykozlov</a:t>
            </a:r>
            <a:r>
              <a:rPr lang="ru-RU" b="1" dirty="0" smtClean="0"/>
              <a:t>.</a:t>
            </a:r>
            <a:r>
              <a:rPr lang="en-US" b="1" dirty="0" smtClean="0"/>
              <a:t>don@mail.ru</a:t>
            </a:r>
            <a:endParaRPr lang="ru-RU" b="1" dirty="0"/>
          </a:p>
        </p:txBody>
      </p:sp>
      <p:pic>
        <p:nvPicPr>
          <p:cNvPr id="5" name="Picture 2" descr="C:\Documents and Settings\Администратор\Рабочий стол\ОПЫТ работы\Мой опыт работы\Анимашки!\017.jpg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3571876"/>
            <a:ext cx="2286016" cy="22860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85786" y="571480"/>
            <a:ext cx="56436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«Плохой учитель излагает. </a:t>
            </a:r>
            <a:endParaRPr lang="en-US" b="1" i="1" dirty="0" smtClean="0"/>
          </a:p>
          <a:p>
            <a:r>
              <a:rPr lang="ru-RU" b="1" i="1" dirty="0" smtClean="0"/>
              <a:t>Хороший объясняет. </a:t>
            </a:r>
          </a:p>
          <a:p>
            <a:r>
              <a:rPr lang="ru-RU" b="1" i="1" dirty="0" smtClean="0"/>
              <a:t>Выдающийся показывает. </a:t>
            </a:r>
            <a:endParaRPr lang="en-US" b="1" i="1" dirty="0" smtClean="0"/>
          </a:p>
          <a:p>
            <a:r>
              <a:rPr lang="ru-RU" b="1" i="1" dirty="0" smtClean="0"/>
              <a:t>Великий учитель вдохновляет».</a:t>
            </a:r>
          </a:p>
          <a:p>
            <a:r>
              <a:rPr lang="ru-RU" i="1" dirty="0" smtClean="0"/>
              <a:t> </a:t>
            </a:r>
            <a:r>
              <a:rPr lang="en-US" i="1" dirty="0" smtClean="0"/>
              <a:t>                                                       </a:t>
            </a:r>
            <a:r>
              <a:rPr lang="ru-RU" i="1" dirty="0" smtClean="0"/>
              <a:t>Г. Уоррен.  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</TotalTime>
  <Words>433</Words>
  <Application>Microsoft Office PowerPoint</Application>
  <PresentationFormat>Экран (4:3)</PresentationFormat>
  <Paragraphs>71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Flow</vt:lpstr>
      <vt:lpstr>«Кожа. Строение и функции.  Уход за кожей»  </vt:lpstr>
      <vt:lpstr>Слайд 2</vt:lpstr>
      <vt:lpstr>Слайд 3</vt:lpstr>
      <vt:lpstr>Слайд 4</vt:lpstr>
      <vt:lpstr>    К производным структурам кожи относят: волосы, ногти, молочные, сальные и потовые железы.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</dc:title>
  <dc:creator>Алексей</dc:creator>
  <cp:lastModifiedBy>User</cp:lastModifiedBy>
  <cp:revision>91</cp:revision>
  <dcterms:created xsi:type="dcterms:W3CDTF">2009-03-14T17:07:01Z</dcterms:created>
  <dcterms:modified xsi:type="dcterms:W3CDTF">2017-02-06T14:54:35Z</dcterms:modified>
</cp:coreProperties>
</file>