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7" r:id="rId2"/>
    <p:sldId id="259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88" r:id="rId12"/>
    <p:sldId id="287" r:id="rId13"/>
    <p:sldId id="270" r:id="rId14"/>
    <p:sldId id="268" r:id="rId15"/>
    <p:sldId id="269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80" r:id="rId25"/>
    <p:sldId id="283" r:id="rId26"/>
    <p:sldId id="281" r:id="rId27"/>
    <p:sldId id="279" r:id="rId28"/>
    <p:sldId id="284" r:id="rId29"/>
    <p:sldId id="285" r:id="rId30"/>
    <p:sldId id="286" r:id="rId31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64CDD63-2B7A-4E68-B2A1-B09E3ACB12B1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7ED8CD20-355A-4389-8CF5-6456C304A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EEC98F-E176-4550-9776-F4006E5841E5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72F95-99EF-48C5-9F8E-64C57D11276A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F5781-1572-4F03-8B3B-BCDFB00DE1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95EBB-2413-44A4-857D-099F8CFFED3F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00461-E9F2-4F05-BBEA-30DFB0AA8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D9C67-E68B-4162-85F5-2AB1A90DFFEE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E6140-4C45-4114-8FDF-8CC0AD7F1C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0CF96-093C-415D-9A27-366860B13734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1881A-B436-4069-BB88-D479EF108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B26F1-ABEF-4165-997E-C7362E1DDC80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5E083-B98F-4C07-882C-4AE45A3C1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ECA3E-5C1C-4934-85DD-EFC99E4454D9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F7DD5-C168-4F17-B18D-10CFEE42E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BC8DE-4931-48FF-95FF-08C4FC6543B2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51A6F-7A49-41A7-98C5-72DE78329F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5BFB4-0D67-4A87-A4B2-40DD47647904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B72FD-C2DB-4806-B986-5374502E4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CB6EB-D16C-44B5-9AA0-F6436755563C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1FA3D-5D26-4B3A-9620-C5E85F0374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0666-EBFC-4500-BF64-056EBD5B5C06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730A3-8380-4198-8359-3B7033C8F3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1149B-B15E-4B59-AC05-2BF29A20D480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3C1B7-F816-444D-9824-AAC9138D6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08C24D-9B1B-4A71-87B2-6D131B321614}" type="datetimeFigureOut">
              <a:rPr lang="ru-RU"/>
              <a:pPr>
                <a:defRPr/>
              </a:pPr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B6EFE3-ED99-4B4F-99DF-28CD0D32A2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image" Target="../media/image13.jpeg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40487"/>
          </a:xfrm>
        </p:spPr>
        <p:txBody>
          <a:bodyPr/>
          <a:lstStyle/>
          <a:p>
            <a:pPr algn="l" eaLnBrk="1" hangingPunct="1"/>
            <a: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Екпетал мектеп – балабақшасы                    </a:t>
            </a:r>
            <a:b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kk-KZ" sz="49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Ана  тілі</a:t>
            </a:r>
            <a:br>
              <a:rPr lang="kk-KZ" sz="49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2    класс</a:t>
            </a:r>
            <a:br>
              <a:rPr lang="kk-KZ" sz="49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kk-KZ" sz="49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900" b="1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Өткізген: Г.Туркестанова</a:t>
            </a:r>
            <a:r>
              <a:rPr lang="kk-KZ" sz="49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9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2011-2012  оқу  жылы</a:t>
            </a:r>
            <a:r>
              <a:rPr lang="kk-KZ" sz="49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9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90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25"/>
          </a:xfrm>
        </p:spPr>
        <p:txBody>
          <a:bodyPr/>
          <a:lstStyle/>
          <a:p>
            <a:pPr eaLnBrk="1" hangingPunct="1"/>
            <a:r>
              <a:rPr lang="kk-KZ" b="1" smtClean="0">
                <a:solidFill>
                  <a:srgbClr val="262626"/>
                </a:solidFill>
                <a:latin typeface="Times New Roman" pitchFamily="18" charset="0"/>
                <a:cs typeface="Times New Roman" pitchFamily="18" charset="0"/>
              </a:rPr>
              <a:t>Сабақтың  тақырыбы:</a:t>
            </a:r>
            <a:r>
              <a:rPr lang="kk-KZ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“Төрт  түлікті құрметтейік”</a:t>
            </a:r>
            <a:endParaRPr lang="ru-RU" smtClean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Pictures\img2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7195" y="2154674"/>
            <a:ext cx="8525512" cy="4341331"/>
          </a:xfrm>
          <a:ln>
            <a:solidFill>
              <a:srgbClr val="FFFF00"/>
            </a:solidFill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/>
          <a:lstStyle/>
          <a:p>
            <a:pPr marL="571500" indent="-571500" algn="l" eaLnBrk="1" hangingPunct="1"/>
            <a:r>
              <a:rPr lang="kk-KZ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r>
              <a:rPr lang="kk-KZ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mtClean="0">
                <a:latin typeface="Times New Roman" pitchFamily="18" charset="0"/>
                <a:cs typeface="Times New Roman" pitchFamily="18" charset="0"/>
              </a:rPr>
            </a:br>
            <a:r>
              <a:rPr lang="kk-KZ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Төрт  түлік  туралы  түсініктерін  кеңейту.  </a:t>
            </a:r>
            <a:endParaRPr lang="ru-RU" sz="280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kk-KZ"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Міндеттері: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kk-KZ" sz="28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“Төрт  түліктің  кеңесі”  мәтінін  мәнерлеп  оқуға  үйрете  отырып,  мағынасын  меңгерту,  төрт  түлік  мал  ерекшеліктерін  танып  білу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kk-KZ" sz="28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оқушылардың  түсінгенін  әңгімелеп  айтып  беру  дағдыларын  жетілдіру,  сөздік  қорын  молайту.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kk-KZ" sz="28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Төрт  түлік  малды  құрметтеп,  сүюге  баулу.</a:t>
            </a:r>
            <a:endParaRPr lang="ru-RU" sz="280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285750" y="1428750"/>
            <a:ext cx="8229600" cy="28575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kk-KZ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Түрі:  </a:t>
            </a:r>
            <a:r>
              <a:rPr lang="kk-KZ" sz="20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жаңа  сабақ</a:t>
            </a:r>
          </a:p>
          <a:p>
            <a:pPr eaLnBrk="1" hangingPunct="1">
              <a:buFont typeface="Arial" charset="0"/>
              <a:buNone/>
            </a:pPr>
            <a:r>
              <a:rPr lang="kk-KZ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Әдісі:  </a:t>
            </a:r>
            <a:r>
              <a:rPr lang="kk-KZ" sz="20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сұрақ – жауап ,  әңгімелесу ,  түсіндіру ,  рөлге  бөліп  оқу ,  сахналық  көрініс ,  порблемалық  сұрақтар.</a:t>
            </a:r>
          </a:p>
          <a:p>
            <a:pPr eaLnBrk="1" hangingPunct="1">
              <a:buFont typeface="Arial" charset="0"/>
              <a:buNone/>
            </a:pPr>
            <a:r>
              <a:rPr lang="kk-KZ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Көрнекілігі</a:t>
            </a:r>
            <a:r>
              <a:rPr lang="kk-KZ" sz="2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төрт  түліктің  суреттері , сөзжұмбақ . </a:t>
            </a:r>
          </a:p>
          <a:p>
            <a:pPr eaLnBrk="1" hangingPunct="1">
              <a:buFont typeface="Arial" charset="0"/>
              <a:buNone/>
            </a:pPr>
            <a:r>
              <a:rPr lang="kk-KZ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Техникалық  құралдар:  </a:t>
            </a:r>
            <a:r>
              <a:rPr lang="kk-KZ" sz="20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интерактивті  тақта </a:t>
            </a:r>
            <a:endParaRPr lang="ru-RU" sz="20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Pictures\img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357562"/>
            <a:ext cx="3000396" cy="2779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642938"/>
            <a:ext cx="8229600" cy="1643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Сабақтың  барысы: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І.  Бағдарлау – мотивациялық  кезең.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2714625"/>
            <a:ext cx="8229600" cy="28289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7030A0"/>
                </a:solidFill>
              </a:rPr>
              <a:t>            </a:t>
            </a:r>
            <a:r>
              <a:rPr lang="kk-KZ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Психологиялық  дайындық</a:t>
            </a:r>
          </a:p>
          <a:p>
            <a:pPr eaLnBrk="1" hangingPunct="1">
              <a:buFont typeface="Arial" charset="0"/>
              <a:buNone/>
            </a:pPr>
            <a: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Қане  түзу  тұрайық,</a:t>
            </a:r>
            <a:b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Жан – жағымызға  қарайық.</a:t>
            </a:r>
            <a:b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Әдептілік  білдіріп,</a:t>
            </a:r>
            <a:b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Иіліп  сәлем  берейік.</a:t>
            </a:r>
            <a:br>
              <a:rPr lang="kk-KZ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600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  жұмысын  тексеру:</a:t>
            </a:r>
            <a:endParaRPr lang="ru-RU" sz="6000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28688" y="2286000"/>
            <a:ext cx="7286625" cy="41433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9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Түйе</a:t>
            </a:r>
            <a:endParaRPr lang="ru-RU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Pictures\img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321968" y="2678902"/>
            <a:ext cx="3357587" cy="34290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88" y="500063"/>
            <a:ext cx="7143750" cy="5572125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Түйенің  төлі  қалай  аталады?  Сүті  ше?</a:t>
            </a:r>
            <a:endParaRPr lang="ru-RU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928813" y="4214813"/>
            <a:ext cx="5715000" cy="1500187"/>
          </a:xfrm>
          <a:prstGeom prst="round2Diag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dirty="0">
                <a:latin typeface="Times New Roman" pitchFamily="18" charset="0"/>
                <a:cs typeface="Times New Roman" pitchFamily="18" charset="0"/>
              </a:rPr>
              <a:t>Бота.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dirty="0">
                <a:latin typeface="Times New Roman" pitchFamily="18" charset="0"/>
                <a:cs typeface="Times New Roman" pitchFamily="18" charset="0"/>
              </a:rPr>
              <a:t>Шұбат.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User\Pictures\img2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4286257"/>
            <a:ext cx="2428892" cy="13573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485" name="Заголовок 6"/>
          <p:cNvSpPr>
            <a:spLocks noGrp="1"/>
          </p:cNvSpPr>
          <p:nvPr>
            <p:ph type="title"/>
          </p:nvPr>
        </p:nvSpPr>
        <p:spPr>
          <a:xfrm>
            <a:off x="428625" y="1214438"/>
            <a:ext cx="8229600" cy="1143000"/>
          </a:xfrm>
        </p:spPr>
        <p:txBody>
          <a:bodyPr/>
          <a:lstStyle/>
          <a:p>
            <a:pPr eaLnBrk="1" hangingPunct="1"/>
            <a:r>
              <a:rPr lang="kk-KZ" sz="5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тапсырма:</a:t>
            </a:r>
            <a:endParaRPr lang="ru-RU" sz="54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88" y="571500"/>
            <a:ext cx="7286625" cy="5715000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Түйенің  жүрісі  туралы  не  деуге  болады?  Шудасы  туралы  ше?</a:t>
            </a:r>
            <a:endParaRPr lang="ru-RU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63" y="4572000"/>
            <a:ext cx="5857875" cy="12858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Маң-маң  басқан,  маң  басқан.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Шудаларын  шаң  басқан.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8" name="Заголовок 4"/>
          <p:cNvSpPr>
            <a:spLocks noGrp="1"/>
          </p:cNvSpPr>
          <p:nvPr>
            <p:ph type="title"/>
          </p:nvPr>
        </p:nvSpPr>
        <p:spPr>
          <a:xfrm>
            <a:off x="428625" y="1285875"/>
            <a:ext cx="8229600" cy="1143000"/>
          </a:xfrm>
        </p:spPr>
        <p:txBody>
          <a:bodyPr/>
          <a:lstStyle/>
          <a:p>
            <a:pPr eaLnBrk="1" hangingPunct="1"/>
            <a:r>
              <a:rPr lang="kk-KZ" sz="5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 тапсырма:</a:t>
            </a:r>
            <a:endParaRPr lang="ru-RU" sz="54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88" y="571500"/>
            <a:ext cx="7215187" cy="5715000"/>
          </a:xfrm>
          <a:prstGeom prst="rect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Түйе  қандай  шөпті  жақсы  көреді?</a:t>
            </a:r>
            <a:endParaRPr lang="ru-RU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714500" y="4357688"/>
            <a:ext cx="5643563" cy="164306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Ащы  шөпті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Заголовок 4"/>
          <p:cNvSpPr>
            <a:spLocks noGrp="1"/>
          </p:cNvSpPr>
          <p:nvPr>
            <p:ph type="title"/>
          </p:nvPr>
        </p:nvSpPr>
        <p:spPr>
          <a:xfrm>
            <a:off x="357188" y="1071563"/>
            <a:ext cx="8229600" cy="1143000"/>
          </a:xfrm>
        </p:spPr>
        <p:txBody>
          <a:bodyPr/>
          <a:lstStyle/>
          <a:p>
            <a:pPr eaLnBrk="1" hangingPunct="1"/>
            <a:r>
              <a:rPr lang="kk-KZ" sz="5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тапсырма:</a:t>
            </a:r>
            <a:endParaRPr lang="ru-RU" sz="540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75" y="500063"/>
            <a:ext cx="7786688" cy="6000750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kk-KZ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Заголовок 2"/>
          <p:cNvSpPr>
            <a:spLocks noGrp="1"/>
          </p:cNvSpPr>
          <p:nvPr>
            <p:ph type="title"/>
          </p:nvPr>
        </p:nvSpPr>
        <p:spPr>
          <a:xfrm>
            <a:off x="571500" y="214313"/>
            <a:ext cx="8229600" cy="1143000"/>
          </a:xfrm>
        </p:spPr>
        <p:txBody>
          <a:bodyPr/>
          <a:lstStyle/>
          <a:p>
            <a:pPr eaLnBrk="1" hangingPunct="1"/>
            <a:r>
              <a:rPr lang="kk-KZ" sz="5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тапсырма:</a:t>
            </a:r>
            <a:endParaRPr lang="ru-RU" sz="540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25" y="1285875"/>
            <a:ext cx="7072313" cy="8572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Түйенің  пайдасы  қандай?</a:t>
            </a:r>
            <a:endParaRPr lang="ru-RU" sz="3600" dirty="0"/>
          </a:p>
        </p:txBody>
      </p:sp>
      <p:sp>
        <p:nvSpPr>
          <p:cNvPr id="5" name="Стрелка вправо с вырезом 4"/>
          <p:cNvSpPr/>
          <p:nvPr/>
        </p:nvSpPr>
        <p:spPr>
          <a:xfrm>
            <a:off x="1000125" y="2286000"/>
            <a:ext cx="6929438" cy="1285875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Түйенің  жүнінен  істелетін бұйымдар:</a:t>
            </a:r>
            <a:endParaRPr lang="ru-RU" sz="2400" dirty="0"/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1071563" y="3429000"/>
            <a:ext cx="6715125" cy="1428750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Түйе  сүтінен  әзірленетін  тағамдар</a:t>
            </a:r>
            <a:r>
              <a:rPr lang="kk-K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1000125" y="4857750"/>
            <a:ext cx="6143625" cy="1428750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Түйе  терісінен  істелетін  бұйымдар: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Pictures\img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8715436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571480"/>
            <a:ext cx="6357982" cy="914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dirty="0">
                <a:ln>
                  <a:solidFill>
                    <a:srgbClr val="00B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Төрт  түліктің  пірі</a:t>
            </a:r>
            <a:endParaRPr lang="ru-RU" sz="5400" dirty="0">
              <a:ln>
                <a:solidFill>
                  <a:srgbClr val="00B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000240"/>
            <a:ext cx="3571900" cy="10001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Қойдың  пірі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286124"/>
            <a:ext cx="3571900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Жылқының  пірі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500570"/>
            <a:ext cx="3571900" cy="7143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Сиырдың  пірі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5500702"/>
            <a:ext cx="3571900" cy="7858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Түйенің  пірі</a:t>
            </a:r>
            <a:endParaRPr lang="ru-RU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2000240"/>
            <a:ext cx="3571900" cy="92869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Шопан  ата</a:t>
            </a:r>
            <a:endParaRPr lang="ru-RU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86380" y="3214686"/>
            <a:ext cx="3571900" cy="857256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Қамбар  ата</a:t>
            </a:r>
            <a:endParaRPr lang="ru-RU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86380" y="4357694"/>
            <a:ext cx="3571900" cy="928694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Зеңгі  баба</a:t>
            </a:r>
            <a:endParaRPr lang="ru-RU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86380" y="5429264"/>
            <a:ext cx="3571900" cy="857256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>
                  <a:solidFill>
                    <a:srgbClr val="92D05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Ойсыл  қара</a:t>
            </a:r>
            <a:endParaRPr lang="ru-RU" sz="3600" dirty="0">
              <a:ln>
                <a:solidFill>
                  <a:srgbClr val="92D05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Сергіту  сәті</a:t>
            </a:r>
            <a:endParaRPr lang="ru-RU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kk-KZ" smtClean="0"/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Маң – маң басқан,  маң  басқан</a:t>
            </a:r>
            <a:r>
              <a:rPr lang="ru-RU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Табандарын  тең  басқан.</a:t>
            </a:r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Шудаларын  шаң  басқан,</a:t>
            </a:r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Екі  өркешін  қом  басқан.</a:t>
            </a:r>
          </a:p>
        </p:txBody>
      </p:sp>
      <p:pic>
        <p:nvPicPr>
          <p:cNvPr id="1027" name="Picture 3" descr="C:\Users\User\Pictures\img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357821" y="3071809"/>
            <a:ext cx="3429023" cy="3571900"/>
          </a:xfrm>
          <a:prstGeom prst="ellipse">
            <a:avLst/>
          </a:prstGeom>
          <a:ln>
            <a:solidFill>
              <a:srgbClr val="FFFF66"/>
            </a:solidFill>
          </a:ln>
          <a:effectLst>
            <a:softEdge rad="11250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4643438"/>
          </a:xfrm>
        </p:spPr>
        <p:txBody>
          <a:bodyPr/>
          <a:lstStyle/>
          <a:p>
            <a:pPr eaLnBrk="1" hangingPunct="1"/>
            <a:r>
              <a:rPr lang="kk-KZ" sz="60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ІІ.  Операциялық – орындаушылық  кезең.</a:t>
            </a:r>
            <a:endParaRPr lang="ru-RU" sz="600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img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8715436" cy="55007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69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Төрт  түліктің  кеңесі.</a:t>
            </a:r>
            <a:endParaRPr lang="ru-RU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User\Pictures\img1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824255" y="890597"/>
            <a:ext cx="5500726" cy="4719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57250" y="1071563"/>
            <a:ext cx="325755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Сиыр: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Содержимое 7"/>
          <p:cNvSpPr>
            <a:spLocks noGrp="1"/>
          </p:cNvSpPr>
          <p:nvPr>
            <p:ph idx="1"/>
          </p:nvPr>
        </p:nvSpPr>
        <p:spPr>
          <a:xfrm>
            <a:off x="214313" y="1600200"/>
            <a:ext cx="4786312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kk-KZ" smtClean="0"/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-Қалың қоқыс нуға бітем,</a:t>
            </a:r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Қоры  үзілген  қуға  бітем.</a:t>
            </a:r>
            <a:endParaRPr lang="ru-RU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C:\Users\User\Pictures\img2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786190"/>
            <a:ext cx="4000528" cy="242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img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214810" y="1214422"/>
            <a:ext cx="5000660" cy="4572032"/>
          </a:xfrm>
          <a:prstGeom prst="roundRect">
            <a:avLst>
              <a:gd name="adj" fmla="val 16667"/>
            </a:avLst>
          </a:prstGeom>
          <a:ln>
            <a:solidFill>
              <a:srgbClr val="FFFF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500" y="714375"/>
            <a:ext cx="361473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Қой: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785938"/>
            <a:ext cx="5357813" cy="157162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kk-K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k-KZ" sz="3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-Күнгейлі қара тасқа бітем,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k-KZ" sz="3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Шаруа қуған басқа бітем.</a:t>
            </a:r>
            <a:endParaRPr lang="ru-RU" sz="35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User\Pictures\img2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38"/>
            <a:ext cx="4857752" cy="2714644"/>
          </a:xfrm>
          <a:prstGeom prst="ellipse">
            <a:avLst/>
          </a:prstGeom>
          <a:ln>
            <a:solidFill>
              <a:srgbClr val="FFFF00"/>
            </a:solidFill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Pictures\img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964777" y="964389"/>
            <a:ext cx="5214974" cy="4714908"/>
          </a:xfrm>
          <a:prstGeom prst="roundRect">
            <a:avLst>
              <a:gd name="adj" fmla="val 16667"/>
            </a:avLst>
          </a:prstGeom>
          <a:ln>
            <a:solidFill>
              <a:srgbClr val="FFFF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88" y="1143000"/>
            <a:ext cx="4114800" cy="7969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Жылқы: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Содержимое 3"/>
          <p:cNvSpPr>
            <a:spLocks noGrp="1"/>
          </p:cNvSpPr>
          <p:nvPr>
            <p:ph idx="1"/>
          </p:nvPr>
        </p:nvSpPr>
        <p:spPr>
          <a:xfrm>
            <a:off x="0" y="2000250"/>
            <a:ext cx="4929188" cy="14716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-Бетегелі белге бітем,</a:t>
            </a:r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Найза ұстаған ерге бітем.</a:t>
            </a:r>
          </a:p>
        </p:txBody>
      </p:sp>
      <p:pic>
        <p:nvPicPr>
          <p:cNvPr id="4099" name="Picture 3" descr="C:\Users\User\Pictures\img2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714752"/>
            <a:ext cx="4357718" cy="2714644"/>
          </a:xfrm>
          <a:prstGeom prst="ellipse">
            <a:avLst/>
          </a:prstGeom>
          <a:ln>
            <a:solidFill>
              <a:srgbClr val="FFFF00"/>
            </a:solidFill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Pictures\img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195764" y="1376343"/>
            <a:ext cx="5214973" cy="38909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147" name="Picture 3" descr="C:\Users\User\Pictures\img2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429000"/>
            <a:ext cx="4714908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500" y="642938"/>
            <a:ext cx="3900488" cy="8683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Түйе: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7" name="Содержимое 4"/>
          <p:cNvSpPr>
            <a:spLocks noGrp="1"/>
          </p:cNvSpPr>
          <p:nvPr>
            <p:ph idx="1"/>
          </p:nvPr>
        </p:nvSpPr>
        <p:spPr>
          <a:xfrm>
            <a:off x="0" y="1600200"/>
            <a:ext cx="5715000" cy="15430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-Жалмаң құлақты сорға бітем,</a:t>
            </a:r>
          </a:p>
          <a:p>
            <a:pPr eaLnBrk="1" hangingPunct="1">
              <a:buFont typeface="Arial" charset="0"/>
              <a:buNone/>
            </a:pPr>
            <a:r>
              <a:rPr lang="kk-KZ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Ел  ішіндегі  зорға  бітем.</a:t>
            </a:r>
            <a:endParaRPr lang="ru-RU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285750" y="1500188"/>
            <a:ext cx="8229600" cy="1143000"/>
          </a:xfrm>
        </p:spPr>
        <p:txBody>
          <a:bodyPr/>
          <a:lstStyle/>
          <a:p>
            <a:pPr eaLnBrk="1" hangingPunct="1"/>
            <a:r>
              <a:rPr lang="kk-KZ" sz="7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 орталығы.</a:t>
            </a:r>
            <a:endParaRPr lang="ru-RU" sz="72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4" descr="image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223236">
            <a:off x="4495800" y="1401763"/>
            <a:ext cx="39116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INSERT  </a:t>
            </a:r>
            <a:r>
              <a:rPr lang="kk-KZ" sz="3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стратегиясы.</a:t>
            </a:r>
            <a:endParaRPr lang="ru-RU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kk-KZ" smtClean="0"/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42938" y="1357313"/>
            <a:ext cx="7929562" cy="435768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Қорыс  ну – </a:t>
            </a:r>
            <a:r>
              <a:rPr lang="kk-KZ" sz="2400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қалың  шөп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Қоры  үзілген қу – </a:t>
            </a:r>
            <a:r>
              <a:rPr lang="kk-KZ" sz="2400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жинағы,  ішер  асы  таусылған.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Күнгейлі – </a:t>
            </a:r>
            <a:r>
              <a:rPr lang="kk-KZ" sz="2400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тастың  арасына  шығатын  шөп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Шаруа  қуған  бас – </a:t>
            </a:r>
            <a:r>
              <a:rPr lang="kk-KZ" sz="2400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еңбекқор,  шаруа  адам.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Бетегелі  бел – </a:t>
            </a:r>
            <a:r>
              <a:rPr lang="kk-KZ" sz="2400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жердің  бұдыры, қыртысы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Жалмаң  құлақты  сор – </a:t>
            </a:r>
            <a:r>
              <a:rPr lang="kk-KZ" sz="2400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суы  аз, құмды  жер.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Зор – </a:t>
            </a:r>
            <a:r>
              <a:rPr lang="kk-KZ" sz="2400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шаруасы  жақсы,  бай  адам</a:t>
            </a:r>
            <a:endParaRPr lang="ru-RU" sz="2400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285750" y="1571625"/>
            <a:ext cx="8229600" cy="1143000"/>
          </a:xfrm>
        </p:spPr>
        <p:txBody>
          <a:bodyPr/>
          <a:lstStyle/>
          <a:p>
            <a:pPr eaLnBrk="1" hangingPunct="1"/>
            <a:r>
              <a:rPr lang="kk-KZ" sz="8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Жазу  орталығы.</a:t>
            </a:r>
            <a:endParaRPr lang="ru-RU" sz="88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7" name="Picture 4" descr="image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223236">
            <a:off x="4495800" y="1670050"/>
            <a:ext cx="39116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868" name="Group 5"/>
          <p:cNvGrpSpPr>
            <a:grpSpLocks/>
          </p:cNvGrpSpPr>
          <p:nvPr/>
        </p:nvGrpSpPr>
        <p:grpSpPr bwMode="auto">
          <a:xfrm rot="-5065228">
            <a:off x="3000375" y="2571750"/>
            <a:ext cx="1728788" cy="2160588"/>
            <a:chOff x="4044" y="1115"/>
            <a:chExt cx="1240" cy="1671"/>
          </a:xfrm>
        </p:grpSpPr>
        <p:sp>
          <p:nvSpPr>
            <p:cNvPr id="36869" name="Freeform 6"/>
            <p:cNvSpPr>
              <a:spLocks/>
            </p:cNvSpPr>
            <p:nvPr/>
          </p:nvSpPr>
          <p:spPr bwMode="auto">
            <a:xfrm>
              <a:off x="4139" y="1234"/>
              <a:ext cx="1065" cy="1358"/>
            </a:xfrm>
            <a:custGeom>
              <a:avLst/>
              <a:gdLst>
                <a:gd name="T0" fmla="*/ 950 w 1065"/>
                <a:gd name="T1" fmla="*/ 0 h 1358"/>
                <a:gd name="T2" fmla="*/ 1065 w 1065"/>
                <a:gd name="T3" fmla="*/ 65 h 1358"/>
                <a:gd name="T4" fmla="*/ 131 w 1065"/>
                <a:gd name="T5" fmla="*/ 1358 h 1358"/>
                <a:gd name="T6" fmla="*/ 131 w 1065"/>
                <a:gd name="T7" fmla="*/ 1358 h 1358"/>
                <a:gd name="T8" fmla="*/ 115 w 1065"/>
                <a:gd name="T9" fmla="*/ 1344 h 1358"/>
                <a:gd name="T10" fmla="*/ 1006 w 1065"/>
                <a:gd name="T11" fmla="*/ 119 h 1358"/>
                <a:gd name="T12" fmla="*/ 974 w 1065"/>
                <a:gd name="T13" fmla="*/ 102 h 1358"/>
                <a:gd name="T14" fmla="*/ 72 w 1065"/>
                <a:gd name="T15" fmla="*/ 1351 h 1358"/>
                <a:gd name="T16" fmla="*/ 72 w 1065"/>
                <a:gd name="T17" fmla="*/ 1351 h 1358"/>
                <a:gd name="T18" fmla="*/ 60 w 1065"/>
                <a:gd name="T19" fmla="*/ 1358 h 1358"/>
                <a:gd name="T20" fmla="*/ 52 w 1065"/>
                <a:gd name="T21" fmla="*/ 1358 h 1358"/>
                <a:gd name="T22" fmla="*/ 44 w 1065"/>
                <a:gd name="T23" fmla="*/ 1354 h 1358"/>
                <a:gd name="T24" fmla="*/ 36 w 1065"/>
                <a:gd name="T25" fmla="*/ 1344 h 1358"/>
                <a:gd name="T26" fmla="*/ 946 w 1065"/>
                <a:gd name="T27" fmla="*/ 85 h 1358"/>
                <a:gd name="T28" fmla="*/ 914 w 1065"/>
                <a:gd name="T29" fmla="*/ 72 h 1358"/>
                <a:gd name="T30" fmla="*/ 20 w 1065"/>
                <a:gd name="T31" fmla="*/ 1310 h 1358"/>
                <a:gd name="T32" fmla="*/ 20 w 1065"/>
                <a:gd name="T33" fmla="*/ 1310 h 1358"/>
                <a:gd name="T34" fmla="*/ 12 w 1065"/>
                <a:gd name="T35" fmla="*/ 1310 h 1358"/>
                <a:gd name="T36" fmla="*/ 0 w 1065"/>
                <a:gd name="T37" fmla="*/ 1313 h 1358"/>
                <a:gd name="T38" fmla="*/ 0 w 1065"/>
                <a:gd name="T39" fmla="*/ 1313 h 1358"/>
                <a:gd name="T40" fmla="*/ 950 w 1065"/>
                <a:gd name="T41" fmla="*/ 0 h 13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65"/>
                <a:gd name="T64" fmla="*/ 0 h 1358"/>
                <a:gd name="T65" fmla="*/ 1065 w 1065"/>
                <a:gd name="T66" fmla="*/ 1358 h 135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65" h="1358">
                  <a:moveTo>
                    <a:pt x="950" y="0"/>
                  </a:moveTo>
                  <a:lnTo>
                    <a:pt x="1065" y="65"/>
                  </a:lnTo>
                  <a:lnTo>
                    <a:pt x="131" y="1358"/>
                  </a:lnTo>
                  <a:lnTo>
                    <a:pt x="115" y="1344"/>
                  </a:lnTo>
                  <a:lnTo>
                    <a:pt x="1006" y="119"/>
                  </a:lnTo>
                  <a:lnTo>
                    <a:pt x="974" y="102"/>
                  </a:lnTo>
                  <a:lnTo>
                    <a:pt x="72" y="1351"/>
                  </a:lnTo>
                  <a:lnTo>
                    <a:pt x="60" y="1358"/>
                  </a:lnTo>
                  <a:lnTo>
                    <a:pt x="52" y="1358"/>
                  </a:lnTo>
                  <a:lnTo>
                    <a:pt x="44" y="1354"/>
                  </a:lnTo>
                  <a:lnTo>
                    <a:pt x="36" y="1344"/>
                  </a:lnTo>
                  <a:lnTo>
                    <a:pt x="946" y="85"/>
                  </a:lnTo>
                  <a:lnTo>
                    <a:pt x="914" y="72"/>
                  </a:lnTo>
                  <a:lnTo>
                    <a:pt x="20" y="1310"/>
                  </a:lnTo>
                  <a:lnTo>
                    <a:pt x="12" y="1310"/>
                  </a:lnTo>
                  <a:lnTo>
                    <a:pt x="0" y="1313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E0940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0" name="Freeform 7"/>
            <p:cNvSpPr>
              <a:spLocks/>
            </p:cNvSpPr>
            <p:nvPr/>
          </p:nvSpPr>
          <p:spPr bwMode="auto">
            <a:xfrm>
              <a:off x="4211" y="1336"/>
              <a:ext cx="934" cy="1249"/>
            </a:xfrm>
            <a:custGeom>
              <a:avLst/>
              <a:gdLst>
                <a:gd name="T0" fmla="*/ 12 w 934"/>
                <a:gd name="T1" fmla="*/ 1239 h 1249"/>
                <a:gd name="T2" fmla="*/ 12 w 934"/>
                <a:gd name="T3" fmla="*/ 1239 h 1249"/>
                <a:gd name="T4" fmla="*/ 0 w 934"/>
                <a:gd name="T5" fmla="*/ 1249 h 1249"/>
                <a:gd name="T6" fmla="*/ 902 w 934"/>
                <a:gd name="T7" fmla="*/ 0 h 1249"/>
                <a:gd name="T8" fmla="*/ 934 w 934"/>
                <a:gd name="T9" fmla="*/ 17 h 1249"/>
                <a:gd name="T10" fmla="*/ 43 w 934"/>
                <a:gd name="T11" fmla="*/ 1242 h 1249"/>
                <a:gd name="T12" fmla="*/ 43 w 934"/>
                <a:gd name="T13" fmla="*/ 1242 h 1249"/>
                <a:gd name="T14" fmla="*/ 35 w 934"/>
                <a:gd name="T15" fmla="*/ 1239 h 1249"/>
                <a:gd name="T16" fmla="*/ 28 w 934"/>
                <a:gd name="T17" fmla="*/ 1235 h 1249"/>
                <a:gd name="T18" fmla="*/ 20 w 934"/>
                <a:gd name="T19" fmla="*/ 1235 h 1249"/>
                <a:gd name="T20" fmla="*/ 12 w 934"/>
                <a:gd name="T21" fmla="*/ 1239 h 1249"/>
                <a:gd name="T22" fmla="*/ 12 w 934"/>
                <a:gd name="T23" fmla="*/ 1239 h 1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34"/>
                <a:gd name="T37" fmla="*/ 0 h 1249"/>
                <a:gd name="T38" fmla="*/ 934 w 934"/>
                <a:gd name="T39" fmla="*/ 1249 h 1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34" h="1249">
                  <a:moveTo>
                    <a:pt x="12" y="1239"/>
                  </a:moveTo>
                  <a:lnTo>
                    <a:pt x="12" y="1239"/>
                  </a:lnTo>
                  <a:lnTo>
                    <a:pt x="0" y="1249"/>
                  </a:lnTo>
                  <a:lnTo>
                    <a:pt x="902" y="0"/>
                  </a:lnTo>
                  <a:lnTo>
                    <a:pt x="934" y="17"/>
                  </a:lnTo>
                  <a:lnTo>
                    <a:pt x="43" y="1242"/>
                  </a:lnTo>
                  <a:lnTo>
                    <a:pt x="35" y="1239"/>
                  </a:lnTo>
                  <a:lnTo>
                    <a:pt x="28" y="1235"/>
                  </a:lnTo>
                  <a:lnTo>
                    <a:pt x="20" y="1235"/>
                  </a:lnTo>
                  <a:lnTo>
                    <a:pt x="12" y="1239"/>
                  </a:lnTo>
                  <a:close/>
                </a:path>
              </a:pathLst>
            </a:custGeom>
            <a:solidFill>
              <a:srgbClr val="DE7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1" name="Freeform 8"/>
            <p:cNvSpPr>
              <a:spLocks/>
            </p:cNvSpPr>
            <p:nvPr/>
          </p:nvSpPr>
          <p:spPr bwMode="auto">
            <a:xfrm>
              <a:off x="4044" y="2731"/>
              <a:ext cx="43" cy="55"/>
            </a:xfrm>
            <a:custGeom>
              <a:avLst/>
              <a:gdLst>
                <a:gd name="T0" fmla="*/ 24 w 43"/>
                <a:gd name="T1" fmla="*/ 0 h 55"/>
                <a:gd name="T2" fmla="*/ 24 w 43"/>
                <a:gd name="T3" fmla="*/ 0 h 55"/>
                <a:gd name="T4" fmla="*/ 43 w 43"/>
                <a:gd name="T5" fmla="*/ 17 h 55"/>
                <a:gd name="T6" fmla="*/ 0 w 43"/>
                <a:gd name="T7" fmla="*/ 55 h 55"/>
                <a:gd name="T8" fmla="*/ 24 w 43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55"/>
                <a:gd name="T17" fmla="*/ 43 w 43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55">
                  <a:moveTo>
                    <a:pt x="24" y="0"/>
                  </a:moveTo>
                  <a:lnTo>
                    <a:pt x="24" y="0"/>
                  </a:lnTo>
                  <a:lnTo>
                    <a:pt x="43" y="17"/>
                  </a:lnTo>
                  <a:lnTo>
                    <a:pt x="0" y="5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2" name="Freeform 9"/>
            <p:cNvSpPr>
              <a:spLocks/>
            </p:cNvSpPr>
            <p:nvPr/>
          </p:nvSpPr>
          <p:spPr bwMode="auto">
            <a:xfrm>
              <a:off x="4068" y="2544"/>
              <a:ext cx="202" cy="204"/>
            </a:xfrm>
            <a:custGeom>
              <a:avLst/>
              <a:gdLst>
                <a:gd name="T0" fmla="*/ 71 w 202"/>
                <a:gd name="T1" fmla="*/ 3 h 204"/>
                <a:gd name="T2" fmla="*/ 71 w 202"/>
                <a:gd name="T3" fmla="*/ 3 h 204"/>
                <a:gd name="T4" fmla="*/ 83 w 202"/>
                <a:gd name="T5" fmla="*/ 0 h 204"/>
                <a:gd name="T6" fmla="*/ 91 w 202"/>
                <a:gd name="T7" fmla="*/ 0 h 204"/>
                <a:gd name="T8" fmla="*/ 91 w 202"/>
                <a:gd name="T9" fmla="*/ 0 h 204"/>
                <a:gd name="T10" fmla="*/ 99 w 202"/>
                <a:gd name="T11" fmla="*/ 3 h 204"/>
                <a:gd name="T12" fmla="*/ 99 w 202"/>
                <a:gd name="T13" fmla="*/ 10 h 204"/>
                <a:gd name="T14" fmla="*/ 99 w 202"/>
                <a:gd name="T15" fmla="*/ 10 h 204"/>
                <a:gd name="T16" fmla="*/ 107 w 202"/>
                <a:gd name="T17" fmla="*/ 34 h 204"/>
                <a:gd name="T18" fmla="*/ 107 w 202"/>
                <a:gd name="T19" fmla="*/ 34 h 204"/>
                <a:gd name="T20" fmla="*/ 115 w 202"/>
                <a:gd name="T21" fmla="*/ 44 h 204"/>
                <a:gd name="T22" fmla="*/ 123 w 202"/>
                <a:gd name="T23" fmla="*/ 48 h 204"/>
                <a:gd name="T24" fmla="*/ 131 w 202"/>
                <a:gd name="T25" fmla="*/ 48 h 204"/>
                <a:gd name="T26" fmla="*/ 143 w 202"/>
                <a:gd name="T27" fmla="*/ 41 h 204"/>
                <a:gd name="T28" fmla="*/ 143 w 202"/>
                <a:gd name="T29" fmla="*/ 41 h 204"/>
                <a:gd name="T30" fmla="*/ 155 w 202"/>
                <a:gd name="T31" fmla="*/ 31 h 204"/>
                <a:gd name="T32" fmla="*/ 155 w 202"/>
                <a:gd name="T33" fmla="*/ 31 h 204"/>
                <a:gd name="T34" fmla="*/ 163 w 202"/>
                <a:gd name="T35" fmla="*/ 27 h 204"/>
                <a:gd name="T36" fmla="*/ 171 w 202"/>
                <a:gd name="T37" fmla="*/ 27 h 204"/>
                <a:gd name="T38" fmla="*/ 178 w 202"/>
                <a:gd name="T39" fmla="*/ 31 h 204"/>
                <a:gd name="T40" fmla="*/ 186 w 202"/>
                <a:gd name="T41" fmla="*/ 34 h 204"/>
                <a:gd name="T42" fmla="*/ 186 w 202"/>
                <a:gd name="T43" fmla="*/ 34 h 204"/>
                <a:gd name="T44" fmla="*/ 202 w 202"/>
                <a:gd name="T45" fmla="*/ 48 h 204"/>
                <a:gd name="T46" fmla="*/ 194 w 202"/>
                <a:gd name="T47" fmla="*/ 54 h 204"/>
                <a:gd name="T48" fmla="*/ 19 w 202"/>
                <a:gd name="T49" fmla="*/ 204 h 204"/>
                <a:gd name="T50" fmla="*/ 19 w 202"/>
                <a:gd name="T51" fmla="*/ 204 h 204"/>
                <a:gd name="T52" fmla="*/ 0 w 202"/>
                <a:gd name="T53" fmla="*/ 187 h 204"/>
                <a:gd name="T54" fmla="*/ 71 w 202"/>
                <a:gd name="T55" fmla="*/ 3 h 2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2"/>
                <a:gd name="T85" fmla="*/ 0 h 204"/>
                <a:gd name="T86" fmla="*/ 202 w 202"/>
                <a:gd name="T87" fmla="*/ 204 h 2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2" h="204">
                  <a:moveTo>
                    <a:pt x="71" y="3"/>
                  </a:moveTo>
                  <a:lnTo>
                    <a:pt x="71" y="3"/>
                  </a:lnTo>
                  <a:lnTo>
                    <a:pt x="83" y="0"/>
                  </a:lnTo>
                  <a:lnTo>
                    <a:pt x="91" y="0"/>
                  </a:lnTo>
                  <a:lnTo>
                    <a:pt x="99" y="3"/>
                  </a:lnTo>
                  <a:lnTo>
                    <a:pt x="99" y="10"/>
                  </a:lnTo>
                  <a:lnTo>
                    <a:pt x="107" y="34"/>
                  </a:lnTo>
                  <a:lnTo>
                    <a:pt x="115" y="44"/>
                  </a:lnTo>
                  <a:lnTo>
                    <a:pt x="123" y="48"/>
                  </a:lnTo>
                  <a:lnTo>
                    <a:pt x="131" y="48"/>
                  </a:lnTo>
                  <a:lnTo>
                    <a:pt x="143" y="41"/>
                  </a:lnTo>
                  <a:lnTo>
                    <a:pt x="155" y="31"/>
                  </a:lnTo>
                  <a:lnTo>
                    <a:pt x="163" y="27"/>
                  </a:lnTo>
                  <a:lnTo>
                    <a:pt x="171" y="27"/>
                  </a:lnTo>
                  <a:lnTo>
                    <a:pt x="178" y="31"/>
                  </a:lnTo>
                  <a:lnTo>
                    <a:pt x="186" y="34"/>
                  </a:lnTo>
                  <a:lnTo>
                    <a:pt x="202" y="48"/>
                  </a:lnTo>
                  <a:lnTo>
                    <a:pt x="194" y="54"/>
                  </a:lnTo>
                  <a:lnTo>
                    <a:pt x="19" y="204"/>
                  </a:lnTo>
                  <a:lnTo>
                    <a:pt x="0" y="187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FCE8B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3" name="Freeform 10"/>
            <p:cNvSpPr>
              <a:spLocks/>
            </p:cNvSpPr>
            <p:nvPr/>
          </p:nvSpPr>
          <p:spPr bwMode="auto">
            <a:xfrm>
              <a:off x="4159" y="1306"/>
              <a:ext cx="926" cy="1272"/>
            </a:xfrm>
            <a:custGeom>
              <a:avLst/>
              <a:gdLst>
                <a:gd name="T0" fmla="*/ 8 w 926"/>
                <a:gd name="T1" fmla="*/ 1248 h 1272"/>
                <a:gd name="T2" fmla="*/ 8 w 926"/>
                <a:gd name="T3" fmla="*/ 1248 h 1272"/>
                <a:gd name="T4" fmla="*/ 8 w 926"/>
                <a:gd name="T5" fmla="*/ 1241 h 1272"/>
                <a:gd name="T6" fmla="*/ 0 w 926"/>
                <a:gd name="T7" fmla="*/ 1238 h 1272"/>
                <a:gd name="T8" fmla="*/ 894 w 926"/>
                <a:gd name="T9" fmla="*/ 0 h 1272"/>
                <a:gd name="T10" fmla="*/ 926 w 926"/>
                <a:gd name="T11" fmla="*/ 13 h 1272"/>
                <a:gd name="T12" fmla="*/ 16 w 926"/>
                <a:gd name="T13" fmla="*/ 1272 h 1272"/>
                <a:gd name="T14" fmla="*/ 16 w 926"/>
                <a:gd name="T15" fmla="*/ 1272 h 1272"/>
                <a:gd name="T16" fmla="*/ 8 w 926"/>
                <a:gd name="T17" fmla="*/ 1248 h 1272"/>
                <a:gd name="T18" fmla="*/ 8 w 926"/>
                <a:gd name="T19" fmla="*/ 1248 h 12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6"/>
                <a:gd name="T31" fmla="*/ 0 h 1272"/>
                <a:gd name="T32" fmla="*/ 926 w 926"/>
                <a:gd name="T33" fmla="*/ 1272 h 12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6" h="1272">
                  <a:moveTo>
                    <a:pt x="8" y="1248"/>
                  </a:moveTo>
                  <a:lnTo>
                    <a:pt x="8" y="1248"/>
                  </a:lnTo>
                  <a:lnTo>
                    <a:pt x="8" y="1241"/>
                  </a:lnTo>
                  <a:lnTo>
                    <a:pt x="0" y="1238"/>
                  </a:lnTo>
                  <a:lnTo>
                    <a:pt x="894" y="0"/>
                  </a:lnTo>
                  <a:lnTo>
                    <a:pt x="926" y="13"/>
                  </a:lnTo>
                  <a:lnTo>
                    <a:pt x="16" y="1272"/>
                  </a:lnTo>
                  <a:lnTo>
                    <a:pt x="8" y="1248"/>
                  </a:lnTo>
                  <a:close/>
                </a:path>
              </a:pathLst>
            </a:custGeom>
            <a:solidFill>
              <a:srgbClr val="E9A5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4" name="Freeform 11"/>
            <p:cNvSpPr>
              <a:spLocks/>
            </p:cNvSpPr>
            <p:nvPr/>
          </p:nvSpPr>
          <p:spPr bwMode="auto">
            <a:xfrm>
              <a:off x="5097" y="1132"/>
              <a:ext cx="187" cy="170"/>
            </a:xfrm>
            <a:custGeom>
              <a:avLst/>
              <a:gdLst>
                <a:gd name="T0" fmla="*/ 163 w 187"/>
                <a:gd name="T1" fmla="*/ 0 h 170"/>
                <a:gd name="T2" fmla="*/ 163 w 187"/>
                <a:gd name="T3" fmla="*/ 0 h 170"/>
                <a:gd name="T4" fmla="*/ 163 w 187"/>
                <a:gd name="T5" fmla="*/ 17 h 170"/>
                <a:gd name="T6" fmla="*/ 155 w 187"/>
                <a:gd name="T7" fmla="*/ 31 h 170"/>
                <a:gd name="T8" fmla="*/ 99 w 187"/>
                <a:gd name="T9" fmla="*/ 112 h 170"/>
                <a:gd name="T10" fmla="*/ 99 w 187"/>
                <a:gd name="T11" fmla="*/ 112 h 170"/>
                <a:gd name="T12" fmla="*/ 91 w 187"/>
                <a:gd name="T13" fmla="*/ 119 h 170"/>
                <a:gd name="T14" fmla="*/ 79 w 187"/>
                <a:gd name="T15" fmla="*/ 126 h 170"/>
                <a:gd name="T16" fmla="*/ 68 w 187"/>
                <a:gd name="T17" fmla="*/ 133 h 170"/>
                <a:gd name="T18" fmla="*/ 56 w 187"/>
                <a:gd name="T19" fmla="*/ 136 h 170"/>
                <a:gd name="T20" fmla="*/ 44 w 187"/>
                <a:gd name="T21" fmla="*/ 136 h 170"/>
                <a:gd name="T22" fmla="*/ 32 w 187"/>
                <a:gd name="T23" fmla="*/ 136 h 170"/>
                <a:gd name="T24" fmla="*/ 20 w 187"/>
                <a:gd name="T25" fmla="*/ 133 h 170"/>
                <a:gd name="T26" fmla="*/ 8 w 187"/>
                <a:gd name="T27" fmla="*/ 130 h 170"/>
                <a:gd name="T28" fmla="*/ 8 w 187"/>
                <a:gd name="T29" fmla="*/ 130 h 170"/>
                <a:gd name="T30" fmla="*/ 0 w 187"/>
                <a:gd name="T31" fmla="*/ 123 h 170"/>
                <a:gd name="T32" fmla="*/ 0 w 187"/>
                <a:gd name="T33" fmla="*/ 123 h 170"/>
                <a:gd name="T34" fmla="*/ 4 w 187"/>
                <a:gd name="T35" fmla="*/ 136 h 170"/>
                <a:gd name="T36" fmla="*/ 8 w 187"/>
                <a:gd name="T37" fmla="*/ 147 h 170"/>
                <a:gd name="T38" fmla="*/ 20 w 187"/>
                <a:gd name="T39" fmla="*/ 157 h 170"/>
                <a:gd name="T40" fmla="*/ 28 w 187"/>
                <a:gd name="T41" fmla="*/ 164 h 170"/>
                <a:gd name="T42" fmla="*/ 28 w 187"/>
                <a:gd name="T43" fmla="*/ 164 h 170"/>
                <a:gd name="T44" fmla="*/ 40 w 187"/>
                <a:gd name="T45" fmla="*/ 167 h 170"/>
                <a:gd name="T46" fmla="*/ 56 w 187"/>
                <a:gd name="T47" fmla="*/ 170 h 170"/>
                <a:gd name="T48" fmla="*/ 68 w 187"/>
                <a:gd name="T49" fmla="*/ 170 h 170"/>
                <a:gd name="T50" fmla="*/ 79 w 187"/>
                <a:gd name="T51" fmla="*/ 170 h 170"/>
                <a:gd name="T52" fmla="*/ 91 w 187"/>
                <a:gd name="T53" fmla="*/ 167 h 170"/>
                <a:gd name="T54" fmla="*/ 103 w 187"/>
                <a:gd name="T55" fmla="*/ 160 h 170"/>
                <a:gd name="T56" fmla="*/ 111 w 187"/>
                <a:gd name="T57" fmla="*/ 153 h 170"/>
                <a:gd name="T58" fmla="*/ 119 w 187"/>
                <a:gd name="T59" fmla="*/ 143 h 170"/>
                <a:gd name="T60" fmla="*/ 179 w 187"/>
                <a:gd name="T61" fmla="*/ 65 h 170"/>
                <a:gd name="T62" fmla="*/ 179 w 187"/>
                <a:gd name="T63" fmla="*/ 65 h 170"/>
                <a:gd name="T64" fmla="*/ 187 w 187"/>
                <a:gd name="T65" fmla="*/ 48 h 170"/>
                <a:gd name="T66" fmla="*/ 187 w 187"/>
                <a:gd name="T67" fmla="*/ 31 h 170"/>
                <a:gd name="T68" fmla="*/ 179 w 187"/>
                <a:gd name="T69" fmla="*/ 14 h 170"/>
                <a:gd name="T70" fmla="*/ 163 w 187"/>
                <a:gd name="T71" fmla="*/ 0 h 170"/>
                <a:gd name="T72" fmla="*/ 163 w 187"/>
                <a:gd name="T73" fmla="*/ 0 h 1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7"/>
                <a:gd name="T112" fmla="*/ 0 h 170"/>
                <a:gd name="T113" fmla="*/ 187 w 187"/>
                <a:gd name="T114" fmla="*/ 170 h 17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7" h="170">
                  <a:moveTo>
                    <a:pt x="163" y="0"/>
                  </a:moveTo>
                  <a:lnTo>
                    <a:pt x="163" y="0"/>
                  </a:lnTo>
                  <a:lnTo>
                    <a:pt x="163" y="17"/>
                  </a:lnTo>
                  <a:lnTo>
                    <a:pt x="155" y="31"/>
                  </a:lnTo>
                  <a:lnTo>
                    <a:pt x="99" y="112"/>
                  </a:lnTo>
                  <a:lnTo>
                    <a:pt x="91" y="119"/>
                  </a:lnTo>
                  <a:lnTo>
                    <a:pt x="79" y="126"/>
                  </a:lnTo>
                  <a:lnTo>
                    <a:pt x="68" y="133"/>
                  </a:lnTo>
                  <a:lnTo>
                    <a:pt x="56" y="136"/>
                  </a:lnTo>
                  <a:lnTo>
                    <a:pt x="44" y="136"/>
                  </a:lnTo>
                  <a:lnTo>
                    <a:pt x="32" y="136"/>
                  </a:lnTo>
                  <a:lnTo>
                    <a:pt x="20" y="133"/>
                  </a:lnTo>
                  <a:lnTo>
                    <a:pt x="8" y="130"/>
                  </a:lnTo>
                  <a:lnTo>
                    <a:pt x="0" y="123"/>
                  </a:lnTo>
                  <a:lnTo>
                    <a:pt x="4" y="136"/>
                  </a:lnTo>
                  <a:lnTo>
                    <a:pt x="8" y="147"/>
                  </a:lnTo>
                  <a:lnTo>
                    <a:pt x="20" y="157"/>
                  </a:lnTo>
                  <a:lnTo>
                    <a:pt x="28" y="164"/>
                  </a:lnTo>
                  <a:lnTo>
                    <a:pt x="40" y="167"/>
                  </a:lnTo>
                  <a:lnTo>
                    <a:pt x="56" y="170"/>
                  </a:lnTo>
                  <a:lnTo>
                    <a:pt x="68" y="170"/>
                  </a:lnTo>
                  <a:lnTo>
                    <a:pt x="79" y="170"/>
                  </a:lnTo>
                  <a:lnTo>
                    <a:pt x="91" y="167"/>
                  </a:lnTo>
                  <a:lnTo>
                    <a:pt x="103" y="160"/>
                  </a:lnTo>
                  <a:lnTo>
                    <a:pt x="111" y="153"/>
                  </a:lnTo>
                  <a:lnTo>
                    <a:pt x="119" y="143"/>
                  </a:lnTo>
                  <a:lnTo>
                    <a:pt x="179" y="65"/>
                  </a:lnTo>
                  <a:lnTo>
                    <a:pt x="187" y="48"/>
                  </a:lnTo>
                  <a:lnTo>
                    <a:pt x="187" y="31"/>
                  </a:lnTo>
                  <a:lnTo>
                    <a:pt x="179" y="14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BC6D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5" name="Freeform 12"/>
            <p:cNvSpPr>
              <a:spLocks/>
            </p:cNvSpPr>
            <p:nvPr/>
          </p:nvSpPr>
          <p:spPr bwMode="auto">
            <a:xfrm>
              <a:off x="5097" y="1115"/>
              <a:ext cx="163" cy="153"/>
            </a:xfrm>
            <a:custGeom>
              <a:avLst/>
              <a:gdLst>
                <a:gd name="T0" fmla="*/ 99 w 163"/>
                <a:gd name="T1" fmla="*/ 129 h 153"/>
                <a:gd name="T2" fmla="*/ 155 w 163"/>
                <a:gd name="T3" fmla="*/ 48 h 153"/>
                <a:gd name="T4" fmla="*/ 155 w 163"/>
                <a:gd name="T5" fmla="*/ 48 h 153"/>
                <a:gd name="T6" fmla="*/ 163 w 163"/>
                <a:gd name="T7" fmla="*/ 34 h 153"/>
                <a:gd name="T8" fmla="*/ 163 w 163"/>
                <a:gd name="T9" fmla="*/ 17 h 153"/>
                <a:gd name="T10" fmla="*/ 163 w 163"/>
                <a:gd name="T11" fmla="*/ 17 h 153"/>
                <a:gd name="T12" fmla="*/ 151 w 163"/>
                <a:gd name="T13" fmla="*/ 10 h 153"/>
                <a:gd name="T14" fmla="*/ 151 w 163"/>
                <a:gd name="T15" fmla="*/ 10 h 153"/>
                <a:gd name="T16" fmla="*/ 127 w 163"/>
                <a:gd name="T17" fmla="*/ 0 h 153"/>
                <a:gd name="T18" fmla="*/ 103 w 163"/>
                <a:gd name="T19" fmla="*/ 0 h 153"/>
                <a:gd name="T20" fmla="*/ 95 w 163"/>
                <a:gd name="T21" fmla="*/ 4 h 153"/>
                <a:gd name="T22" fmla="*/ 83 w 163"/>
                <a:gd name="T23" fmla="*/ 7 h 153"/>
                <a:gd name="T24" fmla="*/ 75 w 163"/>
                <a:gd name="T25" fmla="*/ 14 h 153"/>
                <a:gd name="T26" fmla="*/ 68 w 163"/>
                <a:gd name="T27" fmla="*/ 21 h 153"/>
                <a:gd name="T28" fmla="*/ 8 w 163"/>
                <a:gd name="T29" fmla="*/ 102 h 153"/>
                <a:gd name="T30" fmla="*/ 8 w 163"/>
                <a:gd name="T31" fmla="*/ 102 h 153"/>
                <a:gd name="T32" fmla="*/ 0 w 163"/>
                <a:gd name="T33" fmla="*/ 123 h 153"/>
                <a:gd name="T34" fmla="*/ 0 w 163"/>
                <a:gd name="T35" fmla="*/ 140 h 153"/>
                <a:gd name="T36" fmla="*/ 0 w 163"/>
                <a:gd name="T37" fmla="*/ 140 h 153"/>
                <a:gd name="T38" fmla="*/ 8 w 163"/>
                <a:gd name="T39" fmla="*/ 147 h 153"/>
                <a:gd name="T40" fmla="*/ 8 w 163"/>
                <a:gd name="T41" fmla="*/ 147 h 153"/>
                <a:gd name="T42" fmla="*/ 20 w 163"/>
                <a:gd name="T43" fmla="*/ 150 h 153"/>
                <a:gd name="T44" fmla="*/ 32 w 163"/>
                <a:gd name="T45" fmla="*/ 153 h 153"/>
                <a:gd name="T46" fmla="*/ 44 w 163"/>
                <a:gd name="T47" fmla="*/ 153 h 153"/>
                <a:gd name="T48" fmla="*/ 56 w 163"/>
                <a:gd name="T49" fmla="*/ 153 h 153"/>
                <a:gd name="T50" fmla="*/ 68 w 163"/>
                <a:gd name="T51" fmla="*/ 150 h 153"/>
                <a:gd name="T52" fmla="*/ 79 w 163"/>
                <a:gd name="T53" fmla="*/ 143 h 153"/>
                <a:gd name="T54" fmla="*/ 91 w 163"/>
                <a:gd name="T55" fmla="*/ 136 h 153"/>
                <a:gd name="T56" fmla="*/ 99 w 163"/>
                <a:gd name="T57" fmla="*/ 129 h 153"/>
                <a:gd name="T58" fmla="*/ 99 w 163"/>
                <a:gd name="T59" fmla="*/ 129 h 1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3"/>
                <a:gd name="T91" fmla="*/ 0 h 153"/>
                <a:gd name="T92" fmla="*/ 163 w 163"/>
                <a:gd name="T93" fmla="*/ 153 h 15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3" h="153">
                  <a:moveTo>
                    <a:pt x="99" y="129"/>
                  </a:moveTo>
                  <a:lnTo>
                    <a:pt x="155" y="48"/>
                  </a:lnTo>
                  <a:lnTo>
                    <a:pt x="163" y="34"/>
                  </a:lnTo>
                  <a:lnTo>
                    <a:pt x="163" y="17"/>
                  </a:lnTo>
                  <a:lnTo>
                    <a:pt x="151" y="10"/>
                  </a:lnTo>
                  <a:lnTo>
                    <a:pt x="127" y="0"/>
                  </a:lnTo>
                  <a:lnTo>
                    <a:pt x="103" y="0"/>
                  </a:lnTo>
                  <a:lnTo>
                    <a:pt x="95" y="4"/>
                  </a:lnTo>
                  <a:lnTo>
                    <a:pt x="83" y="7"/>
                  </a:lnTo>
                  <a:lnTo>
                    <a:pt x="75" y="14"/>
                  </a:lnTo>
                  <a:lnTo>
                    <a:pt x="68" y="21"/>
                  </a:lnTo>
                  <a:lnTo>
                    <a:pt x="8" y="102"/>
                  </a:lnTo>
                  <a:lnTo>
                    <a:pt x="0" y="123"/>
                  </a:lnTo>
                  <a:lnTo>
                    <a:pt x="0" y="140"/>
                  </a:lnTo>
                  <a:lnTo>
                    <a:pt x="8" y="147"/>
                  </a:lnTo>
                  <a:lnTo>
                    <a:pt x="20" y="150"/>
                  </a:lnTo>
                  <a:lnTo>
                    <a:pt x="32" y="153"/>
                  </a:lnTo>
                  <a:lnTo>
                    <a:pt x="44" y="153"/>
                  </a:lnTo>
                  <a:lnTo>
                    <a:pt x="56" y="153"/>
                  </a:lnTo>
                  <a:lnTo>
                    <a:pt x="68" y="150"/>
                  </a:lnTo>
                  <a:lnTo>
                    <a:pt x="79" y="143"/>
                  </a:lnTo>
                  <a:lnTo>
                    <a:pt x="91" y="136"/>
                  </a:lnTo>
                  <a:lnTo>
                    <a:pt x="99" y="129"/>
                  </a:lnTo>
                  <a:close/>
                </a:path>
              </a:pathLst>
            </a:custGeom>
            <a:solidFill>
              <a:srgbClr val="EB889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6" name="Freeform 13"/>
            <p:cNvSpPr>
              <a:spLocks/>
            </p:cNvSpPr>
            <p:nvPr/>
          </p:nvSpPr>
          <p:spPr bwMode="auto">
            <a:xfrm>
              <a:off x="5006" y="1153"/>
              <a:ext cx="178" cy="214"/>
            </a:xfrm>
            <a:custGeom>
              <a:avLst/>
              <a:gdLst>
                <a:gd name="T0" fmla="*/ 139 w 178"/>
                <a:gd name="T1" fmla="*/ 0 h 214"/>
                <a:gd name="T2" fmla="*/ 0 w 178"/>
                <a:gd name="T3" fmla="*/ 194 h 214"/>
                <a:gd name="T4" fmla="*/ 39 w 178"/>
                <a:gd name="T5" fmla="*/ 214 h 214"/>
                <a:gd name="T6" fmla="*/ 178 w 178"/>
                <a:gd name="T7" fmla="*/ 23 h 214"/>
                <a:gd name="T8" fmla="*/ 139 w 178"/>
                <a:gd name="T9" fmla="*/ 0 h 2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"/>
                <a:gd name="T16" fmla="*/ 0 h 214"/>
                <a:gd name="T17" fmla="*/ 178 w 178"/>
                <a:gd name="T18" fmla="*/ 214 h 2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" h="214">
                  <a:moveTo>
                    <a:pt x="139" y="0"/>
                  </a:moveTo>
                  <a:lnTo>
                    <a:pt x="0" y="194"/>
                  </a:lnTo>
                  <a:lnTo>
                    <a:pt x="39" y="214"/>
                  </a:lnTo>
                  <a:lnTo>
                    <a:pt x="178" y="23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D9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7" name="Freeform 14"/>
            <p:cNvSpPr>
              <a:spLocks/>
            </p:cNvSpPr>
            <p:nvPr/>
          </p:nvSpPr>
          <p:spPr bwMode="auto">
            <a:xfrm>
              <a:off x="5045" y="1176"/>
              <a:ext cx="219" cy="235"/>
            </a:xfrm>
            <a:custGeom>
              <a:avLst/>
              <a:gdLst>
                <a:gd name="T0" fmla="*/ 219 w 219"/>
                <a:gd name="T1" fmla="*/ 41 h 235"/>
                <a:gd name="T2" fmla="*/ 139 w 219"/>
                <a:gd name="T3" fmla="*/ 0 h 235"/>
                <a:gd name="T4" fmla="*/ 0 w 219"/>
                <a:gd name="T5" fmla="*/ 191 h 235"/>
                <a:gd name="T6" fmla="*/ 80 w 219"/>
                <a:gd name="T7" fmla="*/ 235 h 235"/>
                <a:gd name="T8" fmla="*/ 219 w 219"/>
                <a:gd name="T9" fmla="*/ 41 h 2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9"/>
                <a:gd name="T16" fmla="*/ 0 h 235"/>
                <a:gd name="T17" fmla="*/ 219 w 219"/>
                <a:gd name="T18" fmla="*/ 235 h 2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9" h="235">
                  <a:moveTo>
                    <a:pt x="219" y="41"/>
                  </a:moveTo>
                  <a:lnTo>
                    <a:pt x="139" y="0"/>
                  </a:lnTo>
                  <a:lnTo>
                    <a:pt x="0" y="191"/>
                  </a:lnTo>
                  <a:lnTo>
                    <a:pt x="80" y="235"/>
                  </a:lnTo>
                  <a:lnTo>
                    <a:pt x="219" y="41"/>
                  </a:lnTo>
                  <a:close/>
                </a:path>
              </a:pathLst>
            </a:custGeom>
            <a:solidFill>
              <a:srgbClr val="C7C7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8" name="Freeform 15"/>
            <p:cNvSpPr>
              <a:spLocks/>
            </p:cNvSpPr>
            <p:nvPr/>
          </p:nvSpPr>
          <p:spPr bwMode="auto">
            <a:xfrm>
              <a:off x="5097" y="1176"/>
              <a:ext cx="71" cy="58"/>
            </a:xfrm>
            <a:custGeom>
              <a:avLst/>
              <a:gdLst>
                <a:gd name="T0" fmla="*/ 28 w 71"/>
                <a:gd name="T1" fmla="*/ 0 h 58"/>
                <a:gd name="T2" fmla="*/ 0 w 71"/>
                <a:gd name="T3" fmla="*/ 34 h 58"/>
                <a:gd name="T4" fmla="*/ 44 w 71"/>
                <a:gd name="T5" fmla="*/ 58 h 58"/>
                <a:gd name="T6" fmla="*/ 71 w 71"/>
                <a:gd name="T7" fmla="*/ 24 h 58"/>
                <a:gd name="T8" fmla="*/ 28 w 71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58"/>
                <a:gd name="T17" fmla="*/ 71 w 71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58">
                  <a:moveTo>
                    <a:pt x="28" y="0"/>
                  </a:moveTo>
                  <a:lnTo>
                    <a:pt x="0" y="34"/>
                  </a:lnTo>
                  <a:lnTo>
                    <a:pt x="44" y="58"/>
                  </a:lnTo>
                  <a:lnTo>
                    <a:pt x="71" y="2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9" name="Freeform 16"/>
            <p:cNvSpPr>
              <a:spLocks/>
            </p:cNvSpPr>
            <p:nvPr/>
          </p:nvSpPr>
          <p:spPr bwMode="auto">
            <a:xfrm>
              <a:off x="5141" y="1200"/>
              <a:ext cx="111" cy="79"/>
            </a:xfrm>
            <a:custGeom>
              <a:avLst/>
              <a:gdLst>
                <a:gd name="T0" fmla="*/ 111 w 111"/>
                <a:gd name="T1" fmla="*/ 44 h 79"/>
                <a:gd name="T2" fmla="*/ 27 w 111"/>
                <a:gd name="T3" fmla="*/ 0 h 79"/>
                <a:gd name="T4" fmla="*/ 0 w 111"/>
                <a:gd name="T5" fmla="*/ 34 h 79"/>
                <a:gd name="T6" fmla="*/ 83 w 111"/>
                <a:gd name="T7" fmla="*/ 79 h 79"/>
                <a:gd name="T8" fmla="*/ 111 w 111"/>
                <a:gd name="T9" fmla="*/ 44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79"/>
                <a:gd name="T17" fmla="*/ 111 w 11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79">
                  <a:moveTo>
                    <a:pt x="111" y="44"/>
                  </a:moveTo>
                  <a:lnTo>
                    <a:pt x="27" y="0"/>
                  </a:lnTo>
                  <a:lnTo>
                    <a:pt x="0" y="34"/>
                  </a:lnTo>
                  <a:lnTo>
                    <a:pt x="83" y="79"/>
                  </a:lnTo>
                  <a:lnTo>
                    <a:pt x="111" y="4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0" name="Freeform 17"/>
            <p:cNvSpPr>
              <a:spLocks/>
            </p:cNvSpPr>
            <p:nvPr/>
          </p:nvSpPr>
          <p:spPr bwMode="auto">
            <a:xfrm>
              <a:off x="5049" y="1244"/>
              <a:ext cx="72" cy="58"/>
            </a:xfrm>
            <a:custGeom>
              <a:avLst/>
              <a:gdLst>
                <a:gd name="T0" fmla="*/ 28 w 72"/>
                <a:gd name="T1" fmla="*/ 0 h 58"/>
                <a:gd name="T2" fmla="*/ 0 w 72"/>
                <a:gd name="T3" fmla="*/ 35 h 58"/>
                <a:gd name="T4" fmla="*/ 44 w 72"/>
                <a:gd name="T5" fmla="*/ 58 h 58"/>
                <a:gd name="T6" fmla="*/ 72 w 72"/>
                <a:gd name="T7" fmla="*/ 21 h 58"/>
                <a:gd name="T8" fmla="*/ 28 w 72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58"/>
                <a:gd name="T17" fmla="*/ 72 w 72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58">
                  <a:moveTo>
                    <a:pt x="28" y="0"/>
                  </a:moveTo>
                  <a:lnTo>
                    <a:pt x="0" y="35"/>
                  </a:lnTo>
                  <a:lnTo>
                    <a:pt x="44" y="58"/>
                  </a:lnTo>
                  <a:lnTo>
                    <a:pt x="72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1" name="Freeform 18"/>
            <p:cNvSpPr>
              <a:spLocks/>
            </p:cNvSpPr>
            <p:nvPr/>
          </p:nvSpPr>
          <p:spPr bwMode="auto">
            <a:xfrm>
              <a:off x="5093" y="1265"/>
              <a:ext cx="111" cy="82"/>
            </a:xfrm>
            <a:custGeom>
              <a:avLst/>
              <a:gdLst>
                <a:gd name="T0" fmla="*/ 111 w 111"/>
                <a:gd name="T1" fmla="*/ 44 h 82"/>
                <a:gd name="T2" fmla="*/ 28 w 111"/>
                <a:gd name="T3" fmla="*/ 0 h 82"/>
                <a:gd name="T4" fmla="*/ 0 w 111"/>
                <a:gd name="T5" fmla="*/ 37 h 82"/>
                <a:gd name="T6" fmla="*/ 83 w 111"/>
                <a:gd name="T7" fmla="*/ 82 h 82"/>
                <a:gd name="T8" fmla="*/ 111 w 111"/>
                <a:gd name="T9" fmla="*/ 44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82"/>
                <a:gd name="T17" fmla="*/ 111 w 111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82">
                  <a:moveTo>
                    <a:pt x="111" y="44"/>
                  </a:moveTo>
                  <a:lnTo>
                    <a:pt x="28" y="0"/>
                  </a:lnTo>
                  <a:lnTo>
                    <a:pt x="0" y="37"/>
                  </a:lnTo>
                  <a:lnTo>
                    <a:pt x="83" y="82"/>
                  </a:lnTo>
                  <a:lnTo>
                    <a:pt x="111" y="4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1285875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Мәтіннен  төмендегі  сөздердің  мағынасын  ашатын  тіркестерді  теріп  жаз.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285750" y="2857500"/>
            <a:ext cx="8229600" cy="2757488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kk-KZ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Тұрмыс  жағдайы  төмен  адам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kk-KZ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Еңбекқор  адам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kk-KZ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Батыл  өжет  адам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kk-KZ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Шаруасы  жақсы,  бай  адам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285750" y="1357313"/>
            <a:ext cx="8229600" cy="2000250"/>
          </a:xfrm>
        </p:spPr>
        <p:txBody>
          <a:bodyPr/>
          <a:lstStyle/>
          <a:p>
            <a:pPr eaLnBrk="1" hangingPunct="1"/>
            <a:r>
              <a:rPr lang="kk-KZ" sz="4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ІІІ.  Рефлексиялық  бағалау.</a:t>
            </a:r>
            <a:endParaRPr lang="ru-RU" sz="48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Миға  шабуыл  стратегиясы.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25" y="2000250"/>
            <a:ext cx="7143750" cy="29289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Төрт  түлікті  бағып – күтуге  байланысты  қандай  еңбек  түрлерін  білесіңдер?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143240" y="2000240"/>
          <a:ext cx="3592285" cy="71845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685800"/>
                <a:gridCol w="751114"/>
                <a:gridCol w="2155371"/>
              </a:tblGrid>
              <a:tr h="718457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286375" y="2000250"/>
          <a:ext cx="722313" cy="2143125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722534"/>
              </a:tblGrid>
              <a:tr h="708089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8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3505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857625" y="3429000"/>
          <a:ext cx="2857500" cy="71437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714380"/>
                <a:gridCol w="696686"/>
                <a:gridCol w="723227"/>
                <a:gridCol w="723227"/>
              </a:tblGrid>
              <a:tr h="71438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428875" y="4143375"/>
          <a:ext cx="2862263" cy="708025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31472"/>
                <a:gridCol w="715736"/>
                <a:gridCol w="715736"/>
              </a:tblGrid>
              <a:tr h="70757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428875" y="4143375"/>
          <a:ext cx="727075" cy="714375"/>
        </p:xfrm>
        <a:graphic>
          <a:graphicData uri="http://schemas.openxmlformats.org/drawingml/2006/table">
            <a:tbl>
              <a:tblPr>
                <a:tableStyleId>{912C8C85-51F0-491E-9774-3900AFEF0FD7}</a:tableStyleId>
              </a:tblPr>
              <a:tblGrid>
                <a:gridCol w="726612"/>
              </a:tblGrid>
              <a:tr h="71438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0999" name="Заголовок 22"/>
          <p:cNvSpPr>
            <a:spLocks noGrp="1"/>
          </p:cNvSpPr>
          <p:nvPr>
            <p:ph type="title"/>
          </p:nvPr>
        </p:nvSpPr>
        <p:spPr>
          <a:xfrm>
            <a:off x="3214688" y="142875"/>
            <a:ext cx="3714750" cy="1643063"/>
          </a:xfrm>
        </p:spPr>
        <p:txBody>
          <a:bodyPr/>
          <a:lstStyle/>
          <a:p>
            <a:pPr eaLnBrk="1" hangingPunct="1"/>
            <a:r>
              <a:rPr lang="kk-KZ" sz="5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Сөзжұмбақ</a:t>
            </a:r>
            <a:endParaRPr lang="ru-RU" sz="54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Pictures\img1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643446"/>
            <a:ext cx="1597025" cy="1957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Pictures\img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1733550" cy="18573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Pictures\img1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285728"/>
            <a:ext cx="1804992" cy="17272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User\Pictures\img12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4929198"/>
            <a:ext cx="2143140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img2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3214710" cy="1949453"/>
          </a:xfrm>
          <a:prstGeom prst="ellipse">
            <a:avLst/>
          </a:prstGeom>
          <a:ln>
            <a:solidFill>
              <a:srgbClr val="FFFF00"/>
            </a:solidFill>
          </a:ln>
          <a:effectLst>
            <a:softEdge rad="112500"/>
          </a:effectLst>
        </p:spPr>
      </p:pic>
      <p:pic>
        <p:nvPicPr>
          <p:cNvPr id="1027" name="Picture 3" descr="C:\Users\User\Pictures\img2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00" y="0"/>
            <a:ext cx="3571900" cy="1928826"/>
          </a:xfrm>
          <a:prstGeom prst="ellipse">
            <a:avLst/>
          </a:prstGeom>
          <a:ln>
            <a:solidFill>
              <a:srgbClr val="FFFF00"/>
            </a:solidFill>
          </a:ln>
          <a:effectLst>
            <a:softEdge rad="112500"/>
          </a:effectLst>
        </p:spPr>
      </p:pic>
      <p:pic>
        <p:nvPicPr>
          <p:cNvPr id="1028" name="Picture 4" descr="C:\Users\User\Pictures\img2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857736"/>
            <a:ext cx="3143272" cy="2000264"/>
          </a:xfrm>
          <a:prstGeom prst="ellipse">
            <a:avLst/>
          </a:prstGeom>
          <a:ln>
            <a:solidFill>
              <a:srgbClr val="FFFF00"/>
            </a:solidFill>
          </a:ln>
          <a:effectLst>
            <a:softEdge rad="112500"/>
          </a:effectLst>
        </p:spPr>
      </p:pic>
      <p:pic>
        <p:nvPicPr>
          <p:cNvPr id="1029" name="Picture 5" descr="C:\Users\User\Pictures\img22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42" y="4929174"/>
            <a:ext cx="2928958" cy="1928826"/>
          </a:xfrm>
          <a:prstGeom prst="ellipse">
            <a:avLst/>
          </a:prstGeom>
          <a:ln>
            <a:solidFill>
              <a:srgbClr val="FFFF00"/>
            </a:solidFill>
          </a:ln>
          <a:effectLst>
            <a:softEdge rad="112500"/>
          </a:effectLst>
        </p:spPr>
      </p:pic>
      <p:pic>
        <p:nvPicPr>
          <p:cNvPr id="6" name="Picture 2" descr="C:\Users\User\Pictures\img22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5918" y="1857364"/>
            <a:ext cx="6429420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991" name="Заголовок 6"/>
          <p:cNvSpPr>
            <a:spLocks noGrp="1"/>
          </p:cNvSpPr>
          <p:nvPr>
            <p:ph type="title"/>
          </p:nvPr>
        </p:nvSpPr>
        <p:spPr>
          <a:xfrm>
            <a:off x="2786063" y="274638"/>
            <a:ext cx="3429000" cy="1511300"/>
          </a:xfrm>
        </p:spPr>
        <p:txBody>
          <a:bodyPr/>
          <a:lstStyle/>
          <a:p>
            <a:pPr eaLnBrk="1" hangingPunct="1"/>
            <a:r>
              <a:rPr lang="kk-KZ"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“Мен  қалаған  мекен”</a:t>
            </a:r>
            <a:endParaRPr lang="ru-RU" sz="40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5"/>
            <a:ext cx="3043238" cy="6572250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Абдирахманова  Айгүл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Бекбулатов  Шыңғысхан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Ғалымжан  Бейбарыс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Дауымова  Альбина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Есенова  Аяжан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Едигеев  Қуанышбек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Ерышов  Самрат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Жаңабай  Ықылас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Жубатханова  Асел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Тлеубергенов  Тамерлан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Қаналы  Мадина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Қахарманова  Дильназ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Қонақбай  Ескендір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Құлекенов  Алпамыс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Қыдырбаева  Динара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Максат  Аминат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Малимбаев  Махамбет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Мейрамбекұлы  Дархан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Мукаева  Балсулу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Муратбаева  Жұлдыз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Мырзалы  Ислам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Нөкісбай  Нұрмұхамед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kk-KZ" sz="19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Сақтағанова  Дилназ</a:t>
            </a:r>
          </a:p>
          <a:p>
            <a:pPr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43011" name="Picture 4" descr="C:\Program Files\Microsoft Office1\MEDIA\CAGCAT10\j0301252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357188"/>
            <a:ext cx="28575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Үйге  тапсырма:</a:t>
            </a: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15716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kk-KZ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k-KZ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Төрт  түліктің  кеңесі</a:t>
            </a:r>
            <a:endParaRPr lang="ru-RU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User\Pictures\img2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786058"/>
            <a:ext cx="6429420" cy="3786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xfrm>
            <a:off x="357188" y="1357313"/>
            <a:ext cx="8229600" cy="2643187"/>
          </a:xfrm>
        </p:spPr>
        <p:txBody>
          <a:bodyPr/>
          <a:lstStyle/>
          <a:p>
            <a:pPr eaLnBrk="1" hangingPunct="1"/>
            <a:r>
              <a:rPr lang="kk-KZ" sz="8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Сау  болыңыздар!</a:t>
            </a:r>
            <a:endParaRPr lang="ru-RU" sz="800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358</Words>
  <Application>Microsoft Office PowerPoint</Application>
  <PresentationFormat>Экран (4:3)</PresentationFormat>
  <Paragraphs>123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Times New Roman</vt:lpstr>
      <vt:lpstr>Wingdings</vt:lpstr>
      <vt:lpstr>Тема Office</vt:lpstr>
      <vt:lpstr>               Екпетал мектеп – балабақшасы                                              Ана  тілі               2    класс          Өткізген: Г.Туркестанова                         2011-2012  оқу  жылы </vt:lpstr>
      <vt:lpstr>Сабақтың  тақырыбы: “Төрт  түлікті құрметтейік”</vt:lpstr>
      <vt:lpstr> Мақсаты:   Төрт  түлік  туралы  түсініктерін  кеңейту.  </vt:lpstr>
      <vt:lpstr>Слайд 4</vt:lpstr>
      <vt:lpstr>Сабақтың  барысы: І.  Бағдарлау – мотивациялық  кезең.</vt:lpstr>
      <vt:lpstr>Үй  жұмысын  тексеру:</vt:lpstr>
      <vt:lpstr>1  тапсырма:</vt:lpstr>
      <vt:lpstr>2  тапсырма:</vt:lpstr>
      <vt:lpstr>3  тапсырма:</vt:lpstr>
      <vt:lpstr>4  тапсырма:</vt:lpstr>
      <vt:lpstr>Слайд 11</vt:lpstr>
      <vt:lpstr>Слайд 12</vt:lpstr>
      <vt:lpstr>Сергіту  сәті</vt:lpstr>
      <vt:lpstr>ІІ.  Операциялық – орындаушылық  кезең.</vt:lpstr>
      <vt:lpstr>Төрт  түліктің  кеңесі.</vt:lpstr>
      <vt:lpstr>Сиыр:</vt:lpstr>
      <vt:lpstr>Қой:</vt:lpstr>
      <vt:lpstr>Жылқы:</vt:lpstr>
      <vt:lpstr>Түйе:</vt:lpstr>
      <vt:lpstr>Оқу  орталығы.</vt:lpstr>
      <vt:lpstr>INSERT  стратегиясы.</vt:lpstr>
      <vt:lpstr>Жазу  орталығы.</vt:lpstr>
      <vt:lpstr>Мәтіннен  төмендегі  сөздердің  мағынасын  ашатын  тіркестерді  теріп  жаз.</vt:lpstr>
      <vt:lpstr>ІІІ.  Рефлексиялық  бағалау.</vt:lpstr>
      <vt:lpstr>Миға  шабуыл  стратегиясы.</vt:lpstr>
      <vt:lpstr>Сөзжұмбақ</vt:lpstr>
      <vt:lpstr>“Мен  қалаған  мекен”</vt:lpstr>
      <vt:lpstr>Слайд 28</vt:lpstr>
      <vt:lpstr>Үйге  тапсырма:</vt:lpstr>
      <vt:lpstr>Сау  болыңыздар!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63</cp:revision>
  <dcterms:created xsi:type="dcterms:W3CDTF">2011-10-15T09:25:05Z</dcterms:created>
  <dcterms:modified xsi:type="dcterms:W3CDTF">2017-02-04T11:48:11Z</dcterms:modified>
</cp:coreProperties>
</file>