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9" r:id="rId2"/>
    <p:sldId id="257" r:id="rId3"/>
    <p:sldId id="260" r:id="rId4"/>
    <p:sldId id="265" r:id="rId5"/>
    <p:sldId id="273" r:id="rId6"/>
    <p:sldId id="274" r:id="rId7"/>
    <p:sldId id="264" r:id="rId8"/>
    <p:sldId id="262" r:id="rId9"/>
    <p:sldId id="261" r:id="rId10"/>
    <p:sldId id="277" r:id="rId11"/>
    <p:sldId id="267" r:id="rId12"/>
    <p:sldId id="268" r:id="rId13"/>
    <p:sldId id="272" r:id="rId14"/>
    <p:sldId id="269" r:id="rId15"/>
    <p:sldId id="271" r:id="rId16"/>
    <p:sldId id="276" r:id="rId17"/>
    <p:sldId id="270" r:id="rId18"/>
    <p:sldId id="258" r:id="rId19"/>
  </p:sldIdLst>
  <p:sldSz cx="9144000" cy="6858000" type="screen4x3"/>
  <p:notesSz cx="6858000" cy="9144000"/>
  <p:custDataLst>
    <p:tags r:id="rId2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4440" autoAdjust="0"/>
    <p:restoredTop sz="94660"/>
  </p:normalViewPr>
  <p:slideViewPr>
    <p:cSldViewPr>
      <p:cViewPr varScale="1">
        <p:scale>
          <a:sx n="68" d="100"/>
          <a:sy n="68" d="100"/>
        </p:scale>
        <p:origin x="-186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9AF19F-B4BD-45DB-8F28-1B64639ADB93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67FB05-B98F-4A67-9102-AF3038B329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36704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B197-CF0C-4122-83C2-B63BD1662939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97005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B197-CF0C-4122-83C2-B63BD1662939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30296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B197-CF0C-4122-83C2-B63BD1662939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97005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BEA494C-CE27-4CB1-9AF9-61B7F1506345}" type="slidenum">
              <a:rPr lang="ru-RU" altLang="ru-RU"/>
              <a:pPr/>
              <a:t>8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9628444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D36A4F-8938-4619-BBA7-4B96B162E28F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49424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нутый угол 8"/>
          <p:cNvSpPr/>
          <p:nvPr userDrawn="1"/>
        </p:nvSpPr>
        <p:spPr>
          <a:xfrm>
            <a:off x="539552" y="836712"/>
            <a:ext cx="8064896" cy="4032448"/>
          </a:xfrm>
          <a:prstGeom prst="foldedCorner">
            <a:avLst/>
          </a:prstGeom>
          <a:solidFill>
            <a:schemeClr val="lt1">
              <a:alpha val="68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005064"/>
            <a:ext cx="1531721" cy="14142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7192"/>
            <a:ext cx="9144000" cy="19293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E66A-055B-4271-B557-9F2D6BC78AD4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D38E-C37A-4FB6-889F-45BD399AD7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7018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амка 8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204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037001"/>
            <a:ext cx="1482604" cy="177281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E66A-055B-4271-B557-9F2D6BC78AD4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D38E-C37A-4FB6-889F-45BD399AD76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24" y="4149080"/>
            <a:ext cx="1531721" cy="141428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915532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E66A-055B-4271-B557-9F2D6BC78AD4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D38E-C37A-4FB6-889F-45BD399AD7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79943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E66A-055B-4271-B557-9F2D6BC78AD4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D38E-C37A-4FB6-889F-45BD399AD7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54138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E66A-055B-4271-B557-9F2D6BC78AD4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D38E-C37A-4FB6-889F-45BD399AD7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76541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E66A-055B-4271-B557-9F2D6BC78AD4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D38E-C37A-4FB6-889F-45BD399AD7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38686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E66A-055B-4271-B557-9F2D6BC78AD4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D38E-C37A-4FB6-889F-45BD399AD7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10192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E66A-055B-4271-B557-9F2D6BC78AD4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D38E-C37A-4FB6-889F-45BD399AD7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51370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E66A-055B-4271-B557-9F2D6BC78AD4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D38E-C37A-4FB6-889F-45BD399AD7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53553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E66A-055B-4271-B557-9F2D6BC78AD4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D38E-C37A-4FB6-889F-45BD399AD7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3477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7E66A-055B-4271-B557-9F2D6BC78AD4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D38E-C37A-4FB6-889F-45BD399AD7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77584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7E66A-055B-4271-B557-9F2D6BC78AD4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3D38E-C37A-4FB6-889F-45BD399AD7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3049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image" Target="../media/image7.jpeg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image" Target="../media/image7.jpeg"/><Relationship Id="rId4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8.gif"/><Relationship Id="rId4" Type="http://schemas.openxmlformats.org/officeDocument/2006/relationships/image" Target="../media/image6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t-apple.ru/albums/vector-school/schoolbooks.jpg" TargetMode="External"/><Relationship Id="rId2" Type="http://schemas.openxmlformats.org/officeDocument/2006/relationships/hyperlink" Target="http://www.vbratske.ru/i/bratsk_news/13370622767249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bc-ufa.ru/writable/_uploaded/library.gi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340768"/>
            <a:ext cx="7772400" cy="2302546"/>
          </a:xfrm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Добро пожаловать на урок чтения</a:t>
            </a:r>
            <a:endParaRPr lang="ru-RU" sz="6600" b="1" dirty="0">
              <a:ln w="11430">
                <a:solidFill>
                  <a:sysClr val="windowText" lastClr="000000"/>
                </a:solidFill>
              </a:ln>
              <a:solidFill>
                <a:srgbClr val="C0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8475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700" b="1" i="1" dirty="0" smtClean="0">
                <a:solidFill>
                  <a:srgbClr val="FF3300"/>
                </a:solidFill>
              </a:rPr>
              <a:t>Я ЖЕЛАЮ ТЕБЕ УДАЧИ!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1142984"/>
            <a:ext cx="6500104" cy="4853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66885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9916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C00000"/>
                </a:solidFill>
              </a:rPr>
              <a:t>Мы слушаем внимательно,</a:t>
            </a:r>
            <a:r>
              <a:rPr lang="ru-RU" i="1" dirty="0" smtClean="0">
                <a:solidFill>
                  <a:srgbClr val="C00000"/>
                </a:solidFill>
              </a:rPr>
              <a:t/>
            </a:r>
            <a:br>
              <a:rPr lang="ru-RU" i="1" dirty="0" smtClean="0">
                <a:solidFill>
                  <a:srgbClr val="C00000"/>
                </a:solidFill>
              </a:rPr>
            </a:br>
            <a:r>
              <a:rPr lang="ru-RU" b="1" i="1" dirty="0" smtClean="0">
                <a:solidFill>
                  <a:srgbClr val="C00000"/>
                </a:solidFill>
              </a:rPr>
              <a:t>Работаем старательно</a:t>
            </a:r>
            <a:r>
              <a:rPr lang="ru-RU" i="1" dirty="0" smtClean="0">
                <a:solidFill>
                  <a:srgbClr val="C00000"/>
                </a:solidFill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600200"/>
            <a:ext cx="7758138" cy="4525963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dirty="0" smtClean="0"/>
              <a:t> </a:t>
            </a:r>
            <a:r>
              <a:rPr lang="ru-RU" sz="4000" b="1" dirty="0" smtClean="0"/>
              <a:t>Как будем определять тему урока:</a:t>
            </a:r>
          </a:p>
          <a:p>
            <a:pPr lvl="0" algn="ctr">
              <a:buNone/>
            </a:pPr>
            <a:r>
              <a:rPr lang="ru-RU" sz="4000" b="1" dirty="0" smtClean="0"/>
              <a:t>1)Спросим у учителя.</a:t>
            </a:r>
          </a:p>
          <a:p>
            <a:pPr algn="ctr">
              <a:buNone/>
            </a:pPr>
            <a:r>
              <a:rPr lang="ru-RU" sz="4000" b="1" dirty="0" smtClean="0"/>
              <a:t>2)Посмотрим в учебнике.</a:t>
            </a:r>
          </a:p>
          <a:p>
            <a:pPr algn="ctr">
              <a:buNone/>
            </a:pPr>
            <a:r>
              <a:rPr lang="ru-RU" sz="4000" b="1" dirty="0" smtClean="0"/>
              <a:t>3)Сформулируем сами.</a:t>
            </a:r>
          </a:p>
          <a:p>
            <a:pPr algn="ctr">
              <a:buNone/>
            </a:pPr>
            <a:endParaRPr lang="ru-RU" sz="4000" b="1" dirty="0" smtClean="0"/>
          </a:p>
          <a:p>
            <a:pPr algn="ctr">
              <a:buNone/>
            </a:pPr>
            <a:r>
              <a:rPr lang="ru-RU" sz="4000" b="1" dirty="0" smtClean="0"/>
              <a:t>- Какой путь выберем?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 descr="http://yandex.st/lego/_/La6qi18Z8LwgnZdsAr1qy1GwCwo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://tigra.ucoz.org/_ph/1/2/98209113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8" y="1571612"/>
            <a:ext cx="3024336" cy="35331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meloman-sotik.info/wp-content/uploads/2012/10/Труба2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27440">
            <a:off x="565632" y="2512440"/>
            <a:ext cx="4533123" cy="23748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Буква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звуки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037727" y="5373216"/>
            <a:ext cx="2520280" cy="11407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b="1" dirty="0" smtClean="0"/>
              <a:t>- </a:t>
            </a:r>
            <a:r>
              <a:rPr lang="ru-RU" sz="5400" b="1" dirty="0" smtClean="0">
                <a:solidFill>
                  <a:srgbClr val="FF3300"/>
                </a:solidFill>
              </a:rPr>
              <a:t>?</a:t>
            </a:r>
            <a:r>
              <a:rPr lang="ru-RU" sz="5400" b="1" dirty="0" smtClean="0"/>
              <a:t> </a:t>
            </a:r>
            <a:r>
              <a:rPr lang="ru-RU" sz="5400" b="1" dirty="0" err="1" smtClean="0"/>
              <a:t>руба</a:t>
            </a:r>
            <a:endParaRPr lang="ru-RU" sz="5400" b="1" dirty="0"/>
          </a:p>
        </p:txBody>
      </p:sp>
      <p:sp>
        <p:nvSpPr>
          <p:cNvPr id="10" name="Объект 4"/>
          <p:cNvSpPr txBox="1">
            <a:spLocks/>
          </p:cNvSpPr>
          <p:nvPr/>
        </p:nvSpPr>
        <p:spPr>
          <a:xfrm>
            <a:off x="5609846" y="5370997"/>
            <a:ext cx="2520280" cy="11407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5400" b="1" dirty="0" smtClean="0"/>
              <a:t>- </a:t>
            </a:r>
            <a:r>
              <a:rPr lang="ru-RU" sz="5400" b="1" dirty="0" smtClean="0">
                <a:solidFill>
                  <a:srgbClr val="FF3300"/>
                </a:solidFill>
              </a:rPr>
              <a:t>?</a:t>
            </a:r>
            <a:r>
              <a:rPr lang="ru-RU" sz="5400" b="1" dirty="0" smtClean="0"/>
              <a:t> игр</a:t>
            </a:r>
            <a:endParaRPr lang="ru-RU" sz="5400" b="1" dirty="0"/>
          </a:p>
        </p:txBody>
      </p:sp>
    </p:spTree>
    <p:extLst>
      <p:ext uri="{BB962C8B-B14F-4D97-AF65-F5344CB8AC3E}">
        <p14:creationId xmlns="" xmlns:p14="http://schemas.microsoft.com/office/powerpoint/2010/main" val="2524584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3"/>
          <p:cNvSpPr txBox="1">
            <a:spLocks noChangeArrowheads="1"/>
          </p:cNvSpPr>
          <p:nvPr/>
        </p:nvSpPr>
        <p:spPr bwMode="auto">
          <a:xfrm>
            <a:off x="928688" y="428625"/>
            <a:ext cx="7783512" cy="452438"/>
          </a:xfrm>
          <a:prstGeom prst="rect">
            <a:avLst/>
          </a:prstGeom>
          <a:solidFill>
            <a:srgbClr val="FFDA8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/>
              <a:t>Планируем свои действия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518776" y="1504199"/>
            <a:ext cx="14029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2800" dirty="0">
                <a:solidFill>
                  <a:schemeClr val="tx1"/>
                </a:solidFill>
              </a:rPr>
              <a:t>1. </a:t>
            </a:r>
            <a:r>
              <a:rPr lang="ru-RU" altLang="ru-RU" sz="2800" dirty="0" smtClean="0"/>
              <a:t>Звуки</a:t>
            </a:r>
            <a:endParaRPr lang="ru-RU" altLang="ru-RU" sz="28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051720" y="2194998"/>
            <a:ext cx="144623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2800" dirty="0">
                <a:solidFill>
                  <a:schemeClr val="tx1"/>
                </a:solidFill>
              </a:rPr>
              <a:t>2. </a:t>
            </a:r>
            <a:r>
              <a:rPr lang="ru-RU" altLang="ru-RU" sz="2800" dirty="0" smtClean="0"/>
              <a:t>Слова</a:t>
            </a:r>
            <a:endParaRPr lang="ru-RU" altLang="ru-RU" sz="28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547813" y="2997200"/>
            <a:ext cx="14022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2800" dirty="0">
                <a:solidFill>
                  <a:schemeClr val="tx1"/>
                </a:solidFill>
              </a:rPr>
              <a:t>3. </a:t>
            </a:r>
            <a:r>
              <a:rPr lang="ru-RU" altLang="ru-RU" sz="2800" dirty="0" smtClean="0"/>
              <a:t>Буква</a:t>
            </a:r>
            <a:endParaRPr lang="ru-RU" altLang="ru-RU" sz="28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177849" y="3721313"/>
            <a:ext cx="17438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2800" dirty="0">
                <a:solidFill>
                  <a:schemeClr val="tx1"/>
                </a:solidFill>
              </a:rPr>
              <a:t>4. </a:t>
            </a:r>
            <a:r>
              <a:rPr lang="ru-RU" altLang="ru-RU" sz="2800" dirty="0" smtClean="0"/>
              <a:t>Читаем </a:t>
            </a:r>
            <a:endParaRPr lang="ru-RU" altLang="ru-RU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082577" y="4445426"/>
            <a:ext cx="16364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2800" dirty="0">
                <a:solidFill>
                  <a:schemeClr val="tx1"/>
                </a:solidFill>
              </a:rPr>
              <a:t>5. </a:t>
            </a:r>
            <a:r>
              <a:rPr lang="ru-RU" altLang="ru-RU" sz="2800" dirty="0" smtClean="0">
                <a:solidFill>
                  <a:schemeClr val="tx1"/>
                </a:solidFill>
              </a:rPr>
              <a:t>Пишем</a:t>
            </a:r>
            <a:endParaRPr lang="ru-RU" altLang="ru-RU" sz="2800" dirty="0">
              <a:solidFill>
                <a:schemeClr val="tx1"/>
              </a:solidFill>
            </a:endParaRPr>
          </a:p>
        </p:txBody>
      </p:sp>
      <p:pic>
        <p:nvPicPr>
          <p:cNvPr id="12297" name="Picture 11" descr="Сайт учителя начальных классов / Солнышко Современный урок в…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190229"/>
            <a:ext cx="2452688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15159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7" grpId="0" autoUpdateAnimBg="0"/>
      <p:bldP spid="8" grpId="0" autoUpdateAnimBg="0"/>
      <p:bldP spid="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 descr="http://yandex.st/lego/_/La6qi18Z8LwgnZdsAr1qy1GwCwo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://tigra.ucoz.org/_ph/1/2/98209113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8" y="1571612"/>
            <a:ext cx="3024336" cy="35331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meloman-sotik.info/wp-content/uploads/2012/10/Труба2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27440">
            <a:off x="565632" y="2512440"/>
            <a:ext cx="4533123" cy="23748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Звукобуквенный анализ</a:t>
            </a:r>
            <a:endParaRPr lang="ru-RU" dirty="0"/>
          </a:p>
        </p:txBody>
      </p:sp>
      <p:sp>
        <p:nvSpPr>
          <p:cNvPr id="8" name="Объект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10561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sz="5400" b="1" dirty="0" smtClean="0"/>
          </a:p>
          <a:p>
            <a:pPr marL="0" indent="0">
              <a:buNone/>
            </a:pPr>
            <a:endParaRPr lang="ru-RU" sz="5400" b="1" dirty="0"/>
          </a:p>
          <a:p>
            <a:pPr marL="0" indent="0">
              <a:buNone/>
            </a:pPr>
            <a:endParaRPr lang="ru-RU" sz="5400" b="1" dirty="0" smtClean="0"/>
          </a:p>
          <a:p>
            <a:pPr marL="0" indent="0">
              <a:buNone/>
            </a:pPr>
            <a:endParaRPr lang="ru-RU" sz="5400" b="1" dirty="0"/>
          </a:p>
          <a:p>
            <a:pPr marL="0" indent="0">
              <a:buNone/>
            </a:pPr>
            <a:r>
              <a:rPr lang="ru-RU" sz="5400" b="1" dirty="0" smtClean="0"/>
              <a:t>         </a:t>
            </a:r>
          </a:p>
          <a:p>
            <a:pPr marL="0" indent="0">
              <a:buNone/>
            </a:pPr>
            <a:r>
              <a:rPr lang="ru-RU" sz="5400" b="1" dirty="0"/>
              <a:t> </a:t>
            </a:r>
            <a:r>
              <a:rPr lang="ru-RU" sz="5400" b="1" dirty="0" smtClean="0"/>
              <a:t>  </a:t>
            </a:r>
          </a:p>
          <a:p>
            <a:pPr marL="0" indent="0">
              <a:buNone/>
            </a:pPr>
            <a:endParaRPr lang="ru-RU" sz="5400" b="1" dirty="0"/>
          </a:p>
          <a:p>
            <a:pPr marL="0" indent="0">
              <a:buNone/>
            </a:pPr>
            <a:endParaRPr lang="ru-RU" sz="5400" b="1" dirty="0" smtClean="0"/>
          </a:p>
          <a:p>
            <a:pPr marL="0" indent="0">
              <a:buNone/>
            </a:pPr>
            <a:endParaRPr lang="ru-RU" sz="5400" b="1" dirty="0"/>
          </a:p>
          <a:p>
            <a:pPr marL="0" indent="0">
              <a:buNone/>
            </a:pPr>
            <a:endParaRPr lang="ru-RU" sz="5400" b="1" dirty="0" smtClean="0"/>
          </a:p>
          <a:p>
            <a:pPr marL="0" indent="0">
              <a:buNone/>
            </a:pPr>
            <a:endParaRPr lang="ru-RU" sz="5400" b="1" dirty="0"/>
          </a:p>
          <a:p>
            <a:pPr marL="0" indent="0">
              <a:buNone/>
            </a:pPr>
            <a:endParaRPr lang="ru-RU" sz="5400" b="1" dirty="0" smtClean="0"/>
          </a:p>
          <a:p>
            <a:pPr marL="0" indent="0">
              <a:buNone/>
            </a:pPr>
            <a:r>
              <a:rPr lang="ru-RU" sz="16600" b="1" dirty="0" smtClean="0"/>
              <a:t>                   </a:t>
            </a:r>
          </a:p>
          <a:p>
            <a:pPr marL="0" indent="0">
              <a:buNone/>
            </a:pPr>
            <a:endParaRPr lang="ru-RU" sz="16600" b="1" dirty="0"/>
          </a:p>
          <a:p>
            <a:pPr marL="0" indent="0">
              <a:buNone/>
            </a:pPr>
            <a:r>
              <a:rPr lang="ru-RU" sz="21600" b="1" dirty="0" smtClean="0"/>
              <a:t>        - </a:t>
            </a:r>
            <a:r>
              <a:rPr lang="ru-RU" sz="21600" b="1" dirty="0" smtClean="0">
                <a:solidFill>
                  <a:srgbClr val="FF3300"/>
                </a:solidFill>
              </a:rPr>
              <a:t>т</a:t>
            </a:r>
            <a:r>
              <a:rPr lang="ru-RU" sz="21600" b="1" dirty="0"/>
              <a:t>руба        </a:t>
            </a:r>
            <a:r>
              <a:rPr lang="ru-RU" sz="21600" b="1" dirty="0" smtClean="0"/>
              <a:t>      - </a:t>
            </a:r>
            <a:r>
              <a:rPr lang="ru-RU" sz="21600" b="1" dirty="0" smtClean="0">
                <a:solidFill>
                  <a:srgbClr val="FF3300"/>
                </a:solidFill>
              </a:rPr>
              <a:t>т</a:t>
            </a:r>
            <a:r>
              <a:rPr lang="ru-RU" sz="21600" b="1" dirty="0" smtClean="0"/>
              <a:t>игр</a:t>
            </a:r>
            <a:endParaRPr lang="ru-RU" sz="21600" b="1" dirty="0"/>
          </a:p>
          <a:p>
            <a:pPr marL="0" indent="0">
              <a:buNone/>
            </a:pPr>
            <a:r>
              <a:rPr lang="ru-RU" sz="5400" b="1" dirty="0" smtClean="0"/>
              <a:t>  </a:t>
            </a:r>
            <a:endParaRPr lang="ru-RU" sz="5400" b="1" dirty="0"/>
          </a:p>
        </p:txBody>
      </p:sp>
    </p:spTree>
    <p:extLst>
      <p:ext uri="{BB962C8B-B14F-4D97-AF65-F5344CB8AC3E}">
        <p14:creationId xmlns="" xmlns:p14="http://schemas.microsoft.com/office/powerpoint/2010/main" val="3429654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 descr="http://yandex.st/lego/_/La6qi18Z8LwgnZdsAr1qy1GwCwo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meloman-sotik.info/wp-content/uploads/2012/10/Труба21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69400">
            <a:off x="5925444" y="1074234"/>
            <a:ext cx="3240360" cy="16976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727" y="431158"/>
            <a:ext cx="1772821" cy="2069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Овал 10"/>
          <p:cNvSpPr/>
          <p:nvPr/>
        </p:nvSpPr>
        <p:spPr>
          <a:xfrm rot="18741738" flipV="1">
            <a:off x="1533095" y="3525354"/>
            <a:ext cx="428086" cy="1026622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 rot="20683672" flipH="1" flipV="1">
            <a:off x="6352222" y="2925382"/>
            <a:ext cx="356264" cy="890309"/>
          </a:xfrm>
          <a:prstGeom prst="ellipse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2881586" y="2278711"/>
            <a:ext cx="2930091" cy="2998266"/>
          </a:xfrm>
          <a:prstGeom prst="ellipse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path path="shape">
              <a:fillToRect l="50000" t="50000" r="50000" b="50000"/>
            </a:path>
            <a:tileRect/>
          </a:gradFill>
          <a:ln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5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25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Хорда 14"/>
          <p:cNvSpPr/>
          <p:nvPr/>
        </p:nvSpPr>
        <p:spPr>
          <a:xfrm rot="6500880">
            <a:off x="2636538" y="5814432"/>
            <a:ext cx="847781" cy="1255911"/>
          </a:xfrm>
          <a:prstGeom prst="chord">
            <a:avLst/>
          </a:prstGeom>
          <a:solidFill>
            <a:srgbClr val="92D050"/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6" name="Прямая соединительная линия 5"/>
          <p:cNvCxnSpPr>
            <a:endCxn id="11" idx="0"/>
          </p:cNvCxnSpPr>
          <p:nvPr/>
        </p:nvCxnSpPr>
        <p:spPr>
          <a:xfrm flipH="1">
            <a:off x="2126423" y="3534631"/>
            <a:ext cx="861400" cy="8499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H="1" flipV="1">
            <a:off x="5755300" y="3750432"/>
            <a:ext cx="827494" cy="4926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H="1">
            <a:off x="6582794" y="3798121"/>
            <a:ext cx="91672" cy="4450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3633643" y="5261237"/>
            <a:ext cx="412081" cy="116227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4747537" y="5254460"/>
            <a:ext cx="458078" cy="10869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88" name="TextBox 7187"/>
          <p:cNvSpPr txBox="1"/>
          <p:nvPr/>
        </p:nvSpPr>
        <p:spPr>
          <a:xfrm>
            <a:off x="2270649" y="182650"/>
            <a:ext cx="61328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</a:t>
            </a:r>
          </a:p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огласный, глухой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89" name="TextBox 7188"/>
          <p:cNvSpPr txBox="1"/>
          <p:nvPr/>
        </p:nvSpPr>
        <p:spPr>
          <a:xfrm>
            <a:off x="6419085" y="4628715"/>
            <a:ext cx="30728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твёрдым </a:t>
            </a:r>
            <a:r>
              <a:rPr lang="en-US" sz="3200" b="1" dirty="0" smtClean="0"/>
              <a:t>[</a:t>
            </a:r>
            <a:r>
              <a:rPr lang="ru-RU" sz="4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en-US" sz="3200" b="1" dirty="0" smtClean="0"/>
              <a:t>]</a:t>
            </a:r>
            <a:endParaRPr lang="ru-RU" sz="3200" b="1" dirty="0"/>
          </a:p>
        </p:txBody>
      </p:sp>
      <p:sp>
        <p:nvSpPr>
          <p:cNvPr id="7192" name="TextBox 7191"/>
          <p:cNvSpPr txBox="1"/>
          <p:nvPr/>
        </p:nvSpPr>
        <p:spPr>
          <a:xfrm>
            <a:off x="155575" y="4542697"/>
            <a:ext cx="28953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</a:t>
            </a:r>
            <a:r>
              <a:rPr lang="ru-RU" sz="3200" b="1" dirty="0" smtClean="0"/>
              <a:t>ет быть мягким </a:t>
            </a:r>
            <a:r>
              <a:rPr lang="en-US" sz="3200" b="1" dirty="0" smtClean="0"/>
              <a:t>[</a:t>
            </a:r>
            <a:r>
              <a:rPr lang="ru-RU" sz="40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en-US" sz="40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3200" b="1" dirty="0" smtClean="0"/>
              <a:t>]</a:t>
            </a:r>
            <a:endParaRPr lang="ru-RU" sz="3200" b="1" dirty="0"/>
          </a:p>
        </p:txBody>
      </p:sp>
      <p:sp>
        <p:nvSpPr>
          <p:cNvPr id="62" name="Хорда 61"/>
          <p:cNvSpPr/>
          <p:nvPr/>
        </p:nvSpPr>
        <p:spPr>
          <a:xfrm rot="4290369" flipV="1">
            <a:off x="5269635" y="5859022"/>
            <a:ext cx="905270" cy="1166727"/>
          </a:xfrm>
          <a:prstGeom prst="chord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2"/>
              </a:solidFill>
            </a:endParaRPr>
          </a:p>
        </p:txBody>
      </p:sp>
      <p:sp>
        <p:nvSpPr>
          <p:cNvPr id="7193" name="TextBox 7192"/>
          <p:cNvSpPr txBox="1"/>
          <p:nvPr/>
        </p:nvSpPr>
        <p:spPr>
          <a:xfrm>
            <a:off x="261225" y="2482004"/>
            <a:ext cx="19708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</a:t>
            </a:r>
            <a:endParaRPr lang="ru-RU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94" name="TextBox 7193"/>
          <p:cNvSpPr txBox="1"/>
          <p:nvPr/>
        </p:nvSpPr>
        <p:spPr>
          <a:xfrm>
            <a:off x="6997448" y="2821541"/>
            <a:ext cx="1967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руба</a:t>
            </a: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901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Documents and Settings\МамулькА\Рабочий стол\азбука\азбука\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160" y="421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кругленный прямоугольник 12"/>
          <p:cNvSpPr/>
          <p:nvPr/>
        </p:nvSpPr>
        <p:spPr>
          <a:xfrm>
            <a:off x="285750" y="2000250"/>
            <a:ext cx="1714500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Трапеция 13"/>
          <p:cNvSpPr/>
          <p:nvPr/>
        </p:nvSpPr>
        <p:spPr>
          <a:xfrm rot="10800000">
            <a:off x="1285875" y="1357313"/>
            <a:ext cx="1714500" cy="1714500"/>
          </a:xfrm>
          <a:prstGeom prst="trapezoid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6929438" y="285750"/>
            <a:ext cx="1857375" cy="1785938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3357563" y="5000625"/>
            <a:ext cx="1500187" cy="1643063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Блок-схема: ручной ввод 24"/>
          <p:cNvSpPr/>
          <p:nvPr/>
        </p:nvSpPr>
        <p:spPr>
          <a:xfrm rot="15932118">
            <a:off x="1931988" y="3684587"/>
            <a:ext cx="1976438" cy="938213"/>
          </a:xfrm>
          <a:prstGeom prst="flowChartManualInpu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Изображение00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21034" y="-748826"/>
            <a:ext cx="5904222" cy="8355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285728"/>
            <a:ext cx="839016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Моло</a:t>
            </a: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</a:t>
            </a: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 стучи</a:t>
            </a: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</a:t>
            </a: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b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</a:t>
            </a: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ук-</a:t>
            </a: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</a:t>
            </a: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ук! </a:t>
            </a:r>
            <a:b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Букве </a:t>
            </a: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</a:t>
            </a:r>
            <a:r>
              <a:rPr lang="ru-RU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я старый друг».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9" name="Рисунок 5" descr="Т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782244"/>
            <a:ext cx="1824037" cy="250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212976"/>
            <a:ext cx="2284741" cy="325340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1314768136"/>
      </p:ext>
    </p:extLst>
  </p:cSld>
  <p:clrMapOvr>
    <a:masterClrMapping/>
  </p:clrMapOvr>
  <p:transition advTm="189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1660" y="0"/>
            <a:ext cx="60846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4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 </a:t>
            </a:r>
            <a:r>
              <a:rPr lang="ru-RU" sz="4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</a:t>
            </a:r>
            <a:endParaRPr lang="ru-RU" sz="4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980727"/>
            <a:ext cx="2592288" cy="258532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</a:p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</a:t>
            </a:r>
          </a:p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корт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63986" y="830997"/>
            <a:ext cx="381642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Тарас</a:t>
            </a:r>
          </a:p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</a:t>
            </a:r>
          </a:p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трасса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56489" y="4002705"/>
            <a:ext cx="28803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рик</a:t>
            </a:r>
          </a:p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рики</a:t>
            </a:r>
          </a:p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крикнул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96136" y="3832164"/>
            <a:ext cx="28083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арядка</a:t>
            </a:r>
          </a:p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отёнок</a:t>
            </a:r>
          </a:p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самолёт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Дуга 11"/>
          <p:cNvSpPr/>
          <p:nvPr/>
        </p:nvSpPr>
        <p:spPr>
          <a:xfrm rot="8675479">
            <a:off x="569453" y="1201798"/>
            <a:ext cx="789854" cy="738358"/>
          </a:xfrm>
          <a:prstGeom prst="arc">
            <a:avLst>
              <a:gd name="adj1" fmla="val 15204103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Дуга 12"/>
          <p:cNvSpPr/>
          <p:nvPr/>
        </p:nvSpPr>
        <p:spPr>
          <a:xfrm rot="8675479">
            <a:off x="4381831" y="864980"/>
            <a:ext cx="1058416" cy="914400"/>
          </a:xfrm>
          <a:prstGeom prst="arc">
            <a:avLst>
              <a:gd name="adj1" fmla="val 15204103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Дуга 13"/>
          <p:cNvSpPr/>
          <p:nvPr/>
        </p:nvSpPr>
        <p:spPr>
          <a:xfrm rot="8675479">
            <a:off x="509868" y="2823524"/>
            <a:ext cx="880507" cy="808207"/>
          </a:xfrm>
          <a:prstGeom prst="arc">
            <a:avLst>
              <a:gd name="adj1" fmla="val 15204103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Дуга 14"/>
          <p:cNvSpPr/>
          <p:nvPr/>
        </p:nvSpPr>
        <p:spPr>
          <a:xfrm rot="8675479">
            <a:off x="5227764" y="952460"/>
            <a:ext cx="831612" cy="802913"/>
          </a:xfrm>
          <a:prstGeom prst="arc">
            <a:avLst>
              <a:gd name="adj1" fmla="val 15204103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Дуга 15"/>
          <p:cNvSpPr/>
          <p:nvPr/>
        </p:nvSpPr>
        <p:spPr>
          <a:xfrm rot="8675479">
            <a:off x="506398" y="1961922"/>
            <a:ext cx="859544" cy="789539"/>
          </a:xfrm>
          <a:prstGeom prst="arc">
            <a:avLst>
              <a:gd name="adj1" fmla="val 15204103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Дуга 16"/>
          <p:cNvSpPr/>
          <p:nvPr/>
        </p:nvSpPr>
        <p:spPr>
          <a:xfrm rot="8675479">
            <a:off x="4399057" y="2090467"/>
            <a:ext cx="485201" cy="544283"/>
          </a:xfrm>
          <a:prstGeom prst="arc">
            <a:avLst>
              <a:gd name="adj1" fmla="val 15204111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Дуга 17"/>
          <p:cNvSpPr/>
          <p:nvPr/>
        </p:nvSpPr>
        <p:spPr>
          <a:xfrm rot="8675479">
            <a:off x="5453402" y="1722236"/>
            <a:ext cx="1058416" cy="914400"/>
          </a:xfrm>
          <a:prstGeom prst="arc">
            <a:avLst>
              <a:gd name="adj1" fmla="val 15204103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Дуга 18"/>
          <p:cNvSpPr/>
          <p:nvPr/>
        </p:nvSpPr>
        <p:spPr>
          <a:xfrm rot="8675479">
            <a:off x="4849481" y="2775832"/>
            <a:ext cx="674991" cy="680106"/>
          </a:xfrm>
          <a:prstGeom prst="arc">
            <a:avLst>
              <a:gd name="adj1" fmla="val 13942784"/>
              <a:gd name="adj2" fmla="val 928694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Дуга 19"/>
          <p:cNvSpPr/>
          <p:nvPr/>
        </p:nvSpPr>
        <p:spPr>
          <a:xfrm rot="8675479">
            <a:off x="5796559" y="2546044"/>
            <a:ext cx="912643" cy="819431"/>
          </a:xfrm>
          <a:prstGeom prst="arc">
            <a:avLst>
              <a:gd name="adj1" fmla="val 15204103"/>
              <a:gd name="adj2" fmla="val 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Дуга 21"/>
          <p:cNvSpPr/>
          <p:nvPr/>
        </p:nvSpPr>
        <p:spPr>
          <a:xfrm rot="8675479">
            <a:off x="2355092" y="4986322"/>
            <a:ext cx="941135" cy="785576"/>
          </a:xfrm>
          <a:prstGeom prst="arc">
            <a:avLst>
              <a:gd name="adj1" fmla="val 15204103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Дуга 22"/>
          <p:cNvSpPr/>
          <p:nvPr/>
        </p:nvSpPr>
        <p:spPr>
          <a:xfrm rot="8675479">
            <a:off x="3010603" y="4803340"/>
            <a:ext cx="1058416" cy="914400"/>
          </a:xfrm>
          <a:prstGeom prst="arc">
            <a:avLst>
              <a:gd name="adj1" fmla="val 15204103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Дуга 27"/>
          <p:cNvSpPr/>
          <p:nvPr/>
        </p:nvSpPr>
        <p:spPr>
          <a:xfrm rot="8675479">
            <a:off x="2243054" y="5686933"/>
            <a:ext cx="988931" cy="907284"/>
          </a:xfrm>
          <a:prstGeom prst="arc">
            <a:avLst>
              <a:gd name="adj1" fmla="val 15204103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Дуга 31"/>
          <p:cNvSpPr/>
          <p:nvPr/>
        </p:nvSpPr>
        <p:spPr>
          <a:xfrm rot="8675479">
            <a:off x="5773678" y="4044000"/>
            <a:ext cx="875951" cy="728732"/>
          </a:xfrm>
          <a:prstGeom prst="arc">
            <a:avLst>
              <a:gd name="adj1" fmla="val 15204103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Дуга 33"/>
          <p:cNvSpPr/>
          <p:nvPr/>
        </p:nvSpPr>
        <p:spPr>
          <a:xfrm rot="8675479">
            <a:off x="3416650" y="5863832"/>
            <a:ext cx="732131" cy="684295"/>
          </a:xfrm>
          <a:prstGeom prst="arc">
            <a:avLst>
              <a:gd name="adj1" fmla="val 15204103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Дуга 36"/>
          <p:cNvSpPr/>
          <p:nvPr/>
        </p:nvSpPr>
        <p:spPr>
          <a:xfrm rot="8675479">
            <a:off x="2291108" y="4172530"/>
            <a:ext cx="842765" cy="779901"/>
          </a:xfrm>
          <a:prstGeom prst="arc">
            <a:avLst>
              <a:gd name="adj1" fmla="val 15204103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Дуга 40"/>
          <p:cNvSpPr/>
          <p:nvPr/>
        </p:nvSpPr>
        <p:spPr>
          <a:xfrm rot="8675479">
            <a:off x="6403529" y="4057526"/>
            <a:ext cx="823286" cy="666734"/>
          </a:xfrm>
          <a:prstGeom prst="arc">
            <a:avLst>
              <a:gd name="adj1" fmla="val 15204103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Дуга 41"/>
          <p:cNvSpPr/>
          <p:nvPr/>
        </p:nvSpPr>
        <p:spPr>
          <a:xfrm rot="8675479">
            <a:off x="7429088" y="3975099"/>
            <a:ext cx="900838" cy="779258"/>
          </a:xfrm>
          <a:prstGeom prst="arc">
            <a:avLst>
              <a:gd name="adj1" fmla="val 15204103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Дуга 42"/>
          <p:cNvSpPr/>
          <p:nvPr/>
        </p:nvSpPr>
        <p:spPr>
          <a:xfrm rot="8675479">
            <a:off x="5902883" y="4960965"/>
            <a:ext cx="722607" cy="599151"/>
          </a:xfrm>
          <a:prstGeom prst="arc">
            <a:avLst>
              <a:gd name="adj1" fmla="val 15204103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Дуга 43"/>
          <p:cNvSpPr/>
          <p:nvPr/>
        </p:nvSpPr>
        <p:spPr>
          <a:xfrm rot="8675479">
            <a:off x="7073922" y="4808382"/>
            <a:ext cx="811181" cy="757631"/>
          </a:xfrm>
          <a:prstGeom prst="arc">
            <a:avLst>
              <a:gd name="adj1" fmla="val 15204103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Дуга 44"/>
          <p:cNvSpPr/>
          <p:nvPr/>
        </p:nvSpPr>
        <p:spPr>
          <a:xfrm rot="9307324">
            <a:off x="6448213" y="4922029"/>
            <a:ext cx="913843" cy="630696"/>
          </a:xfrm>
          <a:prstGeom prst="arc">
            <a:avLst>
              <a:gd name="adj1" fmla="val 15475963"/>
              <a:gd name="adj2" fmla="val 21064055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Дуга 45"/>
          <p:cNvSpPr/>
          <p:nvPr/>
        </p:nvSpPr>
        <p:spPr>
          <a:xfrm rot="8675479">
            <a:off x="5791201" y="5529060"/>
            <a:ext cx="882466" cy="791299"/>
          </a:xfrm>
          <a:prstGeom prst="arc">
            <a:avLst>
              <a:gd name="adj1" fmla="val 15204103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Дуга 46"/>
          <p:cNvSpPr/>
          <p:nvPr/>
        </p:nvSpPr>
        <p:spPr>
          <a:xfrm rot="8675479">
            <a:off x="6490045" y="5561767"/>
            <a:ext cx="945916" cy="757927"/>
          </a:xfrm>
          <a:prstGeom prst="arc">
            <a:avLst>
              <a:gd name="adj1" fmla="val 15204103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Дуга 47"/>
          <p:cNvSpPr/>
          <p:nvPr/>
        </p:nvSpPr>
        <p:spPr>
          <a:xfrm rot="8675479">
            <a:off x="7214137" y="5600120"/>
            <a:ext cx="830672" cy="754665"/>
          </a:xfrm>
          <a:prstGeom prst="arc">
            <a:avLst>
              <a:gd name="adj1" fmla="val 15204103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Дуга 29"/>
          <p:cNvSpPr/>
          <p:nvPr/>
        </p:nvSpPr>
        <p:spPr>
          <a:xfrm rot="8675479">
            <a:off x="1255785" y="1376088"/>
            <a:ext cx="485201" cy="544283"/>
          </a:xfrm>
          <a:prstGeom prst="arc">
            <a:avLst>
              <a:gd name="adj1" fmla="val 15204111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Дуга 32"/>
          <p:cNvSpPr/>
          <p:nvPr/>
        </p:nvSpPr>
        <p:spPr>
          <a:xfrm rot="8675479">
            <a:off x="5113438" y="2090469"/>
            <a:ext cx="485201" cy="544283"/>
          </a:xfrm>
          <a:prstGeom prst="arc">
            <a:avLst>
              <a:gd name="adj1" fmla="val 15204111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Дуга 34"/>
          <p:cNvSpPr/>
          <p:nvPr/>
        </p:nvSpPr>
        <p:spPr>
          <a:xfrm rot="8213850">
            <a:off x="5899254" y="1233212"/>
            <a:ext cx="485201" cy="544283"/>
          </a:xfrm>
          <a:prstGeom prst="arc">
            <a:avLst>
              <a:gd name="adj1" fmla="val 15204111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Дуга 35"/>
          <p:cNvSpPr/>
          <p:nvPr/>
        </p:nvSpPr>
        <p:spPr>
          <a:xfrm rot="8675479">
            <a:off x="1612974" y="2161907"/>
            <a:ext cx="485201" cy="544283"/>
          </a:xfrm>
          <a:prstGeom prst="arc">
            <a:avLst>
              <a:gd name="adj1" fmla="val 15204111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Дуга 37"/>
          <p:cNvSpPr/>
          <p:nvPr/>
        </p:nvSpPr>
        <p:spPr>
          <a:xfrm rot="8675479">
            <a:off x="1184348" y="2161907"/>
            <a:ext cx="485201" cy="544283"/>
          </a:xfrm>
          <a:prstGeom prst="arc">
            <a:avLst>
              <a:gd name="adj1" fmla="val 15204111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Дуга 38"/>
          <p:cNvSpPr/>
          <p:nvPr/>
        </p:nvSpPr>
        <p:spPr>
          <a:xfrm rot="8675479">
            <a:off x="1184346" y="3019162"/>
            <a:ext cx="485201" cy="544283"/>
          </a:xfrm>
          <a:prstGeom prst="arc">
            <a:avLst>
              <a:gd name="adj1" fmla="val 15204111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Дуга 39"/>
          <p:cNvSpPr/>
          <p:nvPr/>
        </p:nvSpPr>
        <p:spPr>
          <a:xfrm rot="8675479">
            <a:off x="4756246" y="2090468"/>
            <a:ext cx="485201" cy="544283"/>
          </a:xfrm>
          <a:prstGeom prst="arc">
            <a:avLst>
              <a:gd name="adj1" fmla="val 15204111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Дуга 48"/>
          <p:cNvSpPr/>
          <p:nvPr/>
        </p:nvSpPr>
        <p:spPr>
          <a:xfrm rot="8675479">
            <a:off x="3041735" y="4376485"/>
            <a:ext cx="485201" cy="544283"/>
          </a:xfrm>
          <a:prstGeom prst="arc">
            <a:avLst>
              <a:gd name="adj1" fmla="val 15204111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Дуга 49"/>
          <p:cNvSpPr/>
          <p:nvPr/>
        </p:nvSpPr>
        <p:spPr>
          <a:xfrm rot="8675479">
            <a:off x="1541536" y="3019163"/>
            <a:ext cx="485201" cy="544283"/>
          </a:xfrm>
          <a:prstGeom prst="arc">
            <a:avLst>
              <a:gd name="adj1" fmla="val 15204111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Дуга 50"/>
          <p:cNvSpPr/>
          <p:nvPr/>
        </p:nvSpPr>
        <p:spPr>
          <a:xfrm rot="8675479">
            <a:off x="1898726" y="4376485"/>
            <a:ext cx="485201" cy="544283"/>
          </a:xfrm>
          <a:prstGeom prst="arc">
            <a:avLst>
              <a:gd name="adj1" fmla="val 15204111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Дуга 51"/>
          <p:cNvSpPr/>
          <p:nvPr/>
        </p:nvSpPr>
        <p:spPr>
          <a:xfrm rot="8675479">
            <a:off x="1898727" y="6019558"/>
            <a:ext cx="485201" cy="544283"/>
          </a:xfrm>
          <a:prstGeom prst="arc">
            <a:avLst>
              <a:gd name="adj1" fmla="val 15204111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Дуга 52"/>
          <p:cNvSpPr/>
          <p:nvPr/>
        </p:nvSpPr>
        <p:spPr>
          <a:xfrm rot="8675479">
            <a:off x="1970165" y="5233741"/>
            <a:ext cx="485201" cy="544283"/>
          </a:xfrm>
          <a:prstGeom prst="arc">
            <a:avLst>
              <a:gd name="adj1" fmla="val 15204111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Дуга 53"/>
          <p:cNvSpPr/>
          <p:nvPr/>
        </p:nvSpPr>
        <p:spPr>
          <a:xfrm rot="8675479">
            <a:off x="4399057" y="2804849"/>
            <a:ext cx="485201" cy="544283"/>
          </a:xfrm>
          <a:prstGeom prst="arc">
            <a:avLst>
              <a:gd name="adj1" fmla="val 15204111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Дуга 54"/>
          <p:cNvSpPr/>
          <p:nvPr/>
        </p:nvSpPr>
        <p:spPr>
          <a:xfrm rot="8675479">
            <a:off x="5470626" y="2804848"/>
            <a:ext cx="485201" cy="544283"/>
          </a:xfrm>
          <a:prstGeom prst="arc">
            <a:avLst>
              <a:gd name="adj1" fmla="val 15204111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Дуга 55"/>
          <p:cNvSpPr/>
          <p:nvPr/>
        </p:nvSpPr>
        <p:spPr>
          <a:xfrm rot="8675479">
            <a:off x="7042264" y="4233609"/>
            <a:ext cx="485201" cy="544283"/>
          </a:xfrm>
          <a:prstGeom prst="arc">
            <a:avLst>
              <a:gd name="adj1" fmla="val 15204111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Дуга 56"/>
          <p:cNvSpPr/>
          <p:nvPr/>
        </p:nvSpPr>
        <p:spPr>
          <a:xfrm rot="8675479">
            <a:off x="4041867" y="6019559"/>
            <a:ext cx="485201" cy="544283"/>
          </a:xfrm>
          <a:prstGeom prst="arc">
            <a:avLst>
              <a:gd name="adj1" fmla="val 15204111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Дуга 57"/>
          <p:cNvSpPr/>
          <p:nvPr/>
        </p:nvSpPr>
        <p:spPr>
          <a:xfrm rot="8675479">
            <a:off x="3041735" y="6019558"/>
            <a:ext cx="485201" cy="544283"/>
          </a:xfrm>
          <a:prstGeom prst="arc">
            <a:avLst>
              <a:gd name="adj1" fmla="val 15204111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Дуга 58"/>
          <p:cNvSpPr/>
          <p:nvPr/>
        </p:nvSpPr>
        <p:spPr>
          <a:xfrm rot="8675479">
            <a:off x="7899520" y="5805244"/>
            <a:ext cx="485201" cy="544283"/>
          </a:xfrm>
          <a:prstGeom prst="arc">
            <a:avLst>
              <a:gd name="adj1" fmla="val 15204111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Дуга 59"/>
          <p:cNvSpPr/>
          <p:nvPr/>
        </p:nvSpPr>
        <p:spPr>
          <a:xfrm rot="8675479">
            <a:off x="7756642" y="5019426"/>
            <a:ext cx="485201" cy="544283"/>
          </a:xfrm>
          <a:prstGeom prst="arc">
            <a:avLst>
              <a:gd name="adj1" fmla="val 15204111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7668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447055"/>
            <a:ext cx="71186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 предложения</a:t>
            </a: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2060848"/>
            <a:ext cx="223224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Самолёт</a:t>
            </a:r>
          </a:p>
          <a:p>
            <a:endParaRPr lang="ru-RU" sz="4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Таня</a:t>
            </a:r>
          </a:p>
          <a:p>
            <a:endParaRPr lang="ru-RU" sz="4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Коля</a:t>
            </a:r>
          </a:p>
          <a:p>
            <a:endParaRPr lang="ru-RU" sz="4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4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тки</a:t>
            </a:r>
            <a:endParaRPr lang="ru-RU" sz="4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27376" y="2060847"/>
            <a:ext cx="51490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4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елает зарядку</a:t>
            </a:r>
          </a:p>
          <a:p>
            <a:pPr algn="r"/>
            <a:endParaRPr lang="ru-RU" sz="4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4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4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етит над морем</a:t>
            </a:r>
          </a:p>
          <a:p>
            <a:pPr algn="r"/>
            <a:endParaRPr lang="ru-RU" sz="4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4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4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летают на юг</a:t>
            </a:r>
          </a:p>
          <a:p>
            <a:pPr algn="r"/>
            <a:endParaRPr lang="ru-RU" sz="4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4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нарисовала котёнка</a:t>
            </a:r>
            <a:endParaRPr lang="ru-RU" sz="4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592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Теперь я могу прочитать:</a:t>
            </a:r>
            <a:endParaRPr lang="ru-RU" sz="36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1571612"/>
            <a:ext cx="7072362" cy="5007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Теперь я могу прочитать:</a:t>
            </a:r>
            <a:endParaRPr lang="ru-RU" sz="3600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1357298"/>
            <a:ext cx="7827353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Теперь мы можем прочитать:</a:t>
            </a:r>
            <a:endParaRPr lang="ru-RU" sz="36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214422"/>
            <a:ext cx="7214861" cy="5399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87"/>
          </a:xfrm>
          <a:blipFill>
            <a:blip r:embed="rId2" cstate="print"/>
            <a:tile tx="0" ty="0" sx="100000" sy="100000" flip="none" algn="tl"/>
          </a:blip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Итог урока.</a:t>
            </a:r>
            <a:endParaRPr lang="ru-RU" dirty="0"/>
          </a:p>
        </p:txBody>
      </p:sp>
      <p:sp>
        <p:nvSpPr>
          <p:cNvPr id="30723" name="Содержимое 2"/>
          <p:cNvSpPr>
            <a:spLocks noGrp="1"/>
          </p:cNvSpPr>
          <p:nvPr>
            <p:ph idx="1"/>
          </p:nvPr>
        </p:nvSpPr>
        <p:spPr>
          <a:xfrm>
            <a:off x="1403648" y="1340768"/>
            <a:ext cx="7740352" cy="5302920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dirty="0" smtClean="0"/>
              <a:t>Какую цель каждый ставил перед собой?</a:t>
            </a:r>
          </a:p>
          <a:p>
            <a:pPr eaLnBrk="1" hangingPunct="1"/>
            <a:r>
              <a:rPr lang="ru-RU" altLang="ru-RU" dirty="0" smtClean="0"/>
              <a:t>Достиг её?</a:t>
            </a:r>
          </a:p>
          <a:p>
            <a:pPr eaLnBrk="1" hangingPunct="1"/>
            <a:r>
              <a:rPr lang="ru-RU" altLang="ru-RU" dirty="0" smtClean="0"/>
              <a:t>Что необходимо знать ,чтобы научиться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ru-RU" dirty="0" smtClean="0"/>
              <a:t>     читать?</a:t>
            </a:r>
          </a:p>
          <a:p>
            <a:pPr eaLnBrk="1" hangingPunct="1"/>
            <a:r>
              <a:rPr lang="ru-RU" altLang="ru-RU" dirty="0" smtClean="0"/>
              <a:t>Отметьте смайликом своё настроение в конце урока.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ru-RU" altLang="ru-RU" dirty="0" smtClean="0"/>
          </a:p>
        </p:txBody>
      </p:sp>
    </p:spTree>
    <p:extLst>
      <p:ext uri="{BB962C8B-B14F-4D97-AF65-F5344CB8AC3E}">
        <p14:creationId xmlns="" xmlns:p14="http://schemas.microsoft.com/office/powerpoint/2010/main" val="16198463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dirty="0">
                <a:hlinkClick r:id="rId2"/>
              </a:rPr>
              <a:t>http://</a:t>
            </a:r>
            <a:r>
              <a:rPr lang="en-US" sz="1600" dirty="0" smtClean="0">
                <a:hlinkClick r:id="rId2"/>
              </a:rPr>
              <a:t>www.vbratske.ru/i/bratsk_news/13370622767249.jpg</a:t>
            </a:r>
            <a:endParaRPr lang="ru-RU" sz="1600" dirty="0" smtClean="0"/>
          </a:p>
          <a:p>
            <a:r>
              <a:rPr lang="en-US" sz="1600" dirty="0">
                <a:hlinkClick r:id="rId3"/>
              </a:rPr>
              <a:t>http://</a:t>
            </a:r>
            <a:r>
              <a:rPr lang="en-US" sz="1600" dirty="0" smtClean="0">
                <a:hlinkClick r:id="rId3"/>
              </a:rPr>
              <a:t>www.art-apple.ru/albums/vector-school/schoolbooks.jpg</a:t>
            </a:r>
            <a:endParaRPr lang="ru-RU" sz="1600" dirty="0" smtClean="0"/>
          </a:p>
          <a:p>
            <a:r>
              <a:rPr lang="en-US" sz="1600" dirty="0">
                <a:hlinkClick r:id="rId4"/>
              </a:rPr>
              <a:t>http://www.abc-ufa.ru/writable/_</a:t>
            </a:r>
            <a:r>
              <a:rPr lang="en-US" sz="1600" dirty="0" smtClean="0">
                <a:hlinkClick r:id="rId4"/>
              </a:rPr>
              <a:t>uploaded/library.gif</a:t>
            </a:r>
            <a:endParaRPr lang="ru-RU" sz="1600" dirty="0" smtClean="0"/>
          </a:p>
          <a:p>
            <a:endParaRPr lang="ru-RU" sz="1600" dirty="0"/>
          </a:p>
        </p:txBody>
      </p:sp>
    </p:spTree>
    <p:extLst>
      <p:ext uri="{BB962C8B-B14F-4D97-AF65-F5344CB8AC3E}">
        <p14:creationId xmlns="" xmlns:p14="http://schemas.microsoft.com/office/powerpoint/2010/main" val="271632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adfbdd6a9969bf37eab284affd8159913618b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4.9|4.6|3.8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173</Words>
  <Application>Microsoft Office PowerPoint</Application>
  <PresentationFormat>Экран (4:3)</PresentationFormat>
  <Paragraphs>89</Paragraphs>
  <Slides>18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Добро пожаловать на урок чтения</vt:lpstr>
      <vt:lpstr>Я ЖЕЛАЮ ТЕБЕ УДАЧИ! </vt:lpstr>
      <vt:lpstr>Мы слушаем внимательно, Работаем старательно. </vt:lpstr>
      <vt:lpstr>Буква  Тт  звуки [т]- [т’] </vt:lpstr>
      <vt:lpstr>Слайд 5</vt:lpstr>
      <vt:lpstr>Звукобуквенный анализ</vt:lpstr>
      <vt:lpstr>Слайд 7</vt:lpstr>
      <vt:lpstr>Слайд 8</vt:lpstr>
      <vt:lpstr>Слайд 9</vt:lpstr>
      <vt:lpstr>Слайд 10</vt:lpstr>
      <vt:lpstr>Слайд 11</vt:lpstr>
      <vt:lpstr>Слайд 12</vt:lpstr>
      <vt:lpstr>Теперь я могу прочитать:</vt:lpstr>
      <vt:lpstr>Теперь я могу прочитать:</vt:lpstr>
      <vt:lpstr>Теперь мы можем прочитать:</vt:lpstr>
      <vt:lpstr>Итог урока.</vt:lpstr>
      <vt:lpstr>Слайд 17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«Литературное чтение 3»</dc:title>
  <dc:creator>Ольга Михайловна</dc:creator>
  <cp:lastModifiedBy>Zverdvd.org</cp:lastModifiedBy>
  <cp:revision>23</cp:revision>
  <dcterms:created xsi:type="dcterms:W3CDTF">2014-11-15T21:02:33Z</dcterms:created>
  <dcterms:modified xsi:type="dcterms:W3CDTF">2017-02-06T15:19:43Z</dcterms:modified>
</cp:coreProperties>
</file>