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7" r:id="rId3"/>
    <p:sldId id="271" r:id="rId4"/>
    <p:sldId id="272" r:id="rId5"/>
    <p:sldId id="273" r:id="rId6"/>
    <p:sldId id="274" r:id="rId7"/>
    <p:sldId id="275" r:id="rId8"/>
    <p:sldId id="268" r:id="rId9"/>
    <p:sldId id="269" r:id="rId10"/>
    <p:sldId id="270" r:id="rId11"/>
    <p:sldId id="279" r:id="rId12"/>
    <p:sldId id="280" r:id="rId13"/>
    <p:sldId id="28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 каким настроением  ты идешь в школу?</c:v>
                </c:pt>
              </c:strCache>
            </c:strRef>
          </c:tx>
          <c:explosion val="25"/>
          <c:dPt>
            <c:idx val="0"/>
            <c:spPr>
              <a:solidFill>
                <a:srgbClr val="0070C0"/>
              </a:solidFill>
            </c:spPr>
          </c:dPt>
          <c:dPt>
            <c:idx val="1"/>
            <c:spPr>
              <a:solidFill>
                <a:srgbClr val="C00000"/>
              </a:solidFill>
            </c:spPr>
          </c:dPt>
          <c:dPt>
            <c:idx val="2"/>
            <c:spPr>
              <a:solidFill>
                <a:srgbClr val="00B050"/>
              </a:solidFill>
            </c:spPr>
          </c:dPt>
          <c:cat>
            <c:strRef>
              <c:f>Лист1!$A$2:$A$6</c:f>
              <c:strCache>
                <c:ptCount val="3"/>
                <c:pt idx="0">
                  <c:v>Радостным</c:v>
                </c:pt>
                <c:pt idx="1">
                  <c:v>Равнодушным</c:v>
                </c:pt>
                <c:pt idx="2">
                  <c:v>Не хочу ходить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16</c:v>
                </c:pt>
                <c:pt idx="1">
                  <c:v>8</c:v>
                </c:pt>
                <c:pt idx="2">
                  <c:v>2</c:v>
                </c:pt>
              </c:numCache>
            </c:numRef>
          </c:val>
        </c:ser>
        <c:firstSliceAng val="0"/>
      </c:pieChart>
    </c:plotArea>
    <c:legend>
      <c:legendPos val="r"/>
      <c:legendEntry>
        <c:idx val="3"/>
        <c:delete val="1"/>
      </c:legendEntry>
      <c:legendEntry>
        <c:idx val="4"/>
        <c:delete val="1"/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bar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chemeClr val="accent3">
                  <a:lumMod val="50000"/>
                </a:schemeClr>
              </a:solidFill>
            </c:spPr>
          </c:dPt>
          <c:cat>
            <c:strRef>
              <c:f>Лист1!$A$2:$A$5</c:f>
              <c:strCache>
                <c:ptCount val="3"/>
                <c:pt idx="0">
                  <c:v>дружный</c:v>
                </c:pt>
                <c:pt idx="2">
                  <c:v>разбит на группы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</c:v>
                </c:pt>
                <c:pt idx="2">
                  <c:v>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Столбец3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дружный</c:v>
                </c:pt>
                <c:pt idx="2">
                  <c:v>разбит на группы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дружный</c:v>
                </c:pt>
                <c:pt idx="2">
                  <c:v>разбит на группы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cylinder"/>
        <c:axId val="77911552"/>
        <c:axId val="77913088"/>
        <c:axId val="0"/>
      </c:bar3DChart>
      <c:catAx>
        <c:axId val="77911552"/>
        <c:scaling>
          <c:orientation val="minMax"/>
        </c:scaling>
        <c:axPos val="l"/>
        <c:tickLblPos val="nextTo"/>
        <c:crossAx val="77913088"/>
        <c:crosses val="autoZero"/>
        <c:auto val="1"/>
        <c:lblAlgn val="ctr"/>
        <c:lblOffset val="100"/>
      </c:catAx>
      <c:valAx>
        <c:axId val="77913088"/>
        <c:scaling>
          <c:orientation val="minMax"/>
        </c:scaling>
        <c:axPos val="b"/>
        <c:majorGridlines/>
        <c:numFmt formatCode="General" sourceLinked="1"/>
        <c:tickLblPos val="nextTo"/>
        <c:crossAx val="7791155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spPr>
              <a:solidFill>
                <a:srgbClr val="0070C0"/>
              </a:solidFill>
            </c:spPr>
          </c:dPt>
          <c:dPt>
            <c:idx val="1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2"/>
            <c:spPr>
              <a:solidFill>
                <a:srgbClr val="00B050"/>
              </a:solidFill>
            </c:spPr>
          </c:dPt>
          <c:dPt>
            <c:idx val="3"/>
            <c:spPr>
              <a:solidFill>
                <a:schemeClr val="accent6">
                  <a:lumMod val="75000"/>
                </a:schemeClr>
              </a:solidFill>
            </c:spPr>
          </c:dPt>
          <c:cat>
            <c:strRef>
              <c:f>Лист1!$A$2:$A$5</c:f>
              <c:strCache>
                <c:ptCount val="4"/>
                <c:pt idx="0">
                  <c:v>Повезло  с классом</c:v>
                </c:pt>
                <c:pt idx="1">
                  <c:v>Не  повезло с классом</c:v>
                </c:pt>
                <c:pt idx="2">
                  <c:v>Не хотел бы менять школу и класс</c:v>
                </c:pt>
                <c:pt idx="3">
                  <c:v>Затруднились  ответить на последний вопрос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</c:v>
                </c:pt>
                <c:pt idx="1">
                  <c:v>2</c:v>
                </c:pt>
                <c:pt idx="2">
                  <c:v>24</c:v>
                </c:pt>
                <c:pt idx="3">
                  <c:v>2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7696358267716561"/>
          <c:y val="6.0840059055118113E-2"/>
          <c:w val="0.31389391466195232"/>
          <c:h val="0.7297566316828332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dPt>
            <c:idx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spPr>
              <a:solidFill>
                <a:srgbClr val="0070C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</c:spPr>
          </c:dPt>
          <c:dPt>
            <c:idx val="3"/>
            <c:spPr>
              <a:solidFill>
                <a:srgbClr val="00B050"/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spPr>
              <a:solidFill>
                <a:srgbClr val="7030A0"/>
              </a:solidFill>
              <a:ln>
                <a:solidFill>
                  <a:schemeClr val="tx1"/>
                </a:solidFill>
              </a:ln>
            </c:spPr>
          </c:dPt>
          <c:dPt>
            <c:idx val="6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7"/>
            <c:spPr>
              <a:solidFill>
                <a:srgbClr val="D60093"/>
              </a:solidFill>
              <a:ln>
                <a:solidFill>
                  <a:schemeClr val="tx1"/>
                </a:solidFill>
              </a:ln>
            </c:spPr>
          </c:dPt>
          <c:dPt>
            <c:idx val="8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dPt>
          <c:cat>
            <c:strRef>
              <c:f>Лист1!$A$2:$A$10</c:f>
              <c:strCache>
                <c:ptCount val="9"/>
                <c:pt idx="0">
                  <c:v>15 минут</c:v>
                </c:pt>
                <c:pt idx="1">
                  <c:v>30 минут</c:v>
                </c:pt>
                <c:pt idx="2">
                  <c:v>45 минут</c:v>
                </c:pt>
                <c:pt idx="3">
                  <c:v>1 час</c:v>
                </c:pt>
                <c:pt idx="4">
                  <c:v>1,5 часа</c:v>
                </c:pt>
                <c:pt idx="5">
                  <c:v>2 часа</c:v>
                </c:pt>
                <c:pt idx="6">
                  <c:v>3 часа</c:v>
                </c:pt>
                <c:pt idx="7">
                  <c:v>4 часа</c:v>
                </c:pt>
                <c:pt idx="8">
                  <c:v>Не трачу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5</c:v>
                </c:pt>
                <c:pt idx="6">
                  <c:v>8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15 минут</c:v>
                </c:pt>
                <c:pt idx="1">
                  <c:v>30 минут</c:v>
                </c:pt>
                <c:pt idx="2">
                  <c:v>45 минут</c:v>
                </c:pt>
                <c:pt idx="3">
                  <c:v>1 час</c:v>
                </c:pt>
                <c:pt idx="4">
                  <c:v>1,5 часа</c:v>
                </c:pt>
                <c:pt idx="5">
                  <c:v>2 часа</c:v>
                </c:pt>
                <c:pt idx="6">
                  <c:v>3 часа</c:v>
                </c:pt>
                <c:pt idx="7">
                  <c:v>4 часа</c:v>
                </c:pt>
                <c:pt idx="8">
                  <c:v>Не трачу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15 минут</c:v>
                </c:pt>
                <c:pt idx="1">
                  <c:v>30 минут</c:v>
                </c:pt>
                <c:pt idx="2">
                  <c:v>45 минут</c:v>
                </c:pt>
                <c:pt idx="3">
                  <c:v>1 час</c:v>
                </c:pt>
                <c:pt idx="4">
                  <c:v>1,5 часа</c:v>
                </c:pt>
                <c:pt idx="5">
                  <c:v>2 часа</c:v>
                </c:pt>
                <c:pt idx="6">
                  <c:v>3 часа</c:v>
                </c:pt>
                <c:pt idx="7">
                  <c:v>4 часа</c:v>
                </c:pt>
                <c:pt idx="8">
                  <c:v>Не трачу</c:v>
                </c:pt>
              </c:strCache>
            </c:strRef>
          </c:cat>
          <c:val>
            <c:numRef>
              <c:f>Лист1!$D$2:$D$10</c:f>
              <c:numCache>
                <c:formatCode>General</c:formatCode>
                <c:ptCount val="9"/>
              </c:numCache>
            </c:numRef>
          </c:val>
        </c:ser>
        <c:shape val="cylinder"/>
        <c:axId val="80512512"/>
        <c:axId val="80514048"/>
        <c:axId val="0"/>
      </c:bar3DChart>
      <c:catAx>
        <c:axId val="80512512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80514048"/>
        <c:crosses val="autoZero"/>
        <c:auto val="1"/>
        <c:lblAlgn val="ctr"/>
        <c:lblOffset val="100"/>
      </c:catAx>
      <c:valAx>
        <c:axId val="80514048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8051251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spPr>
              <a:solidFill>
                <a:srgbClr val="D60093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002060"/>
              </a:solidFill>
            </c:spPr>
          </c:dPt>
          <c:cat>
            <c:strRef>
              <c:f>Лист1!$A$2:$A$5</c:f>
              <c:strCache>
                <c:ptCount val="3"/>
                <c:pt idx="0">
                  <c:v>Да</c:v>
                </c:pt>
                <c:pt idx="1">
                  <c:v>Всегда</c:v>
                </c:pt>
                <c:pt idx="2">
                  <c:v>Не контролируют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</c:ser>
        <c:firstSliceAng val="0"/>
        <c:holeSize val="50"/>
      </c:doughnutChart>
    </c:plotArea>
    <c:legend>
      <c:legendPos val="r"/>
      <c:legendEntry>
        <c:idx val="3"/>
        <c:delete val="1"/>
      </c:legendEntry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633F-FB20-49D8-A7B4-344442BE7DA5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25B2B-8599-4EC9-82C2-E68B4710B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633F-FB20-49D8-A7B4-344442BE7DA5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25B2B-8599-4EC9-82C2-E68B4710B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633F-FB20-49D8-A7B4-344442BE7DA5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25B2B-8599-4EC9-82C2-E68B4710B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633F-FB20-49D8-A7B4-344442BE7DA5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25B2B-8599-4EC9-82C2-E68B4710B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633F-FB20-49D8-A7B4-344442BE7DA5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25B2B-8599-4EC9-82C2-E68B4710B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633F-FB20-49D8-A7B4-344442BE7DA5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25B2B-8599-4EC9-82C2-E68B4710B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633F-FB20-49D8-A7B4-344442BE7DA5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25B2B-8599-4EC9-82C2-E68B4710B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633F-FB20-49D8-A7B4-344442BE7DA5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25B2B-8599-4EC9-82C2-E68B4710B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633F-FB20-49D8-A7B4-344442BE7DA5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25B2B-8599-4EC9-82C2-E68B4710B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633F-FB20-49D8-A7B4-344442BE7DA5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25B2B-8599-4EC9-82C2-E68B4710B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633F-FB20-49D8-A7B4-344442BE7DA5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25B2B-8599-4EC9-82C2-E68B4710B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E633F-FB20-49D8-A7B4-344442BE7DA5}" type="datetimeFigureOut">
              <a:rPr lang="ru-RU" smtClean="0"/>
              <a:pPr/>
              <a:t>08.01.2017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25B2B-8599-4EC9-82C2-E68B4710B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ны для презентации\5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99" y="1"/>
            <a:ext cx="9165499" cy="685799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800" y="1000109"/>
            <a:ext cx="9458364" cy="85725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Родительское  собрание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42910" y="2357430"/>
            <a:ext cx="8143932" cy="3714776"/>
          </a:xfrm>
        </p:spPr>
        <p:txBody>
          <a:bodyPr>
            <a:normAutofit fontScale="85000" lnSpcReduction="20000"/>
          </a:bodyPr>
          <a:lstStyle/>
          <a:p>
            <a:endParaRPr lang="ru-RU" sz="7200" b="1" dirty="0" smtClean="0">
              <a:solidFill>
                <a:srgbClr val="FF0000"/>
              </a:solidFill>
            </a:endParaRPr>
          </a:p>
          <a:p>
            <a:r>
              <a:rPr lang="ru-RU" sz="7200" b="1" dirty="0" smtClean="0">
                <a:solidFill>
                  <a:srgbClr val="FF0000"/>
                </a:solidFill>
              </a:rPr>
              <a:t>Учение  с  мучением  или  с  </a:t>
            </a:r>
            <a:r>
              <a:rPr lang="ru-RU" sz="7200" b="1" dirty="0" smtClean="0">
                <a:solidFill>
                  <a:srgbClr val="FF0000"/>
                </a:solidFill>
              </a:rPr>
              <a:t>увлечением</a:t>
            </a:r>
          </a:p>
          <a:p>
            <a:endParaRPr lang="ru-RU" sz="2000" b="1" dirty="0" smtClean="0">
              <a:solidFill>
                <a:srgbClr val="FF0000"/>
              </a:solidFill>
            </a:endParaRPr>
          </a:p>
          <a:p>
            <a:endParaRPr lang="ru-RU" sz="2000" b="1" dirty="0" smtClean="0">
              <a:solidFill>
                <a:schemeClr val="tx1"/>
              </a:solidFill>
            </a:endParaRPr>
          </a:p>
          <a:p>
            <a:r>
              <a:rPr lang="ru-RU" sz="3000" b="1" dirty="0" smtClean="0">
                <a:solidFill>
                  <a:schemeClr val="tx1"/>
                </a:solidFill>
              </a:rPr>
              <a:t>Учитель – Фролова  Валентина Ивановна</a:t>
            </a:r>
            <a:endParaRPr lang="ru-RU" sz="3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ны для презентации\5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5499" cy="685799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214414" y="214289"/>
            <a:ext cx="7715304" cy="714381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Факторы, влияющие на учебу</a:t>
            </a:r>
            <a:endParaRPr lang="ru-RU" sz="3600" b="1" dirty="0">
              <a:solidFill>
                <a:schemeClr val="bg1"/>
              </a:solidFill>
            </a:endParaRPr>
          </a:p>
        </p:txBody>
      </p:sp>
      <p:grpSp>
        <p:nvGrpSpPr>
          <p:cNvPr id="5" name="Group 3"/>
          <p:cNvGrpSpPr>
            <a:grpSpLocks noGrp="1"/>
          </p:cNvGrpSpPr>
          <p:nvPr>
            <p:ph type="subTitle" idx="1"/>
          </p:nvPr>
        </p:nvGrpSpPr>
        <p:grpSpPr bwMode="auto">
          <a:xfrm>
            <a:off x="-186" y="1072246"/>
            <a:ext cx="9144186" cy="4806307"/>
            <a:chOff x="66" y="775"/>
            <a:chExt cx="5174" cy="2700"/>
          </a:xfrm>
        </p:grpSpPr>
        <p:sp>
          <p:nvSpPr>
            <p:cNvPr id="6" name="Freeform 4"/>
            <p:cNvSpPr>
              <a:spLocks noEditPoints="1"/>
            </p:cNvSpPr>
            <p:nvPr/>
          </p:nvSpPr>
          <p:spPr bwMode="gray">
            <a:xfrm rot="-1358056">
              <a:off x="877" y="1765"/>
              <a:ext cx="3839" cy="1527"/>
            </a:xfrm>
            <a:custGeom>
              <a:avLst/>
              <a:gdLst/>
              <a:ahLst/>
              <a:cxnLst>
                <a:cxn ang="0">
                  <a:pos x="1692" y="12"/>
                </a:cxn>
                <a:cxn ang="0">
                  <a:pos x="1234" y="74"/>
                </a:cxn>
                <a:cxn ang="0">
                  <a:pos x="828" y="182"/>
                </a:cxn>
                <a:cxn ang="0">
                  <a:pos x="486" y="330"/>
                </a:cxn>
                <a:cxn ang="0">
                  <a:pos x="226" y="510"/>
                </a:cxn>
                <a:cxn ang="0">
                  <a:pos x="58" y="718"/>
                </a:cxn>
                <a:cxn ang="0">
                  <a:pos x="0" y="944"/>
                </a:cxn>
                <a:cxn ang="0">
                  <a:pos x="58" y="1170"/>
                </a:cxn>
                <a:cxn ang="0">
                  <a:pos x="226" y="1378"/>
                </a:cxn>
                <a:cxn ang="0">
                  <a:pos x="486" y="1558"/>
                </a:cxn>
                <a:cxn ang="0">
                  <a:pos x="828" y="1706"/>
                </a:cxn>
                <a:cxn ang="0">
                  <a:pos x="1234" y="1814"/>
                </a:cxn>
                <a:cxn ang="0">
                  <a:pos x="1692" y="1876"/>
                </a:cxn>
                <a:cxn ang="0">
                  <a:pos x="2186" y="1884"/>
                </a:cxn>
                <a:cxn ang="0">
                  <a:pos x="2658" y="1840"/>
                </a:cxn>
                <a:cxn ang="0">
                  <a:pos x="3084" y="1746"/>
                </a:cxn>
                <a:cxn ang="0">
                  <a:pos x="3448" y="1612"/>
                </a:cxn>
                <a:cxn ang="0">
                  <a:pos x="3738" y="1442"/>
                </a:cxn>
                <a:cxn ang="0">
                  <a:pos x="3938" y="1242"/>
                </a:cxn>
                <a:cxn ang="0">
                  <a:pos x="4034" y="1022"/>
                </a:cxn>
                <a:cxn ang="0">
                  <a:pos x="4014" y="790"/>
                </a:cxn>
                <a:cxn ang="0">
                  <a:pos x="3882" y="576"/>
                </a:cxn>
                <a:cxn ang="0">
                  <a:pos x="3650" y="386"/>
                </a:cxn>
                <a:cxn ang="0">
                  <a:pos x="3334" y="228"/>
                </a:cxn>
                <a:cxn ang="0">
                  <a:pos x="2948" y="106"/>
                </a:cxn>
                <a:cxn ang="0">
                  <a:pos x="2506" y="28"/>
                </a:cxn>
                <a:cxn ang="0">
                  <a:pos x="2020" y="0"/>
                </a:cxn>
                <a:cxn ang="0">
                  <a:pos x="1606" y="1736"/>
                </a:cxn>
                <a:cxn ang="0">
                  <a:pos x="1164" y="1678"/>
                </a:cxn>
                <a:cxn ang="0">
                  <a:pos x="776" y="1576"/>
                </a:cxn>
                <a:cxn ang="0">
                  <a:pos x="458" y="1436"/>
                </a:cxn>
                <a:cxn ang="0">
                  <a:pos x="224" y="1266"/>
                </a:cxn>
                <a:cxn ang="0">
                  <a:pos x="88" y="1074"/>
                </a:cxn>
                <a:cxn ang="0">
                  <a:pos x="68" y="864"/>
                </a:cxn>
                <a:cxn ang="0">
                  <a:pos x="166" y="664"/>
                </a:cxn>
                <a:cxn ang="0">
                  <a:pos x="370" y="486"/>
                </a:cxn>
                <a:cxn ang="0">
                  <a:pos x="662" y="336"/>
                </a:cxn>
                <a:cxn ang="0">
                  <a:pos x="1028" y="222"/>
                </a:cxn>
                <a:cxn ang="0">
                  <a:pos x="1454" y="148"/>
                </a:cxn>
                <a:cxn ang="0">
                  <a:pos x="1922" y="120"/>
                </a:cxn>
                <a:cxn ang="0">
                  <a:pos x="2392" y="148"/>
                </a:cxn>
                <a:cxn ang="0">
                  <a:pos x="2818" y="222"/>
                </a:cxn>
                <a:cxn ang="0">
                  <a:pos x="3184" y="336"/>
                </a:cxn>
                <a:cxn ang="0">
                  <a:pos x="3476" y="486"/>
                </a:cxn>
                <a:cxn ang="0">
                  <a:pos x="3680" y="664"/>
                </a:cxn>
                <a:cxn ang="0">
                  <a:pos x="3778" y="864"/>
                </a:cxn>
                <a:cxn ang="0">
                  <a:pos x="3758" y="1074"/>
                </a:cxn>
                <a:cxn ang="0">
                  <a:pos x="3622" y="1266"/>
                </a:cxn>
                <a:cxn ang="0">
                  <a:pos x="3388" y="1436"/>
                </a:cxn>
                <a:cxn ang="0">
                  <a:pos x="3070" y="1576"/>
                </a:cxn>
                <a:cxn ang="0">
                  <a:pos x="2682" y="1678"/>
                </a:cxn>
                <a:cxn ang="0">
                  <a:pos x="2240" y="1736"/>
                </a:cxn>
              </a:cxnLst>
              <a:rect l="0" t="0" r="r" b="b"/>
              <a:pathLst>
                <a:path w="4040" h="1888">
                  <a:moveTo>
                    <a:pt x="2020" y="0"/>
                  </a:moveTo>
                  <a:lnTo>
                    <a:pt x="1854" y="4"/>
                  </a:lnTo>
                  <a:lnTo>
                    <a:pt x="1692" y="12"/>
                  </a:lnTo>
                  <a:lnTo>
                    <a:pt x="1534" y="28"/>
                  </a:lnTo>
                  <a:lnTo>
                    <a:pt x="1382" y="48"/>
                  </a:lnTo>
                  <a:lnTo>
                    <a:pt x="1234" y="74"/>
                  </a:lnTo>
                  <a:lnTo>
                    <a:pt x="1092" y="106"/>
                  </a:lnTo>
                  <a:lnTo>
                    <a:pt x="956" y="142"/>
                  </a:lnTo>
                  <a:lnTo>
                    <a:pt x="828" y="182"/>
                  </a:lnTo>
                  <a:lnTo>
                    <a:pt x="706" y="228"/>
                  </a:lnTo>
                  <a:lnTo>
                    <a:pt x="592" y="276"/>
                  </a:lnTo>
                  <a:lnTo>
                    <a:pt x="486" y="330"/>
                  </a:lnTo>
                  <a:lnTo>
                    <a:pt x="390" y="386"/>
                  </a:lnTo>
                  <a:lnTo>
                    <a:pt x="302" y="446"/>
                  </a:lnTo>
                  <a:lnTo>
                    <a:pt x="226" y="510"/>
                  </a:lnTo>
                  <a:lnTo>
                    <a:pt x="158" y="576"/>
                  </a:lnTo>
                  <a:lnTo>
                    <a:pt x="102" y="646"/>
                  </a:lnTo>
                  <a:lnTo>
                    <a:pt x="58" y="718"/>
                  </a:lnTo>
                  <a:lnTo>
                    <a:pt x="26" y="790"/>
                  </a:lnTo>
                  <a:lnTo>
                    <a:pt x="6" y="866"/>
                  </a:lnTo>
                  <a:lnTo>
                    <a:pt x="0" y="944"/>
                  </a:lnTo>
                  <a:lnTo>
                    <a:pt x="6" y="1022"/>
                  </a:lnTo>
                  <a:lnTo>
                    <a:pt x="26" y="1098"/>
                  </a:lnTo>
                  <a:lnTo>
                    <a:pt x="58" y="1170"/>
                  </a:lnTo>
                  <a:lnTo>
                    <a:pt x="102" y="1242"/>
                  </a:lnTo>
                  <a:lnTo>
                    <a:pt x="158" y="1312"/>
                  </a:lnTo>
                  <a:lnTo>
                    <a:pt x="226" y="1378"/>
                  </a:lnTo>
                  <a:lnTo>
                    <a:pt x="302" y="1442"/>
                  </a:lnTo>
                  <a:lnTo>
                    <a:pt x="390" y="1502"/>
                  </a:lnTo>
                  <a:lnTo>
                    <a:pt x="486" y="1558"/>
                  </a:lnTo>
                  <a:lnTo>
                    <a:pt x="592" y="1612"/>
                  </a:lnTo>
                  <a:lnTo>
                    <a:pt x="706" y="1660"/>
                  </a:lnTo>
                  <a:lnTo>
                    <a:pt x="828" y="1706"/>
                  </a:lnTo>
                  <a:lnTo>
                    <a:pt x="956" y="1746"/>
                  </a:lnTo>
                  <a:lnTo>
                    <a:pt x="1092" y="1782"/>
                  </a:lnTo>
                  <a:lnTo>
                    <a:pt x="1234" y="1814"/>
                  </a:lnTo>
                  <a:lnTo>
                    <a:pt x="1382" y="1840"/>
                  </a:lnTo>
                  <a:lnTo>
                    <a:pt x="1534" y="1860"/>
                  </a:lnTo>
                  <a:lnTo>
                    <a:pt x="1692" y="1876"/>
                  </a:lnTo>
                  <a:lnTo>
                    <a:pt x="1854" y="1884"/>
                  </a:lnTo>
                  <a:lnTo>
                    <a:pt x="2020" y="1888"/>
                  </a:lnTo>
                  <a:lnTo>
                    <a:pt x="2186" y="1884"/>
                  </a:lnTo>
                  <a:lnTo>
                    <a:pt x="2348" y="1876"/>
                  </a:lnTo>
                  <a:lnTo>
                    <a:pt x="2506" y="1860"/>
                  </a:lnTo>
                  <a:lnTo>
                    <a:pt x="2658" y="1840"/>
                  </a:lnTo>
                  <a:lnTo>
                    <a:pt x="2806" y="1814"/>
                  </a:lnTo>
                  <a:lnTo>
                    <a:pt x="2948" y="1782"/>
                  </a:lnTo>
                  <a:lnTo>
                    <a:pt x="3084" y="1746"/>
                  </a:lnTo>
                  <a:lnTo>
                    <a:pt x="3212" y="1706"/>
                  </a:lnTo>
                  <a:lnTo>
                    <a:pt x="3334" y="1660"/>
                  </a:lnTo>
                  <a:lnTo>
                    <a:pt x="3448" y="1612"/>
                  </a:lnTo>
                  <a:lnTo>
                    <a:pt x="3554" y="1558"/>
                  </a:lnTo>
                  <a:lnTo>
                    <a:pt x="3650" y="1502"/>
                  </a:lnTo>
                  <a:lnTo>
                    <a:pt x="3738" y="1442"/>
                  </a:lnTo>
                  <a:lnTo>
                    <a:pt x="3814" y="1378"/>
                  </a:lnTo>
                  <a:lnTo>
                    <a:pt x="3882" y="1312"/>
                  </a:lnTo>
                  <a:lnTo>
                    <a:pt x="3938" y="1242"/>
                  </a:lnTo>
                  <a:lnTo>
                    <a:pt x="3982" y="1170"/>
                  </a:lnTo>
                  <a:lnTo>
                    <a:pt x="4014" y="1098"/>
                  </a:lnTo>
                  <a:lnTo>
                    <a:pt x="4034" y="1022"/>
                  </a:lnTo>
                  <a:lnTo>
                    <a:pt x="4040" y="944"/>
                  </a:lnTo>
                  <a:lnTo>
                    <a:pt x="4034" y="866"/>
                  </a:lnTo>
                  <a:lnTo>
                    <a:pt x="4014" y="790"/>
                  </a:lnTo>
                  <a:lnTo>
                    <a:pt x="3982" y="718"/>
                  </a:lnTo>
                  <a:lnTo>
                    <a:pt x="3938" y="646"/>
                  </a:lnTo>
                  <a:lnTo>
                    <a:pt x="3882" y="576"/>
                  </a:lnTo>
                  <a:lnTo>
                    <a:pt x="3814" y="510"/>
                  </a:lnTo>
                  <a:lnTo>
                    <a:pt x="3738" y="446"/>
                  </a:lnTo>
                  <a:lnTo>
                    <a:pt x="3650" y="386"/>
                  </a:lnTo>
                  <a:lnTo>
                    <a:pt x="3554" y="330"/>
                  </a:lnTo>
                  <a:lnTo>
                    <a:pt x="3448" y="276"/>
                  </a:lnTo>
                  <a:lnTo>
                    <a:pt x="3334" y="228"/>
                  </a:lnTo>
                  <a:lnTo>
                    <a:pt x="3212" y="182"/>
                  </a:lnTo>
                  <a:lnTo>
                    <a:pt x="3084" y="142"/>
                  </a:lnTo>
                  <a:lnTo>
                    <a:pt x="2948" y="106"/>
                  </a:lnTo>
                  <a:lnTo>
                    <a:pt x="2806" y="74"/>
                  </a:lnTo>
                  <a:lnTo>
                    <a:pt x="2658" y="48"/>
                  </a:lnTo>
                  <a:lnTo>
                    <a:pt x="2506" y="28"/>
                  </a:lnTo>
                  <a:lnTo>
                    <a:pt x="2348" y="12"/>
                  </a:lnTo>
                  <a:lnTo>
                    <a:pt x="2186" y="4"/>
                  </a:lnTo>
                  <a:lnTo>
                    <a:pt x="2020" y="0"/>
                  </a:lnTo>
                  <a:close/>
                  <a:moveTo>
                    <a:pt x="1922" y="1748"/>
                  </a:moveTo>
                  <a:lnTo>
                    <a:pt x="1762" y="1746"/>
                  </a:lnTo>
                  <a:lnTo>
                    <a:pt x="1606" y="1736"/>
                  </a:lnTo>
                  <a:lnTo>
                    <a:pt x="1454" y="1722"/>
                  </a:lnTo>
                  <a:lnTo>
                    <a:pt x="1306" y="1702"/>
                  </a:lnTo>
                  <a:lnTo>
                    <a:pt x="1164" y="1678"/>
                  </a:lnTo>
                  <a:lnTo>
                    <a:pt x="1028" y="1648"/>
                  </a:lnTo>
                  <a:lnTo>
                    <a:pt x="898" y="1614"/>
                  </a:lnTo>
                  <a:lnTo>
                    <a:pt x="776" y="1576"/>
                  </a:lnTo>
                  <a:lnTo>
                    <a:pt x="662" y="1532"/>
                  </a:lnTo>
                  <a:lnTo>
                    <a:pt x="554" y="1486"/>
                  </a:lnTo>
                  <a:lnTo>
                    <a:pt x="458" y="1436"/>
                  </a:lnTo>
                  <a:lnTo>
                    <a:pt x="370" y="1382"/>
                  </a:lnTo>
                  <a:lnTo>
                    <a:pt x="292" y="1326"/>
                  </a:lnTo>
                  <a:lnTo>
                    <a:pt x="224" y="1266"/>
                  </a:lnTo>
                  <a:lnTo>
                    <a:pt x="166" y="1204"/>
                  </a:lnTo>
                  <a:lnTo>
                    <a:pt x="122" y="1140"/>
                  </a:lnTo>
                  <a:lnTo>
                    <a:pt x="88" y="1074"/>
                  </a:lnTo>
                  <a:lnTo>
                    <a:pt x="68" y="1004"/>
                  </a:lnTo>
                  <a:lnTo>
                    <a:pt x="62" y="934"/>
                  </a:lnTo>
                  <a:lnTo>
                    <a:pt x="68" y="864"/>
                  </a:lnTo>
                  <a:lnTo>
                    <a:pt x="88" y="796"/>
                  </a:lnTo>
                  <a:lnTo>
                    <a:pt x="122" y="730"/>
                  </a:lnTo>
                  <a:lnTo>
                    <a:pt x="166" y="664"/>
                  </a:lnTo>
                  <a:lnTo>
                    <a:pt x="224" y="602"/>
                  </a:lnTo>
                  <a:lnTo>
                    <a:pt x="292" y="544"/>
                  </a:lnTo>
                  <a:lnTo>
                    <a:pt x="370" y="486"/>
                  </a:lnTo>
                  <a:lnTo>
                    <a:pt x="458" y="434"/>
                  </a:lnTo>
                  <a:lnTo>
                    <a:pt x="554" y="382"/>
                  </a:lnTo>
                  <a:lnTo>
                    <a:pt x="662" y="336"/>
                  </a:lnTo>
                  <a:lnTo>
                    <a:pt x="776" y="294"/>
                  </a:lnTo>
                  <a:lnTo>
                    <a:pt x="898" y="256"/>
                  </a:lnTo>
                  <a:lnTo>
                    <a:pt x="1028" y="222"/>
                  </a:lnTo>
                  <a:lnTo>
                    <a:pt x="1164" y="192"/>
                  </a:lnTo>
                  <a:lnTo>
                    <a:pt x="1306" y="166"/>
                  </a:lnTo>
                  <a:lnTo>
                    <a:pt x="1454" y="148"/>
                  </a:lnTo>
                  <a:lnTo>
                    <a:pt x="1606" y="132"/>
                  </a:lnTo>
                  <a:lnTo>
                    <a:pt x="1762" y="124"/>
                  </a:lnTo>
                  <a:lnTo>
                    <a:pt x="1922" y="120"/>
                  </a:lnTo>
                  <a:lnTo>
                    <a:pt x="2084" y="124"/>
                  </a:lnTo>
                  <a:lnTo>
                    <a:pt x="2240" y="132"/>
                  </a:lnTo>
                  <a:lnTo>
                    <a:pt x="2392" y="148"/>
                  </a:lnTo>
                  <a:lnTo>
                    <a:pt x="2540" y="166"/>
                  </a:lnTo>
                  <a:lnTo>
                    <a:pt x="2682" y="192"/>
                  </a:lnTo>
                  <a:lnTo>
                    <a:pt x="2818" y="222"/>
                  </a:lnTo>
                  <a:lnTo>
                    <a:pt x="2948" y="256"/>
                  </a:lnTo>
                  <a:lnTo>
                    <a:pt x="3070" y="294"/>
                  </a:lnTo>
                  <a:lnTo>
                    <a:pt x="3184" y="336"/>
                  </a:lnTo>
                  <a:lnTo>
                    <a:pt x="3292" y="382"/>
                  </a:lnTo>
                  <a:lnTo>
                    <a:pt x="3388" y="434"/>
                  </a:lnTo>
                  <a:lnTo>
                    <a:pt x="3476" y="486"/>
                  </a:lnTo>
                  <a:lnTo>
                    <a:pt x="3554" y="544"/>
                  </a:lnTo>
                  <a:lnTo>
                    <a:pt x="3622" y="602"/>
                  </a:lnTo>
                  <a:lnTo>
                    <a:pt x="3680" y="664"/>
                  </a:lnTo>
                  <a:lnTo>
                    <a:pt x="3724" y="730"/>
                  </a:lnTo>
                  <a:lnTo>
                    <a:pt x="3758" y="796"/>
                  </a:lnTo>
                  <a:lnTo>
                    <a:pt x="3778" y="864"/>
                  </a:lnTo>
                  <a:lnTo>
                    <a:pt x="3784" y="934"/>
                  </a:lnTo>
                  <a:lnTo>
                    <a:pt x="3778" y="1004"/>
                  </a:lnTo>
                  <a:lnTo>
                    <a:pt x="3758" y="1074"/>
                  </a:lnTo>
                  <a:lnTo>
                    <a:pt x="3724" y="1140"/>
                  </a:lnTo>
                  <a:lnTo>
                    <a:pt x="3680" y="1204"/>
                  </a:lnTo>
                  <a:lnTo>
                    <a:pt x="3622" y="1266"/>
                  </a:lnTo>
                  <a:lnTo>
                    <a:pt x="3554" y="1326"/>
                  </a:lnTo>
                  <a:lnTo>
                    <a:pt x="3476" y="1382"/>
                  </a:lnTo>
                  <a:lnTo>
                    <a:pt x="3388" y="1436"/>
                  </a:lnTo>
                  <a:lnTo>
                    <a:pt x="3292" y="1486"/>
                  </a:lnTo>
                  <a:lnTo>
                    <a:pt x="3184" y="1532"/>
                  </a:lnTo>
                  <a:lnTo>
                    <a:pt x="3070" y="1576"/>
                  </a:lnTo>
                  <a:lnTo>
                    <a:pt x="2948" y="1614"/>
                  </a:lnTo>
                  <a:lnTo>
                    <a:pt x="2818" y="1648"/>
                  </a:lnTo>
                  <a:lnTo>
                    <a:pt x="2682" y="1678"/>
                  </a:lnTo>
                  <a:lnTo>
                    <a:pt x="2540" y="1702"/>
                  </a:lnTo>
                  <a:lnTo>
                    <a:pt x="2392" y="1722"/>
                  </a:lnTo>
                  <a:lnTo>
                    <a:pt x="2240" y="1736"/>
                  </a:lnTo>
                  <a:lnTo>
                    <a:pt x="2084" y="1746"/>
                  </a:lnTo>
                  <a:lnTo>
                    <a:pt x="1922" y="1748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42353"/>
                    <a:invGamma/>
                    <a:alpha val="36000"/>
                  </a:schemeClr>
                </a:gs>
                <a:gs pos="100000">
                  <a:schemeClr val="bg2"/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gray">
            <a:xfrm rot="-1543677">
              <a:off x="4416" y="1824"/>
              <a:ext cx="672" cy="192"/>
            </a:xfrm>
            <a:prstGeom prst="ellipse">
              <a:avLst/>
            </a:prstGeom>
            <a:gradFill rotWithShape="1">
              <a:gsLst>
                <a:gs pos="0">
                  <a:srgbClr val="5F5F5F"/>
                </a:gs>
                <a:gs pos="100000">
                  <a:srgbClr val="84A5CA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gray">
            <a:xfrm>
              <a:off x="1319" y="775"/>
              <a:ext cx="2708" cy="814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gray">
            <a:xfrm>
              <a:off x="66" y="1657"/>
              <a:ext cx="2385" cy="694"/>
            </a:xfrm>
            <a:prstGeom prst="ellipse">
              <a:avLst/>
            </a:prstGeom>
            <a:solidFill>
              <a:srgbClr val="C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gray">
            <a:xfrm>
              <a:off x="66" y="2781"/>
              <a:ext cx="2345" cy="694"/>
            </a:xfrm>
            <a:prstGeom prst="ellipse">
              <a:avLst/>
            </a:prstGeom>
            <a:solidFill>
              <a:srgbClr val="00B05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15" name="Oval 13"/>
            <p:cNvSpPr>
              <a:spLocks noChangeArrowheads="1"/>
            </p:cNvSpPr>
            <p:nvPr/>
          </p:nvSpPr>
          <p:spPr bwMode="gray">
            <a:xfrm>
              <a:off x="2957" y="2781"/>
              <a:ext cx="2283" cy="694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/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gray">
            <a:xfrm>
              <a:off x="3017" y="1617"/>
              <a:ext cx="2223" cy="695"/>
            </a:xfrm>
            <a:prstGeom prst="ellipse">
              <a:avLst/>
            </a:prstGeom>
            <a:gradFill rotWithShape="1">
              <a:gsLst>
                <a:gs pos="0">
                  <a:schemeClr val="folHlink"/>
                </a:gs>
                <a:gs pos="100000">
                  <a:schemeClr val="folHlink">
                    <a:gamma/>
                    <a:shade val="34510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b="1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gray">
            <a:xfrm>
              <a:off x="268" y="1818"/>
              <a:ext cx="2142" cy="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  <a:latin typeface="Verdana" pitchFamily="34" charset="0"/>
                </a:rPr>
                <a:t>Коммуникативные  </a:t>
              </a:r>
            </a:p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  <a:latin typeface="Verdana" pitchFamily="34" charset="0"/>
                </a:rPr>
                <a:t>навыки</a:t>
              </a:r>
              <a:endParaRPr lang="en-US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gray">
            <a:xfrm>
              <a:off x="1814" y="895"/>
              <a:ext cx="1647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endParaRPr lang="ru-RU" b="1" dirty="0" smtClean="0">
                <a:solidFill>
                  <a:schemeClr val="bg1"/>
                </a:solidFill>
                <a:latin typeface="Verdana" pitchFamily="34" charset="0"/>
              </a:endParaRPr>
            </a:p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  <a:latin typeface="Verdana" pitchFamily="34" charset="0"/>
                </a:rPr>
                <a:t>Личные особенности</a:t>
              </a:r>
              <a:endParaRPr lang="en-US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gray">
            <a:xfrm>
              <a:off x="3381" y="1537"/>
              <a:ext cx="1586" cy="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endParaRPr lang="ru-RU" b="1" dirty="0" smtClean="0">
                <a:solidFill>
                  <a:schemeClr val="bg1"/>
                </a:solidFill>
                <a:latin typeface="Verdana" pitchFamily="34" charset="0"/>
              </a:endParaRPr>
            </a:p>
            <a:p>
              <a:pPr algn="ctr" eaLnBrk="0" hangingPunct="0"/>
              <a:endParaRPr lang="ru-RU" b="1" dirty="0" smtClean="0">
                <a:solidFill>
                  <a:schemeClr val="bg1"/>
                </a:solidFill>
                <a:latin typeface="Verdana" pitchFamily="34" charset="0"/>
              </a:endParaRPr>
            </a:p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  <a:latin typeface="Verdana" pitchFamily="34" charset="0"/>
                </a:rPr>
                <a:t>Мотивация  </a:t>
              </a:r>
            </a:p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  <a:latin typeface="Verdana" pitchFamily="34" charset="0"/>
                </a:rPr>
                <a:t>обучения</a:t>
              </a:r>
              <a:endParaRPr lang="en-US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gray">
            <a:xfrm>
              <a:off x="3151" y="2668"/>
              <a:ext cx="1970" cy="6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endParaRPr lang="ru-RU" b="1" dirty="0" smtClean="0">
                <a:solidFill>
                  <a:schemeClr val="bg1"/>
                </a:solidFill>
                <a:latin typeface="Verdana" pitchFamily="34" charset="0"/>
              </a:endParaRPr>
            </a:p>
            <a:p>
              <a:pPr algn="ctr" eaLnBrk="0" hangingPunct="0"/>
              <a:endParaRPr lang="ru-RU" b="1" dirty="0" smtClean="0">
                <a:solidFill>
                  <a:schemeClr val="bg1"/>
                </a:solidFill>
                <a:latin typeface="Verdana" pitchFamily="34" charset="0"/>
              </a:endParaRPr>
            </a:p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  <a:latin typeface="Verdana" pitchFamily="34" charset="0"/>
                </a:rPr>
                <a:t>Качество  выполнения домашнего задания</a:t>
              </a:r>
              <a:endParaRPr lang="en-US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  <p:sp>
          <p:nvSpPr>
            <p:cNvPr id="21" name="Text Box 19"/>
            <p:cNvSpPr txBox="1">
              <a:spLocks noChangeArrowheads="1"/>
            </p:cNvSpPr>
            <p:nvPr/>
          </p:nvSpPr>
          <p:spPr bwMode="gray">
            <a:xfrm>
              <a:off x="228" y="2821"/>
              <a:ext cx="1900" cy="5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eaLnBrk="0" hangingPunct="0"/>
              <a:endParaRPr lang="ru-RU" b="1" dirty="0" smtClean="0">
                <a:solidFill>
                  <a:schemeClr val="bg1"/>
                </a:solidFill>
                <a:latin typeface="Verdana" pitchFamily="34" charset="0"/>
              </a:endParaRPr>
            </a:p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  <a:latin typeface="Verdana" pitchFamily="34" charset="0"/>
                </a:rPr>
                <a:t>Навыки  </a:t>
              </a:r>
            </a:p>
            <a:p>
              <a:pPr algn="ctr" eaLnBrk="0" hangingPunct="0"/>
              <a:r>
                <a:rPr lang="ru-RU" b="1" dirty="0" smtClean="0">
                  <a:solidFill>
                    <a:schemeClr val="bg1"/>
                  </a:solidFill>
                  <a:latin typeface="Verdana" pitchFamily="34" charset="0"/>
                </a:rPr>
                <a:t>самообразования</a:t>
              </a:r>
              <a:endParaRPr lang="en-US" b="1" dirty="0">
                <a:solidFill>
                  <a:schemeClr val="bg1"/>
                </a:solidFill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ны для презентации\5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99" y="1"/>
            <a:ext cx="9165499" cy="685799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142976" y="142853"/>
            <a:ext cx="7786742" cy="71437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>
                <a:solidFill>
                  <a:schemeClr val="bg1"/>
                </a:solidFill>
              </a:rPr>
              <a:t>Результаты  анкетирования  учащихся 5 а класса</a:t>
            </a:r>
            <a:r>
              <a:rPr lang="ru-RU" sz="3100" dirty="0">
                <a:solidFill>
                  <a:schemeClr val="bg1"/>
                </a:solidFill>
              </a:rPr>
              <a:t/>
            </a:r>
            <a:br>
              <a:rPr lang="ru-RU" sz="3100" dirty="0">
                <a:solidFill>
                  <a:schemeClr val="bg1"/>
                </a:solidFill>
              </a:rPr>
            </a:br>
            <a:endParaRPr lang="ru-RU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524000" y="1397000"/>
          <a:ext cx="7119966" cy="4960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ны для презентации\5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65499" cy="685799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357290" y="214291"/>
            <a:ext cx="7786710" cy="71437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100" b="1" dirty="0" smtClean="0">
                <a:solidFill>
                  <a:schemeClr val="bg1"/>
                </a:solidFill>
              </a:rPr>
              <a:t>На  каких  уроках  тебе  интересно  работать?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357290" y="2000240"/>
            <a:ext cx="7429552" cy="3429024"/>
          </a:xfrm>
        </p:spPr>
        <p:txBody>
          <a:bodyPr numCol="2">
            <a:no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</a:rPr>
              <a:t>Технология</a:t>
            </a:r>
          </a:p>
          <a:p>
            <a:pPr algn="just">
              <a:buFont typeface="Arial" pitchFamily="34" charset="0"/>
              <a:buChar char="•"/>
            </a:pPr>
            <a:endParaRPr lang="ru-RU" sz="24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</a:rPr>
              <a:t>Физическая  культура</a:t>
            </a:r>
          </a:p>
          <a:p>
            <a:pPr algn="just">
              <a:buFont typeface="Arial" pitchFamily="34" charset="0"/>
              <a:buChar char="•"/>
            </a:pPr>
            <a:endParaRPr lang="ru-RU" sz="24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</a:rPr>
              <a:t>Природоведение</a:t>
            </a:r>
          </a:p>
          <a:p>
            <a:pPr algn="just">
              <a:buFont typeface="Arial" pitchFamily="34" charset="0"/>
              <a:buChar char="•"/>
            </a:pPr>
            <a:endParaRPr lang="ru-RU" sz="24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</a:rPr>
              <a:t>Изобразительное  искусство</a:t>
            </a:r>
          </a:p>
          <a:p>
            <a:pPr algn="just">
              <a:buFont typeface="Arial" pitchFamily="34" charset="0"/>
              <a:buChar char="•"/>
            </a:pPr>
            <a:endParaRPr lang="ru-RU" sz="2400" b="1" dirty="0" smtClean="0">
              <a:solidFill>
                <a:schemeClr val="tx1"/>
              </a:solidFill>
            </a:endParaRPr>
          </a:p>
          <a:p>
            <a:pPr algn="just"/>
            <a:endParaRPr lang="ru-RU" sz="24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</a:rPr>
              <a:t>Математика</a:t>
            </a:r>
          </a:p>
          <a:p>
            <a:pPr algn="just"/>
            <a:endParaRPr lang="ru-RU" sz="24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</a:rPr>
              <a:t>История</a:t>
            </a:r>
          </a:p>
          <a:p>
            <a:pPr algn="just"/>
            <a:endParaRPr lang="ru-RU" sz="24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</a:rPr>
              <a:t>Русский  язык</a:t>
            </a:r>
          </a:p>
          <a:p>
            <a:pPr algn="just"/>
            <a:endParaRPr lang="ru-RU" sz="24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</a:rPr>
              <a:t>Литература</a:t>
            </a:r>
          </a:p>
          <a:p>
            <a:pPr algn="just">
              <a:buFont typeface="Arial" pitchFamily="34" charset="0"/>
              <a:buChar char="•"/>
            </a:pPr>
            <a:endParaRPr lang="ru-RU" sz="24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1"/>
                </a:solidFill>
              </a:rPr>
              <a:t>Английский  язык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ны для презентации\5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5499" cy="685799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643042" y="285729"/>
            <a:ext cx="7500958" cy="64294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700" b="1" dirty="0" smtClean="0">
                <a:solidFill>
                  <a:schemeClr val="bg1"/>
                </a:solidFill>
              </a:rPr>
              <a:t>Устаешь ли ты  на  уроках? Если  устаешь, то на каких?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642910" y="2000240"/>
            <a:ext cx="8143932" cy="3429024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2910" y="2000240"/>
          <a:ext cx="8143932" cy="3474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1966"/>
                <a:gridCol w="4071966"/>
              </a:tblGrid>
              <a:tr h="1143008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Устаю</a:t>
                      </a:r>
                      <a:endParaRPr lang="ru-RU" sz="4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 smtClean="0"/>
                        <a:t>Не  устаю</a:t>
                      </a:r>
                      <a:endParaRPr lang="ru-RU" sz="40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</a:tr>
              <a:tr h="114300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  Человек (38%)</a:t>
                      </a:r>
                      <a:endParaRPr lang="ru-RU" sz="28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16 человек (62%)</a:t>
                      </a:r>
                      <a:endParaRPr lang="ru-RU" sz="28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143008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dirty="0" smtClean="0"/>
                        <a:t>Математика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dirty="0" smtClean="0"/>
                        <a:t>Русский  язык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dirty="0" smtClean="0"/>
                        <a:t>Физическая  культура</a:t>
                      </a:r>
                    </a:p>
                    <a:p>
                      <a:pPr>
                        <a:buFont typeface="Wingdings" pitchFamily="2" charset="2"/>
                        <a:buChar char="§"/>
                      </a:pPr>
                      <a:r>
                        <a:rPr lang="ru-RU" dirty="0" smtClean="0"/>
                        <a:t>Последние  уроки по расписанию</a:t>
                      </a:r>
                      <a:endParaRPr lang="ru-RU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ны для презентации\5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65499" cy="685799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357290" y="214291"/>
            <a:ext cx="7786710" cy="714379"/>
          </a:xfrm>
        </p:spPr>
        <p:txBody>
          <a:bodyPr>
            <a:normAutofit/>
          </a:bodyPr>
          <a:lstStyle/>
          <a:p>
            <a:r>
              <a:rPr lang="ru-RU" sz="3100" b="1" dirty="0" smtClean="0">
                <a:solidFill>
                  <a:schemeClr val="bg1"/>
                </a:solidFill>
              </a:rPr>
              <a:t>Закончи  предложение «Наш  класс…»</a:t>
            </a:r>
            <a:endParaRPr lang="ru-RU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524000" y="1397000"/>
          <a:ext cx="733428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ны для презентации\5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65499" cy="685799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357290" y="214291"/>
            <a:ext cx="7786710" cy="714379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chemeClr val="bg1"/>
                </a:solidFill>
              </a:rPr>
              <a:t>Можно  сказать, что  тебе  повезло  с  классом?</a:t>
            </a:r>
            <a:br>
              <a:rPr lang="ru-RU" sz="2700" b="1" dirty="0" smtClean="0">
                <a:solidFill>
                  <a:schemeClr val="bg1"/>
                </a:solidFill>
              </a:rPr>
            </a:br>
            <a:r>
              <a:rPr lang="ru-RU" sz="2700" b="1" dirty="0" smtClean="0">
                <a:solidFill>
                  <a:schemeClr val="bg1"/>
                </a:solidFill>
              </a:rPr>
              <a:t>Хотел бы  ты  учиться в другой  школе, в другом классе?</a:t>
            </a:r>
            <a:endParaRPr lang="ru-RU" sz="2700" dirty="0"/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524000" y="1397000"/>
          <a:ext cx="7119966" cy="4960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ны для презентации\5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99" y="1"/>
            <a:ext cx="9165499" cy="685799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643042" y="285729"/>
            <a:ext cx="7286676" cy="642941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Время, потраченное учащимися на выполнение домашнего задания</a:t>
            </a:r>
            <a:endParaRPr lang="ru-RU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214414" y="1397000"/>
          <a:ext cx="7643866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ны для презентации\5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65499" cy="685799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285852" y="214291"/>
            <a:ext cx="7643866" cy="642941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Контроль  родителями  выполнения домашнего задания</a:t>
            </a:r>
            <a:endParaRPr lang="ru-RU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214414" y="1397000"/>
          <a:ext cx="7715304" cy="5032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ны для презентации\5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99" y="1"/>
            <a:ext cx="9165499" cy="6857999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1" y="2214554"/>
          <a:ext cx="8715438" cy="4272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5146"/>
                <a:gridCol w="2905146"/>
                <a:gridCol w="2905146"/>
              </a:tblGrid>
              <a:tr h="1404947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Вопрос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Справляюсь  сам (а)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Нуждаюсь в помощи</a:t>
                      </a:r>
                      <a:endParaRPr lang="ru-RU" sz="2400" dirty="0"/>
                    </a:p>
                  </a:txBody>
                  <a:tcPr/>
                </a:tc>
              </a:tr>
              <a:tr h="1404947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/>
                        <a:t>Нуждаешься</a:t>
                      </a:r>
                      <a:r>
                        <a:rPr lang="ru-RU" b="1" baseline="0" dirty="0" smtClean="0"/>
                        <a:t>  ли  ты  в  помощи  при  выполнении  домашнего  задания  или  справляешься  сам(а)?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17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6</a:t>
                      </a:r>
                      <a:endParaRPr lang="ru-RU" sz="3200" b="1" dirty="0"/>
                    </a:p>
                  </a:txBody>
                  <a:tcPr/>
                </a:tc>
              </a:tr>
              <a:tr h="1404947">
                <a:tc>
                  <a:txBody>
                    <a:bodyPr/>
                    <a:lstStyle/>
                    <a:p>
                      <a:pPr algn="just"/>
                      <a:r>
                        <a:rPr lang="ru-RU" b="1" dirty="0" smtClean="0"/>
                        <a:t>На  уроках при выполнении заданий ты  справляешься сам(а) или  нуждаешься в помощи  учителя?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19</a:t>
                      </a:r>
                      <a:endParaRPr lang="ru-RU" sz="3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/>
                        <a:t>4</a:t>
                      </a:r>
                      <a:endParaRPr lang="ru-RU" sz="32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ны для презентации\5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99" y="1"/>
            <a:ext cx="9165499" cy="6857999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0100" y="214291"/>
            <a:ext cx="7929618" cy="642941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Продолжи  предложение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pSp>
        <p:nvGrpSpPr>
          <p:cNvPr id="5" name="Group 11"/>
          <p:cNvGrpSpPr>
            <a:grpSpLocks noGrp="1"/>
          </p:cNvGrpSpPr>
          <p:nvPr>
            <p:ph type="subTitle" idx="1"/>
          </p:nvPr>
        </p:nvGrpSpPr>
        <p:grpSpPr bwMode="auto">
          <a:xfrm>
            <a:off x="2500298" y="1142984"/>
            <a:ext cx="4714878" cy="2643206"/>
            <a:chOff x="1997" y="1314"/>
            <a:chExt cx="1889" cy="1009"/>
          </a:xfrm>
        </p:grpSpPr>
        <p:grpSp>
          <p:nvGrpSpPr>
            <p:cNvPr id="7" name="Group 12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12" name="Oval 13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" name="Oval 14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8" name="Oval 15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" name="Oval 16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0" name="Oval 17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1" name="Oval 18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horz" wrap="none" anchor="ctr"/>
            <a:lstStyle/>
            <a:p>
              <a:pPr algn="ctr"/>
              <a:r>
                <a:rPr lang="ru-RU" sz="4000" dirty="0" smtClean="0"/>
                <a:t>Я на  уроках…</a:t>
              </a:r>
              <a:endParaRPr lang="ru-RU" sz="4000" dirty="0"/>
            </a:p>
          </p:txBody>
        </p:sp>
      </p:grpSp>
      <p:sp>
        <p:nvSpPr>
          <p:cNvPr id="14" name="Freeform 8"/>
          <p:cNvSpPr>
            <a:spLocks/>
          </p:cNvSpPr>
          <p:nvPr/>
        </p:nvSpPr>
        <p:spPr bwMode="gray">
          <a:xfrm>
            <a:off x="2428860" y="3214686"/>
            <a:ext cx="1689106" cy="135732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" name="Freeform 10"/>
          <p:cNvSpPr>
            <a:spLocks/>
          </p:cNvSpPr>
          <p:nvPr/>
        </p:nvSpPr>
        <p:spPr bwMode="gray">
          <a:xfrm flipH="1">
            <a:off x="5643569" y="3214686"/>
            <a:ext cx="1643074" cy="1357322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" name="AutoShape 15"/>
          <p:cNvSpPr>
            <a:spLocks noChangeArrowheads="1"/>
          </p:cNvSpPr>
          <p:nvPr/>
        </p:nvSpPr>
        <p:spPr bwMode="gray">
          <a:xfrm>
            <a:off x="285720" y="4857760"/>
            <a:ext cx="4071966" cy="609600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Работаю  с удовольствием (16)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9" name="AutoShape 15"/>
          <p:cNvSpPr>
            <a:spLocks noChangeArrowheads="1"/>
          </p:cNvSpPr>
          <p:nvPr/>
        </p:nvSpPr>
        <p:spPr bwMode="gray">
          <a:xfrm>
            <a:off x="5000628" y="4857760"/>
            <a:ext cx="3929090" cy="609600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Равнодушен (7)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ны для презентации\5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99" y="1"/>
            <a:ext cx="9165499" cy="685799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00100" y="214291"/>
            <a:ext cx="7929618" cy="64294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Полезные  правила  для родителей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1214422"/>
            <a:ext cx="7415242" cy="5286412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i="1" u="sng" dirty="0" smtClean="0">
                <a:solidFill>
                  <a:schemeClr val="tx1"/>
                </a:solidFill>
              </a:rPr>
              <a:t>Правило первое:</a:t>
            </a:r>
            <a:r>
              <a:rPr lang="ru-RU" dirty="0" smtClean="0">
                <a:solidFill>
                  <a:schemeClr val="tx1"/>
                </a:solidFill>
              </a:rPr>
              <a:t> не </a:t>
            </a:r>
            <a:r>
              <a:rPr lang="ru-RU" smtClean="0">
                <a:solidFill>
                  <a:schemeClr val="tx1"/>
                </a:solidFill>
              </a:rPr>
              <a:t>бей лежачего</a:t>
            </a:r>
            <a:r>
              <a:rPr lang="ru-RU" i="1" dirty="0" smtClean="0">
                <a:solidFill>
                  <a:schemeClr val="tx1"/>
                </a:solidFill>
              </a:rPr>
              <a:t>.</a:t>
            </a:r>
            <a:r>
              <a:rPr lang="ru-RU" dirty="0" smtClean="0">
                <a:solidFill>
                  <a:schemeClr val="tx1"/>
                </a:solidFill>
              </a:rPr>
              <a:t> “Двойка” - достаточное наказание, и не стоит дважды наказывать за одни и те же ошибки. </a:t>
            </a:r>
          </a:p>
          <a:p>
            <a:pPr algn="just"/>
            <a:r>
              <a:rPr lang="ru-RU" i="1" u="sng" dirty="0" smtClean="0">
                <a:solidFill>
                  <a:schemeClr val="tx1"/>
                </a:solidFill>
              </a:rPr>
              <a:t>Правило второе</a:t>
            </a:r>
            <a:r>
              <a:rPr lang="ru-RU" dirty="0" smtClean="0">
                <a:solidFill>
                  <a:schemeClr val="tx1"/>
                </a:solidFill>
              </a:rPr>
              <a:t>: не более одного недостатка в минутку. Знайте меру, иначе ребенок станет нечувствительным к вашим оценкам.</a:t>
            </a:r>
          </a:p>
          <a:p>
            <a:pPr algn="just"/>
            <a:r>
              <a:rPr lang="ru-RU" i="1" u="sng" dirty="0" smtClean="0">
                <a:solidFill>
                  <a:schemeClr val="tx1"/>
                </a:solidFill>
              </a:rPr>
              <a:t>Правило третье</a:t>
            </a:r>
            <a:r>
              <a:rPr lang="ru-RU" i="1" dirty="0" smtClean="0">
                <a:solidFill>
                  <a:schemeClr val="tx1"/>
                </a:solidFill>
              </a:rPr>
              <a:t>: </a:t>
            </a:r>
            <a:r>
              <a:rPr lang="ru-RU" dirty="0" smtClean="0">
                <a:solidFill>
                  <a:schemeClr val="tx1"/>
                </a:solidFill>
              </a:rPr>
              <a:t>за двумя зайцами погонишься…    Начните с ликвидации тех учебных трудностей, которые наиболее значимы в данный момент для ребенка.</a:t>
            </a:r>
          </a:p>
          <a:p>
            <a:pPr algn="just"/>
            <a:r>
              <a:rPr lang="ru-RU" i="1" u="sng" dirty="0" smtClean="0">
                <a:solidFill>
                  <a:schemeClr val="tx1"/>
                </a:solidFill>
              </a:rPr>
              <a:t>Правило четвертое</a:t>
            </a:r>
            <a:r>
              <a:rPr lang="ru-RU" dirty="0" smtClean="0">
                <a:solidFill>
                  <a:schemeClr val="tx1"/>
                </a:solidFill>
              </a:rPr>
              <a:t>: хвалить - исполнителя, критиковать - исполнение. </a:t>
            </a:r>
          </a:p>
          <a:p>
            <a:pPr algn="just"/>
            <a:r>
              <a:rPr lang="ru-RU" i="1" u="sng" dirty="0" smtClean="0">
                <a:solidFill>
                  <a:schemeClr val="tx1"/>
                </a:solidFill>
              </a:rPr>
              <a:t>Правило пятое</a:t>
            </a:r>
            <a:r>
              <a:rPr lang="ru-RU" dirty="0" smtClean="0">
                <a:solidFill>
                  <a:schemeClr val="tx1"/>
                </a:solidFill>
              </a:rPr>
              <a:t>: оценка должна сравнивать сегодняшние успехи ребенка с его собственными вчерашними неудачами. </a:t>
            </a:r>
          </a:p>
          <a:p>
            <a:pPr algn="just"/>
            <a:r>
              <a:rPr lang="ru-RU" i="1" u="sng" dirty="0" smtClean="0">
                <a:solidFill>
                  <a:schemeClr val="tx1"/>
                </a:solidFill>
              </a:rPr>
              <a:t>Правило шестое</a:t>
            </a:r>
            <a:r>
              <a:rPr lang="ru-RU" dirty="0" smtClean="0">
                <a:solidFill>
                  <a:schemeClr val="tx1"/>
                </a:solidFill>
              </a:rPr>
              <a:t>: не скупитесь на похвалу.  Ведь родительское: “Не сделал, не старался, не учил” порождает Эхо: “не хочу, не могу, не буду!”</a:t>
            </a:r>
          </a:p>
          <a:p>
            <a:pPr algn="just"/>
            <a:r>
              <a:rPr lang="ru-RU" i="1" u="sng" dirty="0" smtClean="0">
                <a:solidFill>
                  <a:schemeClr val="tx1"/>
                </a:solidFill>
              </a:rPr>
              <a:t>Правило  седьмое</a:t>
            </a:r>
            <a:r>
              <a:rPr lang="ru-RU" dirty="0" smtClean="0">
                <a:solidFill>
                  <a:schemeClr val="tx1"/>
                </a:solidFill>
              </a:rPr>
              <a:t>: никогда  не выполняйте домашнее задание за ребенка,  не  лишайте  его  самостоятельности  и  </a:t>
            </a:r>
            <a:r>
              <a:rPr lang="ru-RU" dirty="0" err="1" smtClean="0">
                <a:solidFill>
                  <a:schemeClr val="tx1"/>
                </a:solidFill>
              </a:rPr>
              <a:t>ответсвенности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i="1" u="sng" dirty="0" smtClean="0">
                <a:solidFill>
                  <a:schemeClr val="tx1"/>
                </a:solidFill>
              </a:rPr>
              <a:t>Правило  восьмое</a:t>
            </a:r>
            <a:r>
              <a:rPr lang="ru-RU" dirty="0" smtClean="0">
                <a:solidFill>
                  <a:schemeClr val="tx1"/>
                </a:solidFill>
              </a:rPr>
              <a:t>: регулярно беседуйте с учителями вашего ребенка о его успеваемости, поведении и взаимоотношениях с другими детьми. 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оны для презентации\5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99" y="1"/>
            <a:ext cx="9165499" cy="6857999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000100" y="214291"/>
            <a:ext cx="7929618" cy="64294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\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http://s017.radikal.ru/i436/1308/04/82439f8c2abc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330</Words>
  <Application>Microsoft Office PowerPoint</Application>
  <PresentationFormat>Экран (4:3)</PresentationFormat>
  <Paragraphs>78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 Родительское  собрание</vt:lpstr>
      <vt:lpstr>Факторы, влияющие на учебу</vt:lpstr>
      <vt:lpstr> Результаты  анкетирования  учащихся 5 а класса </vt:lpstr>
      <vt:lpstr> На  каких  уроках  тебе  интересно  работать? </vt:lpstr>
      <vt:lpstr> Устаешь ли ты  на  уроках? Если  устаешь, то на каких? </vt:lpstr>
      <vt:lpstr>Закончи  предложение «Наш  класс…»</vt:lpstr>
      <vt:lpstr>Можно  сказать, что  тебе  повезло  с  классом? Хотел бы  ты  учиться в другой  школе, в другом классе?</vt:lpstr>
      <vt:lpstr>Время, потраченное учащимися на выполнение домашнего задания</vt:lpstr>
      <vt:lpstr>Контроль  родителями  выполнения домашнего задания</vt:lpstr>
      <vt:lpstr>Слайд 10</vt:lpstr>
      <vt:lpstr>Продолжи  предложение</vt:lpstr>
      <vt:lpstr>Полезные  правила  для родителей</vt:lpstr>
      <vt:lpstr>\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Родительское  собрание</dc:title>
  <dc:creator>V</dc:creator>
  <cp:lastModifiedBy>V</cp:lastModifiedBy>
  <cp:revision>35</cp:revision>
  <dcterms:created xsi:type="dcterms:W3CDTF">2014-11-15T14:00:44Z</dcterms:created>
  <dcterms:modified xsi:type="dcterms:W3CDTF">2017-01-08T18:18:59Z</dcterms:modified>
</cp:coreProperties>
</file>