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6" r:id="rId5"/>
    <p:sldId id="267" r:id="rId6"/>
    <p:sldId id="268" r:id="rId7"/>
    <p:sldId id="270" r:id="rId8"/>
    <p:sldId id="271" r:id="rId9"/>
    <p:sldId id="269" r:id="rId10"/>
    <p:sldId id="261" r:id="rId11"/>
    <p:sldId id="273" r:id="rId12"/>
    <p:sldId id="262" r:id="rId13"/>
    <p:sldId id="272" r:id="rId14"/>
    <p:sldId id="26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800080"/>
    <a:srgbClr val="FF3399"/>
    <a:srgbClr val="803D06"/>
    <a:srgbClr val="753805"/>
    <a:srgbClr val="7A5128"/>
    <a:srgbClr val="996633"/>
    <a:srgbClr val="FF5DA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4" d="100"/>
          <a:sy n="74" d="100"/>
        </p:scale>
        <p:origin x="-557" y="4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0" y="2852936"/>
            <a:ext cx="2887050" cy="3935157"/>
            <a:chOff x="0" y="2852936"/>
            <a:chExt cx="2887050" cy="3935157"/>
          </a:xfrm>
        </p:grpSpPr>
        <p:sp>
          <p:nvSpPr>
            <p:cNvPr id="8" name="Rectangle 1"/>
            <p:cNvSpPr>
              <a:spLocks noChangeArrowheads="1"/>
            </p:cNvSpPr>
            <p:nvPr userDrawn="1"/>
          </p:nvSpPr>
          <p:spPr bwMode="auto">
            <a:xfrm>
              <a:off x="0" y="6572649"/>
              <a:ext cx="124585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FokinaLida.75@mail.ru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" name="Рисунок 8" descr="95181583_large_10.png"/>
            <p:cNvPicPr>
              <a:picLocks noChangeAspect="1"/>
            </p:cNvPicPr>
            <p:nvPr userDrawn="1"/>
          </p:nvPicPr>
          <p:blipFill>
            <a:blip r:embed="rId2" cstate="screen"/>
            <a:stretch>
              <a:fillRect/>
            </a:stretch>
          </p:blipFill>
          <p:spPr>
            <a:xfrm>
              <a:off x="323528" y="3933056"/>
              <a:ext cx="1728192" cy="2579392"/>
            </a:xfrm>
            <a:prstGeom prst="rect">
              <a:avLst/>
            </a:prstGeom>
          </p:spPr>
        </p:pic>
        <p:pic>
          <p:nvPicPr>
            <p:cNvPr id="10" name="Рисунок 9" descr="1363686187_ca3b6b57.jpg"/>
            <p:cNvPicPr>
              <a:picLocks noChangeAspect="1"/>
            </p:cNvPicPr>
            <p:nvPr userDrawn="1"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1331640" y="2852936"/>
              <a:ext cx="1555410" cy="1728192"/>
            </a:xfrm>
            <a:prstGeom prst="rect">
              <a:avLst/>
            </a:prstGeom>
          </p:spPr>
        </p:pic>
      </p:grpSp>
      <p:pic>
        <p:nvPicPr>
          <p:cNvPr id="12290" name="Picture 2" descr="D:\Лидия\шаблоны\Авторские шаблоны\мои блёстки\Безимени-3.pn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036496" cy="666936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1363686266_vozd55.jpg"/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876256" y="332656"/>
            <a:ext cx="1924327" cy="28083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95181570_large_12.pn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7020272" y="4941168"/>
            <a:ext cx="1855688" cy="15977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 descr="95181570_large_12.png"/>
          <p:cNvPicPr>
            <a:picLocks noChangeAspect="1"/>
          </p:cNvPicPr>
          <p:nvPr userDrawn="1"/>
        </p:nvPicPr>
        <p:blipFill>
          <a:blip r:embed="rId13" cstate="screen"/>
          <a:stretch>
            <a:fillRect/>
          </a:stretch>
        </p:blipFill>
        <p:spPr>
          <a:xfrm>
            <a:off x="7020272" y="4941168"/>
            <a:ext cx="1855688" cy="1597763"/>
          </a:xfrm>
          <a:prstGeom prst="rect">
            <a:avLst/>
          </a:prstGeom>
        </p:spPr>
      </p:pic>
      <p:grpSp>
        <p:nvGrpSpPr>
          <p:cNvPr id="25" name="Группа 24"/>
          <p:cNvGrpSpPr/>
          <p:nvPr userDrawn="1"/>
        </p:nvGrpSpPr>
        <p:grpSpPr>
          <a:xfrm>
            <a:off x="0" y="2852936"/>
            <a:ext cx="2887050" cy="3935157"/>
            <a:chOff x="0" y="2852936"/>
            <a:chExt cx="2887050" cy="3935157"/>
          </a:xfrm>
        </p:grpSpPr>
        <p:sp>
          <p:nvSpPr>
            <p:cNvPr id="26" name="Rectangle 1"/>
            <p:cNvSpPr>
              <a:spLocks noChangeArrowheads="1"/>
            </p:cNvSpPr>
            <p:nvPr userDrawn="1"/>
          </p:nvSpPr>
          <p:spPr bwMode="auto">
            <a:xfrm>
              <a:off x="0" y="6572649"/>
              <a:ext cx="1245854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latin typeface="Arial" pitchFamily="34" charset="0"/>
                  <a:ea typeface="Calibri" pitchFamily="34" charset="0"/>
                  <a:cs typeface="Times New Roman" pitchFamily="18" charset="0"/>
                </a:rPr>
                <a:t>FokinaLida.75@mail.ru</a:t>
              </a:r>
              <a:endPara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7" name="Рисунок 26" descr="95181583_large_10.png"/>
            <p:cNvPicPr>
              <a:picLocks noChangeAspect="1"/>
            </p:cNvPicPr>
            <p:nvPr userDrawn="1"/>
          </p:nvPicPr>
          <p:blipFill>
            <a:blip r:embed="rId14" cstate="screen"/>
            <a:stretch>
              <a:fillRect/>
            </a:stretch>
          </p:blipFill>
          <p:spPr>
            <a:xfrm>
              <a:off x="323528" y="3933056"/>
              <a:ext cx="1728192" cy="2579392"/>
            </a:xfrm>
            <a:prstGeom prst="rect">
              <a:avLst/>
            </a:prstGeom>
          </p:spPr>
        </p:pic>
        <p:pic>
          <p:nvPicPr>
            <p:cNvPr id="28" name="Рисунок 27" descr="1363686187_ca3b6b57.jpg"/>
            <p:cNvPicPr>
              <a:picLocks noChangeAspect="1"/>
            </p:cNvPicPr>
            <p:nvPr userDrawn="1"/>
          </p:nvPicPr>
          <p:blipFill>
            <a:blip r:embed="rId1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1331640" y="2852936"/>
              <a:ext cx="1555410" cy="172819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Половина рамки 9"/>
            <p:cNvSpPr/>
            <p:nvPr userDrawn="1"/>
          </p:nvSpPr>
          <p:spPr>
            <a:xfrm>
              <a:off x="0" y="0"/>
              <a:ext cx="755576" cy="6858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" name="Половина рамки 10"/>
            <p:cNvSpPr/>
            <p:nvPr userDrawn="1"/>
          </p:nvSpPr>
          <p:spPr>
            <a:xfrm rot="5400000" flipH="1">
              <a:off x="4194212" y="1908212"/>
              <a:ext cx="755576" cy="9144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 flipH="1" flipV="1">
            <a:off x="0" y="0"/>
            <a:ext cx="9144000" cy="6858000"/>
            <a:chOff x="0" y="0"/>
            <a:chExt cx="9144000" cy="6858000"/>
          </a:xfrm>
        </p:grpSpPr>
        <p:sp>
          <p:nvSpPr>
            <p:cNvPr id="15" name="Половина рамки 14"/>
            <p:cNvSpPr/>
            <p:nvPr userDrawn="1"/>
          </p:nvSpPr>
          <p:spPr>
            <a:xfrm>
              <a:off x="0" y="0"/>
              <a:ext cx="755576" cy="6858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6" name="Половина рамки 15"/>
            <p:cNvSpPr/>
            <p:nvPr userDrawn="1"/>
          </p:nvSpPr>
          <p:spPr>
            <a:xfrm rot="5400000" flipH="1">
              <a:off x="4194212" y="1908212"/>
              <a:ext cx="755576" cy="9144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pic>
        <p:nvPicPr>
          <p:cNvPr id="29" name="Рисунок 28" descr="1363686266_vozd55.jpg"/>
          <p:cNvPicPr>
            <a:picLocks noChangeAspect="1"/>
          </p:cNvPicPr>
          <p:nvPr userDrawn="1"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876256" y="332656"/>
            <a:ext cx="1924327" cy="2808312"/>
          </a:xfrm>
          <a:prstGeom prst="rect">
            <a:avLst/>
          </a:prstGeom>
        </p:spPr>
      </p:pic>
      <p:sp>
        <p:nvSpPr>
          <p:cNvPr id="17" name="Прямоугольник 16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F:\&#1084;&#1086;&#1081;%20&#1091;&#1088;&#1086;&#1082;\&#1085;&#1072;&#1088;&#1077;&#1079;&#1082;&#1072;.mp3" TargetMode="External"/><Relationship Id="rId1" Type="http://schemas.openxmlformats.org/officeDocument/2006/relationships/audio" Target="file:///F:\&#1084;&#1086;&#1081;%20&#1091;&#1088;&#1086;&#1082;\pesenka_krokodila_geny_minus1.mp3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84;&#1086;&#1081;%20&#1091;&#1088;&#1086;&#1082;\&#1089;&#1090;&#1080;&#1093;.mp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84;&#1086;&#1081;%20&#1091;&#1088;&#1086;&#1082;\13_-_Urok_6-1_-_Upr._3.mp3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84;&#1086;&#1081;%20&#1091;&#1088;&#1086;&#1082;\neizvestno%20-%20Happy%20Birthday%20To%20You%20(minus).mp3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gifpark.ru/Gifs/FLOWERS/bloem37.gif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827584" y="1844823"/>
            <a:ext cx="7453509" cy="3076804"/>
            <a:chOff x="1115616" y="2132856"/>
            <a:chExt cx="7165477" cy="3355061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115616" y="2132856"/>
              <a:ext cx="7165477" cy="17116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600" b="1" dirty="0" err="1" smtClean="0">
                  <a:ln w="19050">
                    <a:solidFill>
                      <a:schemeClr val="bg1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Liberation Sans Narrow" pitchFamily="34" charset="0"/>
                </a:rPr>
                <a:t>Geburtstag</a:t>
              </a:r>
              <a:endParaRPr lang="ru-RU" sz="9600" b="1" dirty="0">
                <a:ln w="19050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Liberation Sans Narrow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2361672" y="5085184"/>
              <a:ext cx="4910120" cy="4027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</p:grp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esenka_krokodila_geny_minus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020272" y="5229200"/>
            <a:ext cx="368424" cy="368424"/>
          </a:xfrm>
          <a:prstGeom prst="rect">
            <a:avLst/>
          </a:prstGeom>
        </p:spPr>
      </p:pic>
      <p:pic>
        <p:nvPicPr>
          <p:cNvPr id="9" name="нарезка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tretch>
            <a:fillRect/>
          </a:stretch>
        </p:blipFill>
        <p:spPr>
          <a:xfrm>
            <a:off x="2714612" y="5143512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52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0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err="1" smtClean="0">
                <a:solidFill>
                  <a:srgbClr val="7030A0"/>
                </a:solidFill>
                <a:latin typeface="Liberation Sans Narrow" pitchFamily="34" charset="0"/>
              </a:rPr>
              <a:t>Einladung</a:t>
            </a:r>
            <a:endParaRPr lang="ru-RU" sz="5400" dirty="0">
              <a:solidFill>
                <a:srgbClr val="7030A0"/>
              </a:solidFill>
              <a:latin typeface="Liberation Sans Narrow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4000" i="1" dirty="0" smtClean="0">
              <a:solidFill>
                <a:srgbClr val="7030A0"/>
              </a:solidFill>
              <a:latin typeface="Liberation Sans Narrow" pitchFamily="34" charset="0"/>
            </a:endParaRPr>
          </a:p>
          <a:p>
            <a:pPr algn="ctr">
              <a:buNone/>
            </a:pPr>
            <a:r>
              <a:rPr lang="en-US" sz="4000" i="1" dirty="0" err="1" smtClean="0">
                <a:solidFill>
                  <a:srgbClr val="7030A0"/>
                </a:solidFill>
                <a:latin typeface="Liberation Sans Narrow" pitchFamily="34" charset="0"/>
              </a:rPr>
              <a:t>Liebe</a:t>
            </a:r>
            <a:r>
              <a:rPr lang="en-US" sz="4000" i="1" dirty="0" smtClean="0">
                <a:solidFill>
                  <a:srgbClr val="7030A0"/>
                </a:solidFill>
                <a:latin typeface="Liberation Sans Narrow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Liberation Sans Narrow" pitchFamily="34" charset="0"/>
              </a:rPr>
              <a:t>Freunde</a:t>
            </a:r>
            <a:r>
              <a:rPr lang="ru-RU" sz="4000" i="1" dirty="0" smtClean="0">
                <a:solidFill>
                  <a:srgbClr val="7030A0"/>
                </a:solidFill>
                <a:latin typeface="Liberation Sans Narrow" pitchFamily="34" charset="0"/>
              </a:rPr>
              <a:t>!</a:t>
            </a:r>
            <a:endParaRPr lang="ru-RU" sz="4000" dirty="0" smtClean="0">
              <a:solidFill>
                <a:srgbClr val="7030A0"/>
              </a:solidFill>
              <a:latin typeface="Liberation Sans Narrow" pitchFamily="34" charset="0"/>
            </a:endParaRPr>
          </a:p>
          <a:p>
            <a:pPr algn="ctr">
              <a:buNone/>
            </a:pPr>
            <a:r>
              <a:rPr lang="en-US" sz="4000" i="1" dirty="0" err="1" smtClean="0">
                <a:solidFill>
                  <a:srgbClr val="7030A0"/>
                </a:solidFill>
                <a:latin typeface="Liberation Sans Narrow" pitchFamily="34" charset="0"/>
              </a:rPr>
              <a:t>Ich</a:t>
            </a:r>
            <a:r>
              <a:rPr lang="en-US" sz="4000" i="1" dirty="0" smtClean="0">
                <a:solidFill>
                  <a:srgbClr val="7030A0"/>
                </a:solidFill>
                <a:latin typeface="Liberation Sans Narrow" pitchFamily="34" charset="0"/>
              </a:rPr>
              <a:t> lade </a:t>
            </a:r>
            <a:r>
              <a:rPr lang="en-US" sz="4000" i="1" dirty="0" err="1" smtClean="0">
                <a:solidFill>
                  <a:srgbClr val="7030A0"/>
                </a:solidFill>
                <a:latin typeface="Liberation Sans Narrow" pitchFamily="34" charset="0"/>
              </a:rPr>
              <a:t>Dich</a:t>
            </a:r>
            <a:r>
              <a:rPr lang="en-US" sz="4000" i="1" dirty="0" smtClean="0">
                <a:solidFill>
                  <a:srgbClr val="7030A0"/>
                </a:solidFill>
                <a:latin typeface="Liberation Sans Narrow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Liberation Sans Narrow" pitchFamily="34" charset="0"/>
              </a:rPr>
              <a:t>herzlich</a:t>
            </a:r>
            <a:r>
              <a:rPr lang="en-US" sz="4000" i="1" dirty="0" smtClean="0">
                <a:solidFill>
                  <a:srgbClr val="7030A0"/>
                </a:solidFill>
                <a:latin typeface="Liberation Sans Narrow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Liberation Sans Narrow" pitchFamily="34" charset="0"/>
              </a:rPr>
              <a:t>zum</a:t>
            </a:r>
            <a:r>
              <a:rPr lang="en-US" sz="4000" i="1" dirty="0" smtClean="0">
                <a:solidFill>
                  <a:srgbClr val="7030A0"/>
                </a:solidFill>
                <a:latin typeface="Liberation Sans Narrow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Liberation Sans Narrow" pitchFamily="34" charset="0"/>
              </a:rPr>
              <a:t>Geburtstag</a:t>
            </a:r>
            <a:r>
              <a:rPr lang="en-US" sz="4000" i="1" dirty="0" smtClean="0">
                <a:solidFill>
                  <a:srgbClr val="7030A0"/>
                </a:solidFill>
                <a:latin typeface="Liberation Sans Narrow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Liberation Sans Narrow" pitchFamily="34" charset="0"/>
              </a:rPr>
              <a:t>ein</a:t>
            </a:r>
            <a:r>
              <a:rPr lang="en-US" sz="4000" i="1" dirty="0" smtClean="0">
                <a:solidFill>
                  <a:srgbClr val="7030A0"/>
                </a:solidFill>
                <a:latin typeface="Liberation Sans Narrow" pitchFamily="34" charset="0"/>
              </a:rPr>
              <a:t>.</a:t>
            </a:r>
            <a:endParaRPr lang="ru-RU" sz="4000" dirty="0" smtClean="0">
              <a:solidFill>
                <a:srgbClr val="7030A0"/>
              </a:solidFill>
              <a:latin typeface="Liberation Sans Narrow" pitchFamily="34" charset="0"/>
            </a:endParaRPr>
          </a:p>
          <a:p>
            <a:pPr algn="ctr">
              <a:buNone/>
            </a:pPr>
            <a:r>
              <a:rPr lang="en-US" sz="4000" i="1" dirty="0" err="1" smtClean="0">
                <a:solidFill>
                  <a:srgbClr val="7030A0"/>
                </a:solidFill>
                <a:latin typeface="Liberation Sans Narrow" pitchFamily="34" charset="0"/>
              </a:rPr>
              <a:t>Komme</a:t>
            </a:r>
            <a:r>
              <a:rPr lang="en-US" sz="4000" i="1" dirty="0" smtClean="0">
                <a:solidFill>
                  <a:srgbClr val="7030A0"/>
                </a:solidFill>
                <a:latin typeface="Liberation Sans Narrow" pitchFamily="34" charset="0"/>
              </a:rPr>
              <a:t> </a:t>
            </a:r>
            <a:r>
              <a:rPr lang="en-US" sz="4000" i="1" dirty="0" err="1" smtClean="0">
                <a:solidFill>
                  <a:srgbClr val="7030A0"/>
                </a:solidFill>
                <a:latin typeface="Liberation Sans Narrow" pitchFamily="34" charset="0"/>
              </a:rPr>
              <a:t>bitte</a:t>
            </a:r>
            <a:r>
              <a:rPr lang="en-US" sz="4000" i="1" dirty="0" smtClean="0">
                <a:solidFill>
                  <a:srgbClr val="7030A0"/>
                </a:solidFill>
                <a:latin typeface="Liberation Sans Narrow" pitchFamily="34" charset="0"/>
              </a:rPr>
              <a:t> am Sonntag um 12 </a:t>
            </a:r>
            <a:r>
              <a:rPr lang="en-US" sz="4000" i="1" dirty="0" err="1" smtClean="0">
                <a:solidFill>
                  <a:srgbClr val="7030A0"/>
                </a:solidFill>
                <a:latin typeface="Liberation Sans Narrow" pitchFamily="34" charset="0"/>
              </a:rPr>
              <a:t>Uhr</a:t>
            </a:r>
            <a:r>
              <a:rPr lang="en-US" sz="4000" i="1" dirty="0" smtClean="0">
                <a:solidFill>
                  <a:srgbClr val="7030A0"/>
                </a:solidFill>
                <a:latin typeface="Liberation Sans Narrow" pitchFamily="34" charset="0"/>
              </a:rPr>
              <a:t>.</a:t>
            </a:r>
            <a:endParaRPr lang="ru-RU" sz="4000" dirty="0" smtClean="0">
              <a:solidFill>
                <a:srgbClr val="7030A0"/>
              </a:solidFill>
              <a:latin typeface="Liberation Sans Narrow" pitchFamily="34" charset="0"/>
            </a:endParaRPr>
          </a:p>
          <a:p>
            <a:pPr algn="ctr">
              <a:buNone/>
            </a:pPr>
            <a:r>
              <a:rPr lang="en-US" sz="4000" i="1" dirty="0" err="1" smtClean="0">
                <a:solidFill>
                  <a:srgbClr val="7030A0"/>
                </a:solidFill>
                <a:latin typeface="Liberation Sans Narrow" pitchFamily="34" charset="0"/>
              </a:rPr>
              <a:t>Ihre</a:t>
            </a:r>
            <a:r>
              <a:rPr lang="en-US" sz="4000" i="1" dirty="0" smtClean="0">
                <a:solidFill>
                  <a:srgbClr val="7030A0"/>
                </a:solidFill>
                <a:latin typeface="Liberation Sans Narrow" pitchFamily="34" charset="0"/>
              </a:rPr>
              <a:t> Sabine</a:t>
            </a:r>
            <a:r>
              <a:rPr lang="ru-RU" sz="4000" i="1" dirty="0" smtClean="0">
                <a:solidFill>
                  <a:srgbClr val="7030A0"/>
                </a:solidFill>
                <a:latin typeface="Liberation Sans Narrow" pitchFamily="34" charset="0"/>
              </a:rPr>
              <a:t>!</a:t>
            </a:r>
            <a:endParaRPr lang="ru-RU" sz="4000" dirty="0" smtClean="0">
              <a:solidFill>
                <a:srgbClr val="7030A0"/>
              </a:solidFill>
              <a:latin typeface="Liberation Sans Narrow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800080"/>
                </a:solidFill>
              </a:rPr>
              <a:t>Unsere</a:t>
            </a:r>
            <a:r>
              <a:rPr lang="en-US" dirty="0" smtClean="0">
                <a:solidFill>
                  <a:srgbClr val="800080"/>
                </a:solidFill>
              </a:rPr>
              <a:t> </a:t>
            </a:r>
            <a:r>
              <a:rPr lang="en-US" dirty="0" err="1" smtClean="0">
                <a:solidFill>
                  <a:srgbClr val="800080"/>
                </a:solidFill>
              </a:rPr>
              <a:t>Ziele</a:t>
            </a:r>
            <a:r>
              <a:rPr lang="ru-RU" dirty="0" smtClean="0">
                <a:solidFill>
                  <a:srgbClr val="800080"/>
                </a:solidFill>
              </a:rPr>
              <a:t>:</a:t>
            </a:r>
            <a:endParaRPr lang="ru-RU" dirty="0">
              <a:solidFill>
                <a:srgbClr val="80008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7030A0"/>
                </a:solidFill>
              </a:rPr>
              <a:t>Познакомиться с новыми словами</a:t>
            </a:r>
          </a:p>
          <a:p>
            <a:r>
              <a:rPr lang="ru-RU" sz="3600" dirty="0" smtClean="0">
                <a:solidFill>
                  <a:srgbClr val="7030A0"/>
                </a:solidFill>
              </a:rPr>
              <a:t>Разучить новую </a:t>
            </a:r>
            <a:r>
              <a:rPr lang="ru-RU" sz="3600" dirty="0" smtClean="0">
                <a:solidFill>
                  <a:srgbClr val="7030A0"/>
                </a:solidFill>
              </a:rPr>
              <a:t>рифмовку</a:t>
            </a:r>
          </a:p>
          <a:p>
            <a:r>
              <a:rPr lang="ru-RU" sz="3600" smtClean="0">
                <a:solidFill>
                  <a:srgbClr val="7030A0"/>
                </a:solidFill>
              </a:rPr>
              <a:t>Выучить месяцы</a:t>
            </a:r>
            <a:endParaRPr lang="ru-RU" sz="3600" dirty="0" smtClean="0">
              <a:solidFill>
                <a:srgbClr val="7030A0"/>
              </a:solidFill>
            </a:endParaRPr>
          </a:p>
          <a:p>
            <a:r>
              <a:rPr lang="ru-RU" sz="3600" dirty="0" smtClean="0">
                <a:solidFill>
                  <a:srgbClr val="7030A0"/>
                </a:solidFill>
              </a:rPr>
              <a:t>Научится читать диалог</a:t>
            </a:r>
          </a:p>
          <a:p>
            <a:r>
              <a:rPr lang="ru-RU" sz="3600" dirty="0" smtClean="0">
                <a:solidFill>
                  <a:srgbClr val="7030A0"/>
                </a:solidFill>
              </a:rPr>
              <a:t>Спеть немецкую песню к дню рождения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dirty="0" err="1" smtClean="0"/>
              <a:t>Mundgymnastik</a:t>
            </a:r>
            <a:r>
              <a:rPr lang="en-US" b="1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Heute</a:t>
            </a:r>
            <a:r>
              <a:rPr lang="en-US" dirty="0" smtClean="0"/>
              <a:t> </a:t>
            </a:r>
            <a:r>
              <a:rPr lang="en-US" dirty="0" err="1" smtClean="0"/>
              <a:t>trainieren</a:t>
            </a:r>
            <a:r>
              <a:rPr lang="en-US" dirty="0" smtClean="0"/>
              <a:t> </a:t>
            </a:r>
            <a:r>
              <a:rPr lang="en-US" dirty="0" err="1" smtClean="0"/>
              <a:t>wir</a:t>
            </a:r>
            <a:r>
              <a:rPr lang="en-US" dirty="0" smtClean="0"/>
              <a:t> den </a:t>
            </a:r>
            <a:r>
              <a:rPr lang="en-US" dirty="0" err="1" smtClean="0"/>
              <a:t>Laut</a:t>
            </a:r>
            <a:r>
              <a:rPr lang="en-US" dirty="0" smtClean="0"/>
              <a:t> {ζ}. </a:t>
            </a:r>
            <a:r>
              <a:rPr lang="en-US" dirty="0" err="1" smtClean="0"/>
              <a:t>Sprecht</a:t>
            </a:r>
            <a:r>
              <a:rPr lang="en-US" dirty="0" smtClean="0"/>
              <a:t> </a:t>
            </a:r>
            <a:r>
              <a:rPr lang="en-US" dirty="0" err="1" smtClean="0"/>
              <a:t>mir</a:t>
            </a:r>
            <a:r>
              <a:rPr lang="en-US" dirty="0" smtClean="0"/>
              <a:t> </a:t>
            </a:r>
            <a:r>
              <a:rPr lang="en-US" dirty="0" err="1" smtClean="0"/>
              <a:t>nach</a:t>
            </a:r>
            <a:r>
              <a:rPr lang="en-US" dirty="0" smtClean="0"/>
              <a:t>:</a:t>
            </a:r>
            <a:endParaRPr lang="ru-RU" dirty="0" smtClean="0"/>
          </a:p>
          <a:p>
            <a:pPr algn="ctr">
              <a:buNone/>
            </a:pPr>
            <a:r>
              <a:rPr lang="en-US" sz="4400" dirty="0" err="1" smtClean="0">
                <a:solidFill>
                  <a:srgbClr val="800080"/>
                </a:solidFill>
                <a:latin typeface="Liberation Sans Narrow" pitchFamily="34" charset="0"/>
              </a:rPr>
              <a:t>Ich</a:t>
            </a:r>
            <a:r>
              <a:rPr lang="en-US" sz="4400" dirty="0" smtClean="0">
                <a:solidFill>
                  <a:srgbClr val="800080"/>
                </a:solidFill>
                <a:latin typeface="Liberation Sans Narrow" pitchFamily="34" charset="0"/>
              </a:rPr>
              <a:t>     </a:t>
            </a:r>
            <a:r>
              <a:rPr lang="en-US" sz="4400" dirty="0" err="1" smtClean="0">
                <a:solidFill>
                  <a:srgbClr val="800080"/>
                </a:solidFill>
                <a:latin typeface="Liberation Sans Narrow" pitchFamily="34" charset="0"/>
              </a:rPr>
              <a:t>mich</a:t>
            </a:r>
            <a:r>
              <a:rPr lang="en-US" sz="4400" dirty="0" smtClean="0">
                <a:solidFill>
                  <a:srgbClr val="800080"/>
                </a:solidFill>
                <a:latin typeface="Liberation Sans Narrow" pitchFamily="34" charset="0"/>
              </a:rPr>
              <a:t>   </a:t>
            </a:r>
            <a:r>
              <a:rPr lang="en-US" sz="4400" dirty="0" err="1" smtClean="0">
                <a:solidFill>
                  <a:srgbClr val="800080"/>
                </a:solidFill>
                <a:latin typeface="Liberation Sans Narrow" pitchFamily="34" charset="0"/>
              </a:rPr>
              <a:t>natürlich</a:t>
            </a:r>
            <a:r>
              <a:rPr lang="en-US" sz="4400" dirty="0" smtClean="0">
                <a:solidFill>
                  <a:srgbClr val="800080"/>
                </a:solidFill>
                <a:latin typeface="Liberation Sans Narrow" pitchFamily="34" charset="0"/>
              </a:rPr>
              <a:t>   </a:t>
            </a:r>
            <a:r>
              <a:rPr lang="en-US" sz="4400" dirty="0" err="1" smtClean="0">
                <a:solidFill>
                  <a:srgbClr val="800080"/>
                </a:solidFill>
                <a:latin typeface="Liberation Sans Narrow" pitchFamily="34" charset="0"/>
              </a:rPr>
              <a:t>wichtig</a:t>
            </a:r>
            <a:endParaRPr lang="ru-RU" sz="4400" dirty="0" smtClean="0">
              <a:solidFill>
                <a:srgbClr val="800080"/>
              </a:solidFill>
              <a:latin typeface="Liberation Sans Narrow" pitchFamily="34" charset="0"/>
            </a:endParaRP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en-US" sz="4400" dirty="0" err="1" smtClean="0">
                <a:solidFill>
                  <a:srgbClr val="C00000"/>
                </a:solidFill>
              </a:rPr>
              <a:t>Ich</a:t>
            </a:r>
            <a:r>
              <a:rPr lang="en-US" sz="4400" dirty="0" smtClean="0">
                <a:solidFill>
                  <a:srgbClr val="C00000"/>
                </a:solidFill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</a:rPr>
              <a:t>spreche</a:t>
            </a:r>
            <a:r>
              <a:rPr lang="en-US" sz="4400" dirty="0" smtClean="0">
                <a:solidFill>
                  <a:srgbClr val="C00000"/>
                </a:solidFill>
              </a:rPr>
              <a:t> den </a:t>
            </a:r>
            <a:r>
              <a:rPr lang="en-US" sz="4400" dirty="0" err="1" smtClean="0">
                <a:solidFill>
                  <a:srgbClr val="C00000"/>
                </a:solidFill>
              </a:rPr>
              <a:t>Ich-Laut</a:t>
            </a:r>
            <a:r>
              <a:rPr lang="en-US" sz="4400" dirty="0" smtClean="0">
                <a:solidFill>
                  <a:srgbClr val="C00000"/>
                </a:solidFill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</a:rPr>
              <a:t>nicht</a:t>
            </a:r>
            <a:r>
              <a:rPr lang="en-US" sz="4400" dirty="0" smtClean="0">
                <a:solidFill>
                  <a:srgbClr val="C00000"/>
                </a:solidFill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</a:rPr>
              <a:t>richtig</a:t>
            </a:r>
            <a:r>
              <a:rPr lang="en-US" sz="4400" dirty="0" smtClean="0">
                <a:solidFill>
                  <a:srgbClr val="C00000"/>
                </a:solidFill>
              </a:rPr>
              <a:t>, </a:t>
            </a:r>
            <a:r>
              <a:rPr lang="en-US" sz="4400" dirty="0" err="1" smtClean="0">
                <a:solidFill>
                  <a:srgbClr val="C00000"/>
                </a:solidFill>
              </a:rPr>
              <a:t>aber</a:t>
            </a:r>
            <a:r>
              <a:rPr lang="en-US" sz="4400" dirty="0" smtClean="0">
                <a:solidFill>
                  <a:srgbClr val="C00000"/>
                </a:solidFill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</a:rPr>
              <a:t>es</a:t>
            </a:r>
            <a:r>
              <a:rPr lang="en-US" sz="4400" dirty="0" smtClean="0">
                <a:solidFill>
                  <a:srgbClr val="C00000"/>
                </a:solidFill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</a:rPr>
              <a:t>ist</a:t>
            </a:r>
            <a:r>
              <a:rPr lang="en-US" sz="4400" dirty="0" smtClean="0">
                <a:solidFill>
                  <a:srgbClr val="C00000"/>
                </a:solidFill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</a:rPr>
              <a:t>sehr</a:t>
            </a:r>
            <a:r>
              <a:rPr lang="en-US" sz="4400" dirty="0" smtClean="0">
                <a:solidFill>
                  <a:srgbClr val="C00000"/>
                </a:solidFill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</a:rPr>
              <a:t>wichtig</a:t>
            </a:r>
            <a:r>
              <a:rPr lang="en-US" sz="4400" dirty="0" smtClean="0">
                <a:solidFill>
                  <a:srgbClr val="C00000"/>
                </a:solidFill>
              </a:rPr>
              <a:t>, den </a:t>
            </a:r>
            <a:r>
              <a:rPr lang="en-US" sz="4400" dirty="0" err="1" smtClean="0">
                <a:solidFill>
                  <a:srgbClr val="C00000"/>
                </a:solidFill>
              </a:rPr>
              <a:t>Ich-Laut</a:t>
            </a:r>
            <a:r>
              <a:rPr lang="en-US" sz="4400" dirty="0" smtClean="0">
                <a:solidFill>
                  <a:srgbClr val="C00000"/>
                </a:solidFill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</a:rPr>
              <a:t>richtig</a:t>
            </a:r>
            <a:r>
              <a:rPr lang="en-US" sz="4400" dirty="0" smtClean="0">
                <a:solidFill>
                  <a:srgbClr val="C00000"/>
                </a:solidFill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</a:rPr>
              <a:t>zu</a:t>
            </a:r>
            <a:r>
              <a:rPr lang="en-US" sz="4400" dirty="0" smtClean="0">
                <a:solidFill>
                  <a:srgbClr val="C00000"/>
                </a:solidFill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</a:rPr>
              <a:t>sprechen</a:t>
            </a:r>
            <a:r>
              <a:rPr lang="en-US" sz="4400" dirty="0" smtClean="0">
                <a:solidFill>
                  <a:srgbClr val="C00000"/>
                </a:solidFill>
              </a:rPr>
              <a:t>.</a:t>
            </a:r>
            <a:endParaRPr lang="ru-RU" sz="4400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Geburtstag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err="1" smtClean="0"/>
              <a:t>Geburtstag</a:t>
            </a:r>
            <a:r>
              <a:rPr lang="en-US" b="1" dirty="0" smtClean="0"/>
              <a:t>, </a:t>
            </a:r>
            <a:r>
              <a:rPr lang="en-US" b="1" dirty="0" err="1" smtClean="0"/>
              <a:t>Geburtstag</a:t>
            </a:r>
            <a:r>
              <a:rPr lang="en-US" b="1" dirty="0" smtClean="0"/>
              <a:t>!</a:t>
            </a:r>
            <a:endParaRPr lang="ru-RU" dirty="0" smtClean="0"/>
          </a:p>
          <a:p>
            <a:pPr algn="ctr">
              <a:buNone/>
            </a:pPr>
            <a:r>
              <a:rPr lang="en-US" b="1" dirty="0" smtClean="0"/>
              <a:t>Das </a:t>
            </a:r>
            <a:r>
              <a:rPr lang="en-US" b="1" dirty="0" err="1" smtClean="0"/>
              <a:t>ist</a:t>
            </a:r>
            <a:r>
              <a:rPr lang="en-US" b="1" dirty="0" smtClean="0"/>
              <a:t> </a:t>
            </a:r>
            <a:r>
              <a:rPr lang="en-US" b="1" dirty="0" err="1" smtClean="0"/>
              <a:t>ein</a:t>
            </a:r>
            <a:r>
              <a:rPr lang="en-US" b="1" dirty="0" smtClean="0"/>
              <a:t> </a:t>
            </a:r>
            <a:r>
              <a:rPr lang="en-US" b="1" dirty="0" err="1" smtClean="0"/>
              <a:t>schöner</a:t>
            </a:r>
            <a:r>
              <a:rPr lang="en-US" b="1" dirty="0" smtClean="0"/>
              <a:t> Tag!</a:t>
            </a:r>
            <a:endParaRPr lang="ru-RU" dirty="0" smtClean="0"/>
          </a:p>
          <a:p>
            <a:pPr algn="ctr">
              <a:buNone/>
            </a:pPr>
            <a:r>
              <a:rPr lang="en-US" b="1" dirty="0" err="1" smtClean="0"/>
              <a:t>Wir</a:t>
            </a:r>
            <a:r>
              <a:rPr lang="en-US" b="1" dirty="0" smtClean="0"/>
              <a:t> </a:t>
            </a:r>
            <a:r>
              <a:rPr lang="en-US" b="1" dirty="0" err="1" smtClean="0"/>
              <a:t>feiern</a:t>
            </a:r>
            <a:r>
              <a:rPr lang="en-US" b="1" dirty="0" smtClean="0"/>
              <a:t> und </a:t>
            </a:r>
            <a:r>
              <a:rPr lang="en-US" b="1" dirty="0" err="1" smtClean="0"/>
              <a:t>wir</a:t>
            </a:r>
            <a:r>
              <a:rPr lang="en-US" b="1" dirty="0" smtClean="0"/>
              <a:t> </a:t>
            </a:r>
            <a:r>
              <a:rPr lang="en-US" b="1" dirty="0" err="1" smtClean="0"/>
              <a:t>singen</a:t>
            </a:r>
            <a:r>
              <a:rPr lang="en-US" b="1" dirty="0" smtClean="0"/>
              <a:t>.</a:t>
            </a:r>
            <a:endParaRPr lang="ru-RU" dirty="0" smtClean="0"/>
          </a:p>
          <a:p>
            <a:pPr algn="ctr">
              <a:buNone/>
            </a:pPr>
            <a:r>
              <a:rPr lang="en-US" b="1" dirty="0" err="1" smtClean="0"/>
              <a:t>Wir</a:t>
            </a:r>
            <a:r>
              <a:rPr lang="en-US" b="1" dirty="0" smtClean="0"/>
              <a:t> </a:t>
            </a:r>
            <a:r>
              <a:rPr lang="en-US" b="1" dirty="0" err="1" smtClean="0"/>
              <a:t>tanzen</a:t>
            </a:r>
            <a:r>
              <a:rPr lang="en-US" b="1" dirty="0" smtClean="0"/>
              <a:t> und </a:t>
            </a:r>
            <a:r>
              <a:rPr lang="en-US" b="1" dirty="0" err="1" smtClean="0"/>
              <a:t>wir</a:t>
            </a:r>
            <a:r>
              <a:rPr lang="en-US" b="1" dirty="0" smtClean="0"/>
              <a:t> </a:t>
            </a:r>
            <a:r>
              <a:rPr lang="en-US" b="1" dirty="0" err="1" smtClean="0"/>
              <a:t>springen</a:t>
            </a:r>
            <a:r>
              <a:rPr lang="en-US" b="1" dirty="0" smtClean="0"/>
              <a:t>.</a:t>
            </a:r>
            <a:endParaRPr lang="ru-RU" dirty="0" smtClean="0"/>
          </a:p>
          <a:p>
            <a:pPr algn="ctr">
              <a:buNone/>
            </a:pPr>
            <a:r>
              <a:rPr lang="en-US" b="1" dirty="0" err="1" smtClean="0"/>
              <a:t>Wir</a:t>
            </a:r>
            <a:r>
              <a:rPr lang="en-US" b="1" dirty="0" smtClean="0"/>
              <a:t> </a:t>
            </a:r>
            <a:r>
              <a:rPr lang="en-US" b="1" dirty="0" err="1" smtClean="0"/>
              <a:t>spielen</a:t>
            </a:r>
            <a:r>
              <a:rPr lang="en-US" b="1" dirty="0" smtClean="0"/>
              <a:t> und </a:t>
            </a:r>
            <a:r>
              <a:rPr lang="en-US" b="1" dirty="0" err="1" smtClean="0"/>
              <a:t>wir</a:t>
            </a:r>
            <a:r>
              <a:rPr lang="en-US" b="1" dirty="0" smtClean="0"/>
              <a:t> </a:t>
            </a:r>
            <a:r>
              <a:rPr lang="en-US" b="1" dirty="0" err="1" smtClean="0"/>
              <a:t>lachen</a:t>
            </a:r>
            <a:r>
              <a:rPr lang="en-US" b="1" dirty="0" smtClean="0"/>
              <a:t>.</a:t>
            </a:r>
            <a:endParaRPr lang="ru-RU" dirty="0" smtClean="0"/>
          </a:p>
          <a:p>
            <a:pPr algn="ctr">
              <a:buNone/>
            </a:pPr>
            <a:r>
              <a:rPr lang="en-US" b="1" dirty="0" err="1" smtClean="0"/>
              <a:t>Wir</a:t>
            </a:r>
            <a:r>
              <a:rPr lang="en-US" b="1" dirty="0" smtClean="0"/>
              <a:t> </a:t>
            </a:r>
            <a:r>
              <a:rPr lang="en-US" b="1" dirty="0" err="1" smtClean="0"/>
              <a:t>essen</a:t>
            </a:r>
            <a:r>
              <a:rPr lang="en-US" b="1" dirty="0" smtClean="0"/>
              <a:t> </a:t>
            </a:r>
            <a:r>
              <a:rPr lang="en-US" b="1" dirty="0" err="1" smtClean="0"/>
              <a:t>tolle</a:t>
            </a:r>
            <a:r>
              <a:rPr lang="en-US" b="1" dirty="0" smtClean="0"/>
              <a:t> </a:t>
            </a:r>
            <a:r>
              <a:rPr lang="en-US" b="1" dirty="0" err="1" smtClean="0"/>
              <a:t>Sachen</a:t>
            </a:r>
            <a:r>
              <a:rPr lang="en-US" b="1" dirty="0" smtClean="0"/>
              <a:t>!</a:t>
            </a:r>
            <a:endParaRPr lang="ru-RU" dirty="0" smtClean="0"/>
          </a:p>
          <a:p>
            <a:r>
              <a:rPr lang="en-US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стих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7286644" y="5072074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6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Üb</a:t>
            </a:r>
            <a:r>
              <a:rPr lang="en-US" dirty="0" smtClean="0"/>
              <a:t>. 2, S. 69 (</a:t>
            </a:r>
            <a:r>
              <a:rPr lang="en-US" dirty="0" err="1" smtClean="0"/>
              <a:t>Lehrbuch</a:t>
            </a:r>
            <a:r>
              <a:rPr lang="en-US" dirty="0" smtClean="0"/>
              <a:t>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D:\день рождения\сабина 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340768"/>
            <a:ext cx="4752528" cy="3816424"/>
          </a:xfrm>
          <a:prstGeom prst="rect">
            <a:avLst/>
          </a:prstGeom>
          <a:noFill/>
        </p:spPr>
      </p:pic>
      <p:pic>
        <p:nvPicPr>
          <p:cNvPr id="4" name="13_-_Urok_6-1_-_Upr._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6643702" y="5500702"/>
            <a:ext cx="428628" cy="428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 </a:t>
            </a:r>
            <a:r>
              <a:rPr lang="en-US" dirty="0" err="1" smtClean="0"/>
              <a:t>Monate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r>
              <a:rPr lang="en-US" dirty="0" err="1" smtClean="0"/>
              <a:t>Welche</a:t>
            </a:r>
            <a:r>
              <a:rPr lang="en-US" dirty="0" smtClean="0"/>
              <a:t> </a:t>
            </a:r>
            <a:r>
              <a:rPr lang="en-US" dirty="0" err="1" smtClean="0"/>
              <a:t>Monate</a:t>
            </a:r>
            <a:r>
              <a:rPr lang="en-US" dirty="0" smtClean="0"/>
              <a:t> hat </a:t>
            </a:r>
            <a:r>
              <a:rPr lang="en-US" dirty="0" err="1" smtClean="0"/>
              <a:t>der</a:t>
            </a:r>
            <a:r>
              <a:rPr lang="en-US" dirty="0" smtClean="0"/>
              <a:t> Winter?</a:t>
            </a:r>
            <a:endParaRPr lang="ru-RU" dirty="0" smtClean="0"/>
          </a:p>
          <a:p>
            <a:endParaRPr lang="en-US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Welche</a:t>
            </a:r>
            <a:r>
              <a:rPr lang="en-US" dirty="0" smtClean="0"/>
              <a:t> </a:t>
            </a:r>
            <a:r>
              <a:rPr lang="en-US" dirty="0" err="1" smtClean="0"/>
              <a:t>Monate</a:t>
            </a:r>
            <a:r>
              <a:rPr lang="en-US" dirty="0" smtClean="0"/>
              <a:t> hat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Frühling</a:t>
            </a:r>
            <a:r>
              <a:rPr lang="en-US" dirty="0" smtClean="0"/>
              <a:t>? </a:t>
            </a:r>
            <a:endParaRPr lang="ru-RU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Welche</a:t>
            </a:r>
            <a:r>
              <a:rPr lang="en-US" dirty="0" smtClean="0"/>
              <a:t> </a:t>
            </a:r>
            <a:r>
              <a:rPr lang="en-US" dirty="0" err="1" smtClean="0"/>
              <a:t>Monate</a:t>
            </a:r>
            <a:r>
              <a:rPr lang="en-US" dirty="0" smtClean="0"/>
              <a:t> hat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Sommer</a:t>
            </a:r>
            <a:r>
              <a:rPr lang="en-US" dirty="0" smtClean="0"/>
              <a:t>?</a:t>
            </a:r>
            <a:endParaRPr lang="ru-RU" dirty="0" smtClean="0"/>
          </a:p>
          <a:p>
            <a:r>
              <a:rPr lang="en-US" dirty="0" smtClean="0"/>
              <a:t>- </a:t>
            </a:r>
            <a:r>
              <a:rPr lang="en-US" dirty="0" err="1" smtClean="0"/>
              <a:t>Welche</a:t>
            </a:r>
            <a:r>
              <a:rPr lang="en-US" dirty="0" smtClean="0"/>
              <a:t> </a:t>
            </a:r>
            <a:r>
              <a:rPr lang="en-US" dirty="0" err="1" smtClean="0"/>
              <a:t>Monate</a:t>
            </a:r>
            <a:r>
              <a:rPr lang="en-US" dirty="0" smtClean="0"/>
              <a:t> hat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Herbst</a:t>
            </a:r>
            <a:r>
              <a:rPr lang="en-US" dirty="0" smtClean="0"/>
              <a:t>?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Der</a:t>
            </a:r>
            <a:r>
              <a:rPr lang="en-US" dirty="0" smtClean="0"/>
              <a:t> Winter hat </a:t>
            </a:r>
            <a:r>
              <a:rPr lang="en-US" dirty="0" err="1" smtClean="0"/>
              <a:t>Dezember</a:t>
            </a:r>
            <a:r>
              <a:rPr lang="en-US" dirty="0" smtClean="0"/>
              <a:t>, </a:t>
            </a:r>
            <a:r>
              <a:rPr lang="en-US" dirty="0" err="1" smtClean="0"/>
              <a:t>Januar</a:t>
            </a:r>
            <a:r>
              <a:rPr lang="en-US" dirty="0" smtClean="0"/>
              <a:t> und </a:t>
            </a:r>
            <a:r>
              <a:rPr lang="en-US" dirty="0" err="1" smtClean="0"/>
              <a:t>Februar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Frühling</a:t>
            </a:r>
            <a:r>
              <a:rPr lang="en-US" dirty="0" smtClean="0"/>
              <a:t> hat </a:t>
            </a:r>
            <a:r>
              <a:rPr lang="en-US" dirty="0" err="1" smtClean="0"/>
              <a:t>März</a:t>
            </a:r>
            <a:r>
              <a:rPr lang="en-US" dirty="0" smtClean="0"/>
              <a:t>, April und August.</a:t>
            </a:r>
            <a:endParaRPr lang="ru-RU" dirty="0" smtClean="0"/>
          </a:p>
          <a:p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Sommer</a:t>
            </a:r>
            <a:r>
              <a:rPr lang="en-US" dirty="0" smtClean="0"/>
              <a:t> hat </a:t>
            </a:r>
            <a:r>
              <a:rPr lang="en-US" dirty="0" err="1" smtClean="0"/>
              <a:t>Juni</a:t>
            </a:r>
            <a:r>
              <a:rPr lang="en-US" dirty="0" smtClean="0"/>
              <a:t>, </a:t>
            </a:r>
            <a:r>
              <a:rPr lang="en-US" dirty="0" err="1" smtClean="0"/>
              <a:t>Juli</a:t>
            </a:r>
            <a:r>
              <a:rPr lang="en-US" dirty="0" smtClean="0"/>
              <a:t> und August.</a:t>
            </a:r>
            <a:endParaRPr lang="ru-RU" dirty="0" smtClean="0"/>
          </a:p>
          <a:p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Herbst</a:t>
            </a:r>
            <a:r>
              <a:rPr lang="en-US" dirty="0" smtClean="0"/>
              <a:t> hat September, </a:t>
            </a:r>
            <a:r>
              <a:rPr lang="en-US" dirty="0" err="1" smtClean="0"/>
              <a:t>Oktober</a:t>
            </a:r>
            <a:r>
              <a:rPr lang="en-US" dirty="0" smtClean="0"/>
              <a:t> und November.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34680" cy="1162050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TURNEN WIR</a:t>
            </a:r>
            <a:r>
              <a:rPr lang="ru-RU" sz="2800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dem</a:t>
            </a:r>
            <a:r>
              <a:rPr lang="en-US" dirty="0" smtClean="0"/>
              <a:t> Kopf nick, nick, nick</a:t>
            </a:r>
            <a:br>
              <a:rPr lang="en-US" dirty="0" smtClean="0"/>
            </a:b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dem</a:t>
            </a:r>
            <a:r>
              <a:rPr lang="en-US" dirty="0" smtClean="0"/>
              <a:t> Finger tick, tick, tick</a:t>
            </a:r>
            <a:br>
              <a:rPr lang="en-US" dirty="0" smtClean="0"/>
            </a:br>
            <a:r>
              <a:rPr lang="en-US" dirty="0" err="1" smtClean="0"/>
              <a:t>Mit</a:t>
            </a:r>
            <a:r>
              <a:rPr lang="en-US" dirty="0" smtClean="0"/>
              <a:t> den </a:t>
            </a:r>
            <a:r>
              <a:rPr lang="en-US" dirty="0" err="1" smtClean="0"/>
              <a:t>Händen</a:t>
            </a:r>
            <a:r>
              <a:rPr lang="en-US" dirty="0" smtClean="0"/>
              <a:t> </a:t>
            </a:r>
            <a:r>
              <a:rPr lang="en-US" dirty="0" err="1" smtClean="0"/>
              <a:t>klapp</a:t>
            </a:r>
            <a:r>
              <a:rPr lang="en-US" dirty="0" smtClean="0"/>
              <a:t>, </a:t>
            </a:r>
            <a:r>
              <a:rPr lang="en-US" dirty="0" err="1" smtClean="0"/>
              <a:t>klapp</a:t>
            </a:r>
            <a:r>
              <a:rPr lang="en-US" dirty="0" smtClean="0"/>
              <a:t>, </a:t>
            </a:r>
            <a:r>
              <a:rPr lang="en-US" dirty="0" err="1" smtClean="0"/>
              <a:t>klapp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Mit</a:t>
            </a:r>
            <a:r>
              <a:rPr lang="en-US" dirty="0" smtClean="0"/>
              <a:t> den </a:t>
            </a:r>
            <a:r>
              <a:rPr lang="en-US" dirty="0" err="1" smtClean="0"/>
              <a:t>Füßen</a:t>
            </a:r>
            <a:r>
              <a:rPr lang="en-US" dirty="0" smtClean="0"/>
              <a:t> trap, trap, trap.</a:t>
            </a:r>
            <a:br>
              <a:rPr lang="en-US" dirty="0" smtClean="0"/>
            </a:br>
            <a:r>
              <a:rPr lang="en-US" dirty="0" err="1" smtClean="0"/>
              <a:t>Einmal</a:t>
            </a:r>
            <a:r>
              <a:rPr lang="en-US" dirty="0" smtClean="0"/>
              <a:t> </a:t>
            </a:r>
            <a:r>
              <a:rPr lang="en-US" dirty="0" err="1" smtClean="0"/>
              <a:t>hin</a:t>
            </a:r>
            <a:r>
              <a:rPr lang="en-US" dirty="0" smtClean="0"/>
              <a:t>, </a:t>
            </a:r>
            <a:r>
              <a:rPr lang="en-US" dirty="0" err="1" smtClean="0"/>
              <a:t>einmal</a:t>
            </a:r>
            <a:r>
              <a:rPr lang="en-US" dirty="0" smtClean="0"/>
              <a:t> her</a:t>
            </a:r>
            <a:br>
              <a:rPr lang="en-US" dirty="0" smtClean="0"/>
            </a:br>
            <a:r>
              <a:rPr lang="en-US" dirty="0" err="1" smtClean="0"/>
              <a:t>Rundherum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en-US" dirty="0" smtClean="0"/>
              <a:t>Das </a:t>
            </a:r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nicht</a:t>
            </a:r>
            <a:r>
              <a:rPr lang="en-US" dirty="0" smtClean="0"/>
              <a:t> so </a:t>
            </a:r>
            <a:r>
              <a:rPr lang="en-US" dirty="0" err="1" smtClean="0"/>
              <a:t>schwer</a:t>
            </a:r>
            <a:r>
              <a:rPr lang="en-US" dirty="0" smtClean="0"/>
              <a:t>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gallery_2_391_5325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16832"/>
            <a:ext cx="2166912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Wann</a:t>
            </a:r>
            <a:r>
              <a:rPr lang="en-US" dirty="0" smtClean="0"/>
              <a:t> hast du </a:t>
            </a:r>
            <a:r>
              <a:rPr lang="en-US" dirty="0" err="1" smtClean="0"/>
              <a:t>Geburtstag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err="1" smtClean="0"/>
              <a:t>Ich</a:t>
            </a:r>
            <a:r>
              <a:rPr lang="en-US" sz="4400" dirty="0" smtClean="0"/>
              <a:t> </a:t>
            </a:r>
            <a:r>
              <a:rPr lang="en-US" sz="4400" dirty="0" err="1" smtClean="0"/>
              <a:t>habe</a:t>
            </a:r>
            <a:r>
              <a:rPr lang="en-US" sz="4400" dirty="0" smtClean="0"/>
              <a:t> </a:t>
            </a:r>
            <a:r>
              <a:rPr lang="ru-RU" sz="4400" dirty="0" smtClean="0"/>
              <a:t>…</a:t>
            </a:r>
            <a:endParaRPr lang="en-US" sz="4400" dirty="0" smtClean="0"/>
          </a:p>
          <a:p>
            <a:r>
              <a:rPr lang="en-US" dirty="0" smtClean="0"/>
              <a:t>                                          </a:t>
            </a:r>
            <a:r>
              <a:rPr lang="en-US" dirty="0" err="1" smtClean="0"/>
              <a:t>Februar</a:t>
            </a:r>
            <a:endParaRPr lang="en-US" dirty="0" smtClean="0"/>
          </a:p>
          <a:p>
            <a:r>
              <a:rPr lang="en-US" dirty="0" smtClean="0"/>
              <a:t>                                                       </a:t>
            </a:r>
            <a:r>
              <a:rPr lang="en-US" dirty="0" err="1" smtClean="0"/>
              <a:t>Juni</a:t>
            </a:r>
            <a:endParaRPr lang="ru-RU" dirty="0" smtClean="0"/>
          </a:p>
          <a:p>
            <a:r>
              <a:rPr lang="en-US" dirty="0" smtClean="0"/>
              <a:t>                                                          September</a:t>
            </a:r>
          </a:p>
          <a:p>
            <a:r>
              <a:rPr lang="en-US" dirty="0" smtClean="0"/>
              <a:t>                                                       April</a:t>
            </a:r>
            <a:endParaRPr lang="ru-RU" dirty="0" smtClean="0"/>
          </a:p>
          <a:p>
            <a:r>
              <a:rPr lang="ru-RU" dirty="0" smtClean="0"/>
              <a:t>                                                 </a:t>
            </a:r>
            <a:r>
              <a:rPr lang="en-US" sz="4400" dirty="0" err="1" smtClean="0"/>
              <a:t>Geburtstag</a:t>
            </a:r>
            <a:r>
              <a:rPr lang="en-US" sz="4400" dirty="0" smtClean="0"/>
              <a:t>.</a:t>
            </a:r>
            <a:endParaRPr lang="ru-RU" sz="4400" dirty="0" smtClean="0"/>
          </a:p>
          <a:p>
            <a:r>
              <a:rPr lang="ru-RU" dirty="0" smtClean="0"/>
              <a:t>                                                                                                      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3347864" y="2996952"/>
            <a:ext cx="1800200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800080"/>
                </a:solidFill>
              </a:rPr>
              <a:t>im</a:t>
            </a:r>
            <a:endParaRPr lang="ru-RU" sz="4400" dirty="0">
              <a:solidFill>
                <a:srgbClr val="800080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5148064" y="2996952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5004048" y="4221088"/>
            <a:ext cx="57606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5508104" y="3573016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3995936" y="2564904"/>
            <a:ext cx="43204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C00000"/>
                </a:solidFill>
              </a:rPr>
              <a:t>ZUM GEBURTSTAG VIEL GLÜCK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de-DE" sz="5400" i="1" dirty="0" smtClean="0"/>
              <a:t>Zum Geburtstag viel Glück, </a:t>
            </a:r>
            <a:endParaRPr lang="ru-RU" sz="5400" i="1" dirty="0" smtClean="0"/>
          </a:p>
          <a:p>
            <a:pPr algn="ctr">
              <a:buNone/>
            </a:pPr>
            <a:r>
              <a:rPr lang="de-DE" sz="5400" i="1" dirty="0" smtClean="0"/>
              <a:t>Zum Geburtstag viel Glück,</a:t>
            </a:r>
            <a:endParaRPr lang="ru-RU" sz="5400" i="1" dirty="0" smtClean="0"/>
          </a:p>
          <a:p>
            <a:pPr algn="ctr">
              <a:buNone/>
            </a:pPr>
            <a:r>
              <a:rPr lang="de-DE" sz="5400" i="1" dirty="0" smtClean="0"/>
              <a:t>Zum Geburtstag, liebe Sabine, </a:t>
            </a:r>
            <a:endParaRPr lang="ru-RU" sz="5400" i="1" dirty="0" smtClean="0"/>
          </a:p>
          <a:p>
            <a:pPr algn="ctr">
              <a:buNone/>
            </a:pPr>
            <a:r>
              <a:rPr lang="de-DE" sz="5400" i="1" dirty="0" smtClean="0"/>
              <a:t>Zum Geburtstag viel Glück.</a:t>
            </a:r>
            <a:endParaRPr lang="ru-RU" sz="5400" i="1" dirty="0" smtClean="0"/>
          </a:p>
          <a:p>
            <a:endParaRPr lang="ru-RU" dirty="0"/>
          </a:p>
        </p:txBody>
      </p:sp>
      <p:pic>
        <p:nvPicPr>
          <p:cNvPr id="4" name="neizvestno - Happy Birthday To You (minu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7786710" y="5000636"/>
            <a:ext cx="428628" cy="428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2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800080"/>
                </a:solidFill>
              </a:rPr>
              <a:t>Unsere</a:t>
            </a:r>
            <a:r>
              <a:rPr lang="en-US" dirty="0" smtClean="0">
                <a:solidFill>
                  <a:srgbClr val="800080"/>
                </a:solidFill>
              </a:rPr>
              <a:t> </a:t>
            </a:r>
            <a:r>
              <a:rPr lang="en-US" dirty="0" err="1" smtClean="0">
                <a:solidFill>
                  <a:srgbClr val="800080"/>
                </a:solidFill>
              </a:rPr>
              <a:t>Ziele</a:t>
            </a:r>
            <a:r>
              <a:rPr lang="ru-RU" dirty="0" smtClean="0">
                <a:solidFill>
                  <a:srgbClr val="800080"/>
                </a:solidFill>
              </a:rPr>
              <a:t>:</a:t>
            </a:r>
            <a:endParaRPr lang="ru-RU" dirty="0">
              <a:solidFill>
                <a:srgbClr val="80008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7030A0"/>
                </a:solidFill>
              </a:rPr>
              <a:t>Познакомились </a:t>
            </a:r>
            <a:r>
              <a:rPr lang="ru-RU" sz="3600" dirty="0" smtClean="0">
                <a:solidFill>
                  <a:srgbClr val="7030A0"/>
                </a:solidFill>
              </a:rPr>
              <a:t>с новыми словами</a:t>
            </a:r>
          </a:p>
          <a:p>
            <a:r>
              <a:rPr lang="ru-RU" sz="3600" dirty="0" smtClean="0">
                <a:solidFill>
                  <a:srgbClr val="7030A0"/>
                </a:solidFill>
              </a:rPr>
              <a:t>Разучили </a:t>
            </a:r>
            <a:r>
              <a:rPr lang="ru-RU" sz="3600" dirty="0" smtClean="0">
                <a:solidFill>
                  <a:srgbClr val="7030A0"/>
                </a:solidFill>
              </a:rPr>
              <a:t>новую </a:t>
            </a:r>
            <a:r>
              <a:rPr lang="ru-RU" sz="3600" dirty="0" smtClean="0">
                <a:solidFill>
                  <a:srgbClr val="7030A0"/>
                </a:solidFill>
              </a:rPr>
              <a:t>рифмовку</a:t>
            </a:r>
          </a:p>
          <a:p>
            <a:r>
              <a:rPr lang="ru-RU" sz="3600" dirty="0" smtClean="0">
                <a:solidFill>
                  <a:srgbClr val="7030A0"/>
                </a:solidFill>
              </a:rPr>
              <a:t>Выучили месяцы</a:t>
            </a:r>
            <a:endParaRPr lang="ru-RU" sz="3600" dirty="0" smtClean="0">
              <a:solidFill>
                <a:srgbClr val="7030A0"/>
              </a:solidFill>
            </a:endParaRPr>
          </a:p>
          <a:p>
            <a:r>
              <a:rPr lang="ru-RU" sz="3600" dirty="0" smtClean="0">
                <a:solidFill>
                  <a:srgbClr val="7030A0"/>
                </a:solidFill>
              </a:rPr>
              <a:t>Научились </a:t>
            </a:r>
            <a:r>
              <a:rPr lang="ru-RU" sz="3600" dirty="0" smtClean="0">
                <a:solidFill>
                  <a:srgbClr val="7030A0"/>
                </a:solidFill>
              </a:rPr>
              <a:t>читать диалог</a:t>
            </a:r>
          </a:p>
          <a:p>
            <a:r>
              <a:rPr lang="ru-RU" sz="3600" dirty="0" smtClean="0">
                <a:solidFill>
                  <a:srgbClr val="7030A0"/>
                </a:solidFill>
              </a:rPr>
              <a:t>Спели </a:t>
            </a:r>
            <a:r>
              <a:rPr lang="ru-RU" sz="3600" dirty="0" smtClean="0">
                <a:solidFill>
                  <a:srgbClr val="7030A0"/>
                </a:solidFill>
              </a:rPr>
              <a:t>немецкую песню к дню рождения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620689"/>
            <a:ext cx="7772400" cy="1584175"/>
          </a:xfrm>
        </p:spPr>
        <p:txBody>
          <a:bodyPr/>
          <a:lstStyle/>
          <a:p>
            <a:r>
              <a:rPr lang="en-US" sz="6600" dirty="0" err="1" smtClean="0">
                <a:solidFill>
                  <a:srgbClr val="C00000"/>
                </a:solidFill>
              </a:rPr>
              <a:t>Liebe</a:t>
            </a:r>
            <a:r>
              <a:rPr lang="en-US" sz="6600" dirty="0" smtClean="0">
                <a:solidFill>
                  <a:srgbClr val="C00000"/>
                </a:solidFill>
              </a:rPr>
              <a:t> Sabine!</a:t>
            </a:r>
            <a:endParaRPr lang="ru-RU" sz="6600" dirty="0">
              <a:solidFill>
                <a:srgbClr val="C00000"/>
              </a:solidFill>
            </a:endParaRPr>
          </a:p>
        </p:txBody>
      </p:sp>
      <p:grpSp>
        <p:nvGrpSpPr>
          <p:cNvPr id="4" name="Группа 5"/>
          <p:cNvGrpSpPr>
            <a:grpSpLocks noGrp="1"/>
          </p:cNvGrpSpPr>
          <p:nvPr>
            <p:ph type="title"/>
          </p:nvPr>
        </p:nvGrpSpPr>
        <p:grpSpPr bwMode="auto">
          <a:xfrm>
            <a:off x="2843807" y="2492896"/>
            <a:ext cx="4032449" cy="3744416"/>
            <a:chOff x="6019800" y="3124200"/>
            <a:chExt cx="2286000" cy="2828925"/>
          </a:xfrm>
        </p:grpSpPr>
        <p:pic>
          <p:nvPicPr>
            <p:cNvPr id="5" name="Picture 7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19800" y="3124200"/>
              <a:ext cx="2286000" cy="282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Прямоугольник 4"/>
            <p:cNvSpPr>
              <a:spLocks noChangeArrowheads="1"/>
            </p:cNvSpPr>
            <p:nvPr/>
          </p:nvSpPr>
          <p:spPr bwMode="auto">
            <a:xfrm>
              <a:off x="6172200" y="3124200"/>
              <a:ext cx="204414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b="1"/>
                <a:t>Zum Geburtstag</a:t>
              </a:r>
              <a:r>
                <a:rPr lang="ru-RU" b="1"/>
                <a:t>!</a:t>
              </a: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844824"/>
            <a:ext cx="7772400" cy="3924151"/>
          </a:xfrm>
        </p:spPr>
        <p:txBody>
          <a:bodyPr/>
          <a:lstStyle/>
          <a:p>
            <a:pPr algn="ctr"/>
            <a:r>
              <a:rPr lang="en-US" dirty="0" err="1" smtClean="0">
                <a:solidFill>
                  <a:srgbClr val="9900FF"/>
                </a:solidFill>
              </a:rPr>
              <a:t>Hausaufgaben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>
                <a:solidFill>
                  <a:srgbClr val="C00000"/>
                </a:solidFill>
              </a:rPr>
              <a:t>S. 73 – </a:t>
            </a:r>
            <a:r>
              <a:rPr lang="ru-RU" dirty="0" smtClean="0">
                <a:solidFill>
                  <a:srgbClr val="C00000"/>
                </a:solidFill>
              </a:rPr>
              <a:t>выучить слова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04665"/>
            <a:ext cx="7772400" cy="14401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F:\Tor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4071942"/>
            <a:ext cx="2928958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6419056" cy="1368152"/>
          </a:xfrm>
        </p:spPr>
        <p:txBody>
          <a:bodyPr/>
          <a:lstStyle/>
          <a:p>
            <a:r>
              <a:rPr lang="de-DE" sz="3600" i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Die Stunde ist zu Ende!</a:t>
            </a:r>
            <a:br>
              <a:rPr lang="de-DE" sz="3600" i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</a:br>
            <a:r>
              <a:rPr lang="de-DE" sz="3600" i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Auf Wiedersehen!</a:t>
            </a:r>
            <a:r>
              <a:rPr lang="ru-RU" sz="3600" i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/>
            </a:r>
            <a:br>
              <a:rPr lang="ru-RU" sz="3600" i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</a:br>
            <a:endParaRPr lang="ru-RU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987824" y="2348880"/>
            <a:ext cx="2730730" cy="273685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268</Words>
  <Application>Microsoft Office PowerPoint</Application>
  <PresentationFormat>Экран (4:3)</PresentationFormat>
  <Paragraphs>64</Paragraphs>
  <Slides>14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Einladung</vt:lpstr>
      <vt:lpstr>Unsere Ziele:</vt:lpstr>
      <vt:lpstr>Mundgymnastik. </vt:lpstr>
      <vt:lpstr>Geburtstag </vt:lpstr>
      <vt:lpstr>Üb. 2, S. 69 (Lehrbuch). </vt:lpstr>
      <vt:lpstr>Die Monate</vt:lpstr>
      <vt:lpstr>TURNEN WIR </vt:lpstr>
      <vt:lpstr>Wann hast du Geburtstag?</vt:lpstr>
      <vt:lpstr>ZUM GEBURTSTAG VIEL GLÜCK</vt:lpstr>
      <vt:lpstr>Unsere Ziele:</vt:lpstr>
      <vt:lpstr>Слайд 12</vt:lpstr>
      <vt:lpstr>Hausaufgaben  S. 73 – выучить слова </vt:lpstr>
      <vt:lpstr>Die Stunde ist zu Ende! Auf Wiedersehen!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наташа</cp:lastModifiedBy>
  <cp:revision>39</cp:revision>
  <dcterms:created xsi:type="dcterms:W3CDTF">2014-03-06T14:23:01Z</dcterms:created>
  <dcterms:modified xsi:type="dcterms:W3CDTF">2015-04-16T19:18:11Z</dcterms:modified>
</cp:coreProperties>
</file>