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67" r:id="rId2"/>
    <p:sldId id="382" r:id="rId3"/>
    <p:sldId id="388" r:id="rId4"/>
    <p:sldId id="389" r:id="rId5"/>
    <p:sldId id="390" r:id="rId6"/>
    <p:sldId id="383" r:id="rId7"/>
    <p:sldId id="384" r:id="rId8"/>
    <p:sldId id="395" r:id="rId9"/>
    <p:sldId id="396" r:id="rId10"/>
    <p:sldId id="397" r:id="rId11"/>
    <p:sldId id="409" r:id="rId12"/>
    <p:sldId id="398" r:id="rId13"/>
    <p:sldId id="406" r:id="rId14"/>
    <p:sldId id="410" r:id="rId15"/>
    <p:sldId id="385" r:id="rId16"/>
    <p:sldId id="400" r:id="rId17"/>
    <p:sldId id="401" r:id="rId18"/>
    <p:sldId id="411" r:id="rId19"/>
    <p:sldId id="402" r:id="rId20"/>
    <p:sldId id="407" r:id="rId21"/>
    <p:sldId id="404" r:id="rId22"/>
    <p:sldId id="408" r:id="rId23"/>
    <p:sldId id="405" r:id="rId24"/>
    <p:sldId id="386" r:id="rId25"/>
    <p:sldId id="391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="" xmlns:p14="http://schemas.microsoft.com/office/powerpoint/2010/main">
        <p14:section name="Раздел по умолчанию" id="{DD81E61A-F1F1-4D72-8C21-CF538E3A3F77}">
          <p14:sldIdLst>
            <p14:sldId id="267"/>
            <p14:sldId id="378"/>
            <p14:sldId id="395"/>
            <p14:sldId id="262"/>
          </p14:sldIdLst>
        </p14:section>
        <p14:section name="Раздел без заголовка" id="{7B5EAAED-749D-4417-94FA-CB7A971C8409}">
          <p14:sldIdLst>
            <p14:sldId id="392"/>
            <p14:sldId id="379"/>
            <p14:sldId id="398"/>
            <p14:sldId id="382"/>
            <p14:sldId id="399"/>
            <p14:sldId id="391"/>
          </p14:sldIdLst>
        </p14:section>
        <p14:section name="Раздел без заголовка" id="{E3009068-F09A-453C-83AE-389F9B441460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849" autoAdjust="0"/>
    <p:restoredTop sz="94660"/>
  </p:normalViewPr>
  <p:slideViewPr>
    <p:cSldViewPr>
      <p:cViewPr>
        <p:scale>
          <a:sx n="75" d="100"/>
          <a:sy n="75" d="100"/>
        </p:scale>
        <p:origin x="-1176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5964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88B314-F0F8-423A-AC48-7B5579ED23B2}" type="datetimeFigureOut">
              <a:rPr lang="ru-RU" smtClean="0"/>
              <a:pPr/>
              <a:t>19.12.2016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00B5C0-07F9-44F6-BA4B-6273FC27D10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8849768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19.12.2016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19.12.2016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19.12.2016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19.12.2016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19.12.2016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19.12.2016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19.12.2016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19.12.2016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19.12.2016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19.12.2016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19.12.2016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19.12.2016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19.12.2016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19.12.2016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19.12.2016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email">
              <a:alphaModFix amt="43000"/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8559C7EF-8297-4C0C-BDE1-CE4CDBFBF5F3}" type="datetimeFigureOut">
              <a:rPr lang="ru-RU" smtClean="0"/>
              <a:pPr/>
              <a:t>19.12.2016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6C299DBC-B8EC-410F-B507-EDB76AB2E6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169432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heel spokes="8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8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5B7319-8752-43DC-9251-6FF6EC4E5500}" type="datetimeFigureOut">
              <a:rPr lang="ru-RU" smtClean="0"/>
              <a:pPr/>
              <a:t>19.12.2016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2" r:id="rId3"/>
    <p:sldLayoutId id="2147483663" r:id="rId4"/>
    <p:sldLayoutId id="2147483650" r:id="rId5"/>
    <p:sldLayoutId id="2147483661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4" r:id="rId16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://wiki.moodle.dp.ua/images/Fon_prezentacii_Osen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-171400"/>
            <a:ext cx="9221901" cy="688538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051720" y="1196752"/>
            <a:ext cx="4680520" cy="2212867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dirty="0" smtClean="0">
                <a:solidFill>
                  <a:schemeClr val="bg1"/>
                </a:solidFill>
              </a:rPr>
              <a:t> </a:t>
            </a:r>
            <a:r>
              <a:rPr lang="ru-RU" sz="3200" i="1" dirty="0" smtClean="0">
                <a:solidFill>
                  <a:srgbClr val="C00000"/>
                </a:solidFill>
                <a:latin typeface="Arial" charset="0"/>
                <a:cs typeface="Times New Roman" pitchFamily="18" charset="0"/>
              </a:rPr>
              <a:t> </a:t>
            </a:r>
            <a:r>
              <a:rPr lang="ru-RU" sz="2800" dirty="0" smtClean="0">
                <a:solidFill>
                  <a:srgbClr val="FFFF00"/>
                </a:solidFill>
              </a:rPr>
              <a:t>АКТИВНЫЕ МЕТОДЫ ОБУЧЕНИЯ КАК СПОСОБ ПОВЫШЕНИЯ ПОЗНАВАТЕЛЬНОЙ АКТИВНОСТИ ШКОЛЬНИКОВ</a:t>
            </a:r>
            <a:r>
              <a:rPr lang="ru-RU" sz="3200" dirty="0">
                <a:solidFill>
                  <a:srgbClr val="FFFF00"/>
                </a:solidFill>
              </a:rPr>
              <a:t/>
            </a:r>
            <a:br>
              <a:rPr lang="ru-RU" sz="3200" dirty="0">
                <a:solidFill>
                  <a:srgbClr val="FFFF00"/>
                </a:solidFill>
              </a:rPr>
            </a:br>
            <a:endParaRPr lang="ru-RU" sz="3200" dirty="0">
              <a:solidFill>
                <a:srgbClr val="FFFF00"/>
              </a:solidFill>
              <a:latin typeface="Segoe Script" pitchFamily="34" charset="0"/>
              <a:cs typeface="MV Boli" pitchFamily="2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1547664" y="5589240"/>
            <a:ext cx="2880320" cy="710952"/>
          </a:xfrm>
          <a:prstGeom prst="rect">
            <a:avLst/>
          </a:prstGeom>
        </p:spPr>
        <p:txBody>
          <a:bodyPr vert="horz" lIns="45720" tIns="0" rIns="45720" bIns="4572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ea typeface="+mj-ea"/>
                <a:cs typeface="+mj-cs"/>
              </a:rPr>
              <a:t>Устюжанина Н.В</a:t>
            </a: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ea typeface="+mj-ea"/>
                <a:cs typeface="+mj-cs"/>
              </a:rPr>
              <a:t>.</a:t>
            </a: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5673059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988840"/>
            <a:ext cx="8229600" cy="1143000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Активные методы обучения</a:t>
            </a:r>
            <a:r>
              <a:rPr lang="ru-RU" sz="3200" dirty="0" smtClean="0"/>
              <a:t> </a:t>
            </a:r>
            <a:r>
              <a:rPr lang="ru-RU" sz="3200" dirty="0" smtClean="0">
                <a:solidFill>
                  <a:srgbClr val="0070C0"/>
                </a:solidFill>
              </a:rPr>
              <a:t>- это методы, которые побуждают учащихся к активной мыслительной и практической деятельности в процессе овладения учебным материалом. </a:t>
            </a:r>
            <a:endParaRPr lang="ru-RU" sz="32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7030A0"/>
                </a:solidFill>
                <a:latin typeface="Arial" charset="0"/>
              </a:rPr>
              <a:t>Цель проекта: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46876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b="1" dirty="0" smtClean="0">
                <a:solidFill>
                  <a:srgbClr val="002060"/>
                </a:solidFill>
              </a:rPr>
              <a:t>     </a:t>
            </a:r>
            <a:r>
              <a:rPr lang="ru-RU" sz="2800" b="1" dirty="0" smtClean="0">
                <a:solidFill>
                  <a:srgbClr val="0070C0"/>
                </a:solidFill>
              </a:rPr>
              <a:t>изучение активных методов обучения и влияние их на повышение познавательной активности  школьников в учебном процессе.</a:t>
            </a:r>
            <a:endParaRPr lang="ru-RU" sz="28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7030A0"/>
                </a:solidFill>
              </a:rPr>
              <a:t>Объект исследования</a:t>
            </a:r>
            <a:r>
              <a:rPr lang="ru-RU" b="1" i="1" dirty="0" smtClean="0">
                <a:solidFill>
                  <a:srgbClr val="7030A0"/>
                </a:solidFill>
              </a:rPr>
              <a:t>: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560" y="1916832"/>
            <a:ext cx="8229600" cy="110872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           </a:t>
            </a:r>
            <a:r>
              <a:rPr lang="ru-RU" b="1" dirty="0" smtClean="0">
                <a:solidFill>
                  <a:srgbClr val="0070C0"/>
                </a:solidFill>
              </a:rPr>
              <a:t>Учащиеся начальных классов</a:t>
            </a:r>
          </a:p>
          <a:p>
            <a:pPr algn="ctr">
              <a:buNone/>
            </a:pPr>
            <a:r>
              <a:rPr lang="ru-RU" b="1" dirty="0" smtClean="0">
                <a:solidFill>
                  <a:srgbClr val="0070C0"/>
                </a:solidFill>
              </a:rPr>
              <a:t>1 «Г» класс</a:t>
            </a:r>
            <a:endParaRPr lang="ru-RU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7030A0"/>
                </a:solidFill>
              </a:rPr>
              <a:t>Задачи исследования: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452596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None/>
            </a:pPr>
            <a:r>
              <a:rPr lang="ru-RU" b="1" dirty="0" smtClean="0">
                <a:solidFill>
                  <a:srgbClr val="0070C0"/>
                </a:solidFill>
              </a:rPr>
              <a:t>1</a:t>
            </a:r>
            <a:r>
              <a:rPr lang="ru-RU" sz="2800" b="1" dirty="0" smtClean="0">
                <a:solidFill>
                  <a:srgbClr val="0070C0"/>
                </a:solidFill>
              </a:rPr>
              <a:t>. Проанализировать влияние активных методов обучения на личность ребенка и на умственное развитие.</a:t>
            </a:r>
          </a:p>
          <a:p>
            <a:pPr>
              <a:lnSpc>
                <a:spcPct val="90000"/>
              </a:lnSpc>
              <a:buNone/>
            </a:pPr>
            <a:r>
              <a:rPr lang="ru-RU" sz="2800" b="1" dirty="0" smtClean="0">
                <a:solidFill>
                  <a:srgbClr val="0070C0"/>
                </a:solidFill>
              </a:rPr>
              <a:t>2. Изучить опыт использования активных методов обучения в начальной школе.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0070C0"/>
                </a:solidFill>
              </a:rPr>
              <a:t>3. Апробировать активные методы обучения в  начальной школе посредством включения в учебно-воспитательный процесс.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276872"/>
            <a:ext cx="8229600" cy="1791072"/>
          </a:xfrm>
        </p:spPr>
        <p:txBody>
          <a:bodyPr>
            <a:normAutofit fontScale="90000"/>
          </a:bodyPr>
          <a:lstStyle/>
          <a:p>
            <a:pPr algn="l"/>
            <a:r>
              <a:rPr lang="ru-RU" sz="2700" b="1" dirty="0" smtClean="0"/>
              <a:t>        </a:t>
            </a:r>
            <a:br>
              <a:rPr lang="ru-RU" sz="2700" b="1" dirty="0" smtClean="0"/>
            </a:br>
            <a:r>
              <a:rPr lang="ru-RU" sz="2700" b="1" dirty="0" smtClean="0">
                <a:solidFill>
                  <a:srgbClr val="7030A0"/>
                </a:solidFill>
              </a:rPr>
              <a:t>Активные методы обучения подразделяются на:</a:t>
            </a:r>
            <a:br>
              <a:rPr lang="ru-RU" sz="2700" b="1" dirty="0" smtClean="0">
                <a:solidFill>
                  <a:srgbClr val="7030A0"/>
                </a:solidFill>
              </a:rPr>
            </a:br>
            <a:r>
              <a:rPr lang="ru-RU" sz="2700" b="1" dirty="0" smtClean="0"/>
              <a:t/>
            </a:r>
            <a:br>
              <a:rPr lang="ru-RU" sz="2700" b="1" dirty="0" smtClean="0"/>
            </a:br>
            <a:r>
              <a:rPr lang="ru-RU" sz="2700" b="1" dirty="0" smtClean="0"/>
              <a:t>- методы начала урока,</a:t>
            </a:r>
            <a:br>
              <a:rPr lang="ru-RU" sz="2700" b="1" dirty="0" smtClean="0"/>
            </a:br>
            <a:r>
              <a:rPr lang="ru-RU" sz="2700" b="1" dirty="0" smtClean="0"/>
              <a:t>-методы учебного процесса, презентация  работ</a:t>
            </a:r>
            <a:br>
              <a:rPr lang="ru-RU" sz="2700" b="1" dirty="0" smtClean="0"/>
            </a:br>
            <a:r>
              <a:rPr lang="ru-RU" sz="2700" b="1" dirty="0" smtClean="0"/>
              <a:t>-методы организации самостоятельной работы</a:t>
            </a:r>
            <a:br>
              <a:rPr lang="ru-RU" sz="2700" b="1" dirty="0" smtClean="0"/>
            </a:br>
            <a:r>
              <a:rPr lang="ru-RU" sz="2700" b="1" dirty="0" smtClean="0"/>
              <a:t>-методы релаксации,</a:t>
            </a:r>
            <a:br>
              <a:rPr lang="ru-RU" sz="2700" b="1" dirty="0" smtClean="0"/>
            </a:br>
            <a:r>
              <a:rPr lang="ru-RU" sz="2700" b="1" dirty="0" smtClean="0"/>
              <a:t>-методы подведения итогов.</a:t>
            </a:r>
            <a:br>
              <a:rPr lang="ru-RU" sz="2700" b="1" dirty="0" smtClean="0"/>
            </a:br>
            <a:r>
              <a:rPr lang="ru-RU" sz="2700" b="1" dirty="0" smtClean="0"/>
              <a:t/>
            </a:r>
            <a:br>
              <a:rPr lang="ru-RU" sz="2700" b="1" dirty="0" smtClean="0"/>
            </a:br>
            <a:r>
              <a:rPr lang="ru-RU" sz="2700" b="1" dirty="0" smtClean="0"/>
              <a:t>           </a:t>
            </a:r>
            <a:r>
              <a:rPr lang="ru-RU" sz="2700" b="1" dirty="0" smtClean="0">
                <a:solidFill>
                  <a:srgbClr val="FF0000"/>
                </a:solidFill>
              </a:rPr>
              <a:t>Каждый из этих методов позволяет </a:t>
            </a:r>
            <a:br>
              <a:rPr lang="ru-RU" sz="2700" b="1" dirty="0" smtClean="0">
                <a:solidFill>
                  <a:srgbClr val="FF0000"/>
                </a:solidFill>
              </a:rPr>
            </a:br>
            <a:r>
              <a:rPr lang="ru-RU" sz="2700" b="1" dirty="0" smtClean="0">
                <a:solidFill>
                  <a:srgbClr val="FF0000"/>
                </a:solidFill>
              </a:rPr>
              <a:t>      эффективно   решать конкретные задачи </a:t>
            </a:r>
            <a:br>
              <a:rPr lang="ru-RU" sz="2700" b="1" dirty="0" smtClean="0">
                <a:solidFill>
                  <a:srgbClr val="FF0000"/>
                </a:solidFill>
              </a:rPr>
            </a:br>
            <a:r>
              <a:rPr lang="ru-RU" sz="2700" b="1" dirty="0" smtClean="0">
                <a:solidFill>
                  <a:srgbClr val="FF0000"/>
                </a:solidFill>
              </a:rPr>
              <a:t>             того или иного этапа урока.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ru-RU" sz="3600" b="1" dirty="0" smtClean="0">
                <a:solidFill>
                  <a:srgbClr val="FF0000"/>
                </a:solidFill>
              </a:rPr>
              <a:t>Эмоциональный настрой на урок</a:t>
            </a:r>
            <a:endParaRPr kumimoji="0" lang="ru-RU" sz="3600" b="1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467544" y="1124744"/>
            <a:ext cx="8229600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5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sz="8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Цель – настроить детей на продуктивную работу.</a:t>
            </a:r>
            <a:endParaRPr kumimoji="0" lang="ru-RU" sz="8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467544" y="1628800"/>
            <a:ext cx="4464496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9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«Поздороваемся локтями»</a:t>
            </a:r>
            <a:endParaRPr kumimoji="0" lang="ru-RU" sz="96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4427984" y="2060848"/>
            <a:ext cx="4464496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«Добрый клубок»</a:t>
            </a:r>
            <a:endParaRPr kumimoji="0" lang="ru-RU" sz="8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467544" y="2420888"/>
            <a:ext cx="4896544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5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lang="ru-RU" sz="9600" b="1" noProof="0" dirty="0" smtClean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«Разноцветные Ладошки»</a:t>
            </a:r>
            <a:endParaRPr kumimoji="0" lang="ru-RU" sz="96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2411760" y="2924944"/>
            <a:ext cx="5904656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9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Приветствие «Здравствуйте»</a:t>
            </a:r>
            <a:endParaRPr kumimoji="0" lang="ru-RU" sz="96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11560" y="3501008"/>
            <a:ext cx="40527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0070C0"/>
                </a:solidFill>
                <a:latin typeface="+mj-lt"/>
              </a:rPr>
              <a:t>«Поздоровайся глазами»</a:t>
            </a:r>
            <a:endParaRPr lang="ru-RU" sz="2400" dirty="0">
              <a:solidFill>
                <a:srgbClr val="0070C0"/>
              </a:solidFill>
              <a:latin typeface="+mj-lt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563888" y="4005064"/>
            <a:ext cx="491128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0070C0"/>
                </a:solidFill>
                <a:latin typeface="+mj-lt"/>
              </a:rPr>
              <a:t>«Солнце светит на того, кто…»</a:t>
            </a:r>
            <a:endParaRPr lang="ru-RU" sz="2400" b="1" dirty="0">
              <a:solidFill>
                <a:srgbClr val="0070C0"/>
              </a:solidFill>
              <a:latin typeface="+mj-lt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763688" y="4437112"/>
            <a:ext cx="54006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/>
              <a:t>Такие забавные игры позволяют весело начать урок, размяться перед более серьезными упражнениями, способствует установлению контакта между учениками в течение нескольких минут.</a:t>
            </a:r>
            <a:endParaRPr lang="ru-RU" sz="1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323528" y="3861048"/>
            <a:ext cx="4464496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9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«Поздороваемся локтями»</a:t>
            </a:r>
            <a:endParaRPr kumimoji="0" lang="ru-RU" sz="96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6" name="Picture 2" descr="C:\Users\user\Desktop\Новая папка (2)\20161213_09083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764704"/>
            <a:ext cx="3936437" cy="2952328"/>
          </a:xfrm>
          <a:prstGeom prst="rect">
            <a:avLst/>
          </a:prstGeom>
          <a:noFill/>
        </p:spPr>
      </p:pic>
      <p:pic>
        <p:nvPicPr>
          <p:cNvPr id="6" name="Picture 2" descr="C:\Users\user\Desktop\Новая папка (2)\20161213_11420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1556792"/>
            <a:ext cx="3840425" cy="2880320"/>
          </a:xfrm>
          <a:prstGeom prst="rect">
            <a:avLst/>
          </a:prstGeom>
          <a:noFill/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5148064" y="1052736"/>
            <a:ext cx="3024336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«Добрый клубок»</a:t>
            </a:r>
            <a:endParaRPr kumimoji="0" lang="ru-RU" sz="8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5076056" y="692696"/>
            <a:ext cx="3096344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5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lang="ru-RU" sz="9600" b="1" noProof="0" dirty="0" smtClean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«Разноцветные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9600" b="1" noProof="0" dirty="0" smtClean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ладошки»</a:t>
            </a:r>
            <a:endParaRPr kumimoji="0" lang="ru-RU" sz="96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827584" y="3717032"/>
            <a:ext cx="3024336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9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Приветствие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«Здравствуйте»</a:t>
            </a:r>
            <a:endParaRPr kumimoji="0" lang="ru-RU" sz="96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074" name="Picture 2" descr="C:\Users\user\Desktop\Новая папка (2)\20161213_09103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620688"/>
            <a:ext cx="3936437" cy="2952328"/>
          </a:xfrm>
          <a:prstGeom prst="rect">
            <a:avLst/>
          </a:prstGeom>
          <a:noFill/>
        </p:spPr>
      </p:pic>
      <p:pic>
        <p:nvPicPr>
          <p:cNvPr id="3075" name="Picture 3" descr="C:\Users\user\Desktop\Новая папка (2)\20161213_09034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1484784"/>
            <a:ext cx="3936437" cy="29523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27584" y="4077072"/>
            <a:ext cx="265322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70C0"/>
                </a:solidFill>
                <a:latin typeface="+mj-lt"/>
              </a:rPr>
              <a:t>«Поздоровайся </a:t>
            </a:r>
          </a:p>
          <a:p>
            <a:pPr algn="ctr"/>
            <a:r>
              <a:rPr lang="ru-RU" sz="2400" b="1" dirty="0" smtClean="0">
                <a:solidFill>
                  <a:srgbClr val="0070C0"/>
                </a:solidFill>
                <a:latin typeface="+mj-lt"/>
              </a:rPr>
              <a:t>глазами»</a:t>
            </a:r>
            <a:endParaRPr lang="ru-RU" sz="2400" dirty="0">
              <a:solidFill>
                <a:srgbClr val="0070C0"/>
              </a:solidFill>
              <a:latin typeface="+mj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64088" y="476672"/>
            <a:ext cx="268560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70C0"/>
                </a:solidFill>
                <a:latin typeface="+mj-lt"/>
              </a:rPr>
              <a:t>«Солнце светит </a:t>
            </a:r>
          </a:p>
          <a:p>
            <a:pPr algn="ctr"/>
            <a:r>
              <a:rPr lang="ru-RU" sz="2400" b="1" dirty="0" smtClean="0">
                <a:solidFill>
                  <a:srgbClr val="0070C0"/>
                </a:solidFill>
                <a:latin typeface="+mj-lt"/>
              </a:rPr>
              <a:t>на того, кто…»</a:t>
            </a:r>
            <a:endParaRPr lang="ru-RU" sz="2400" b="1" dirty="0">
              <a:solidFill>
                <a:srgbClr val="0070C0"/>
              </a:solidFill>
              <a:latin typeface="+mj-lt"/>
            </a:endParaRPr>
          </a:p>
        </p:txBody>
      </p:sp>
      <p:pic>
        <p:nvPicPr>
          <p:cNvPr id="4098" name="Picture 2" descr="C:\Users\user\Desktop\Новая папка (2)\20161213_09053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016" y="1628800"/>
            <a:ext cx="4104456" cy="3078342"/>
          </a:xfrm>
          <a:prstGeom prst="rect">
            <a:avLst/>
          </a:prstGeom>
          <a:noFill/>
        </p:spPr>
      </p:pic>
      <p:pic>
        <p:nvPicPr>
          <p:cNvPr id="4099" name="Picture 3" descr="C:\Users\user\Desktop\Новая папка (2)\20161213_09093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836712"/>
            <a:ext cx="4091946" cy="30689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995936" y="404664"/>
            <a:ext cx="29523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Релаксация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411760" y="3717032"/>
            <a:ext cx="352839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7030A0"/>
                </a:solidFill>
                <a:latin typeface="+mj-lt"/>
              </a:rPr>
              <a:t>«4 стихии»</a:t>
            </a:r>
            <a:endParaRPr lang="ru-RU" sz="3200" dirty="0">
              <a:solidFill>
                <a:srgbClr val="7030A0"/>
              </a:solidFill>
              <a:latin typeface="+mj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491880" y="4365104"/>
            <a:ext cx="269241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7030A0"/>
                </a:solidFill>
                <a:latin typeface="+mj-lt"/>
              </a:rPr>
              <a:t>«</a:t>
            </a:r>
            <a:r>
              <a:rPr lang="ru-RU" sz="3200" b="1" dirty="0" err="1" smtClean="0">
                <a:solidFill>
                  <a:srgbClr val="7030A0"/>
                </a:solidFill>
                <a:latin typeface="+mj-lt"/>
              </a:rPr>
              <a:t>Хомка</a:t>
            </a:r>
            <a:r>
              <a:rPr lang="ru-RU" sz="3200" b="1" dirty="0" smtClean="0">
                <a:solidFill>
                  <a:srgbClr val="7030A0"/>
                </a:solidFill>
                <a:latin typeface="+mj-lt"/>
              </a:rPr>
              <a:t>»</a:t>
            </a:r>
            <a:endParaRPr lang="ru-RU" sz="3200" dirty="0">
              <a:solidFill>
                <a:srgbClr val="7030A0"/>
              </a:solidFill>
              <a:latin typeface="+mj-lt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467544" y="1844824"/>
            <a:ext cx="4536504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«Ветер дует…»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251520" y="1268760"/>
            <a:ext cx="6264696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«Тряпичная кукла и солдат»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475656" y="2492896"/>
            <a:ext cx="32684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7030A0"/>
                </a:solidFill>
                <a:latin typeface="+mj-lt"/>
              </a:rPr>
              <a:t>«Делай как я»</a:t>
            </a:r>
            <a:endParaRPr lang="ru-RU" sz="3200" dirty="0">
              <a:solidFill>
                <a:srgbClr val="7030A0"/>
              </a:solidFill>
              <a:latin typeface="+mj-lt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979712" y="3068960"/>
            <a:ext cx="348450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7030A0"/>
                </a:solidFill>
                <a:latin typeface="+mj-lt"/>
              </a:rPr>
              <a:t>«Дни недели»</a:t>
            </a:r>
            <a:endParaRPr lang="ru-RU" sz="3200" dirty="0">
              <a:solidFill>
                <a:srgbClr val="7030A0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835696" y="332656"/>
            <a:ext cx="4824536" cy="432048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Релаксация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11266" name="Picture 2" descr="C:\Users\user\Desktop\Новая папка (2)\20161213_12354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980728"/>
            <a:ext cx="4066252" cy="3049689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1115616" y="4149080"/>
            <a:ext cx="26924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70C0"/>
                </a:solidFill>
                <a:latin typeface="+mj-lt"/>
              </a:rPr>
              <a:t>«4 стихии»</a:t>
            </a:r>
            <a:endParaRPr lang="ru-RU" sz="2400" dirty="0">
              <a:solidFill>
                <a:srgbClr val="0070C0"/>
              </a:solidFill>
              <a:latin typeface="+mj-lt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364088" y="4149080"/>
            <a:ext cx="26924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70C0"/>
                </a:solidFill>
                <a:latin typeface="+mj-lt"/>
              </a:rPr>
              <a:t>«</a:t>
            </a:r>
            <a:r>
              <a:rPr lang="ru-RU" sz="2400" b="1" dirty="0" err="1" smtClean="0">
                <a:solidFill>
                  <a:srgbClr val="0070C0"/>
                </a:solidFill>
                <a:latin typeface="+mj-lt"/>
              </a:rPr>
              <a:t>Хомка</a:t>
            </a:r>
            <a:r>
              <a:rPr lang="ru-RU" sz="2400" b="1" dirty="0" smtClean="0">
                <a:solidFill>
                  <a:srgbClr val="0070C0"/>
                </a:solidFill>
                <a:latin typeface="+mj-lt"/>
              </a:rPr>
              <a:t>»</a:t>
            </a:r>
            <a:endParaRPr lang="ru-RU" sz="2400" dirty="0">
              <a:solidFill>
                <a:srgbClr val="0070C0"/>
              </a:solidFill>
              <a:latin typeface="+mj-lt"/>
            </a:endParaRPr>
          </a:p>
        </p:txBody>
      </p:sp>
      <p:pic>
        <p:nvPicPr>
          <p:cNvPr id="11268" name="Picture 4" descr="C:\Users\user\Desktop\Новая папка (2)\20161213_12323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980728"/>
            <a:ext cx="4066250" cy="30496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115616" y="332656"/>
            <a:ext cx="4032448" cy="216024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Релаксация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5" name="Picture 3" descr="C:\Users\user\Desktop\Новая папка (2)\20161213_12322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836712"/>
            <a:ext cx="3936437" cy="2952328"/>
          </a:xfrm>
          <a:prstGeom prst="rect">
            <a:avLst/>
          </a:prstGeom>
          <a:noFill/>
        </p:spPr>
      </p:pic>
      <p:pic>
        <p:nvPicPr>
          <p:cNvPr id="12291" name="Picture 3" descr="C:\Users\user\Desktop\Новая папка (2)\20161213_12335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1124744"/>
            <a:ext cx="3240360" cy="2430270"/>
          </a:xfrm>
          <a:prstGeom prst="rect">
            <a:avLst/>
          </a:prstGeom>
          <a:noFill/>
        </p:spPr>
      </p:pic>
      <p:pic>
        <p:nvPicPr>
          <p:cNvPr id="12292" name="Picture 4" descr="C:\Users\user\Desktop\Новая папка (2)\20161213_12334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35896" y="3140968"/>
            <a:ext cx="3240360" cy="2339752"/>
          </a:xfrm>
          <a:prstGeom prst="rect">
            <a:avLst/>
          </a:prstGeom>
          <a:noFill/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827584" y="3861048"/>
            <a:ext cx="2448272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«Ветер дует…»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5148064" y="476672"/>
            <a:ext cx="3528392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«Тряпичная кукла и солдат»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user\Desktop\Новая папка (2)\20161213_12355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980728"/>
            <a:ext cx="3874230" cy="2905672"/>
          </a:xfrm>
          <a:prstGeom prst="rect">
            <a:avLst/>
          </a:prstGeom>
          <a:noFill/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411760" y="332656"/>
            <a:ext cx="3960440" cy="28803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Релаксация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43608" y="4077072"/>
            <a:ext cx="26924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70C0"/>
                </a:solidFill>
                <a:latin typeface="+mj-lt"/>
              </a:rPr>
              <a:t>«Делай как я»</a:t>
            </a:r>
            <a:endParaRPr lang="ru-RU" sz="2400" dirty="0">
              <a:solidFill>
                <a:srgbClr val="0070C0"/>
              </a:solidFill>
              <a:latin typeface="+mj-lt"/>
            </a:endParaRPr>
          </a:p>
        </p:txBody>
      </p:sp>
      <p:pic>
        <p:nvPicPr>
          <p:cNvPr id="16387" name="Picture 3" descr="C:\Users\user\Desktop\Новая папка (2)\20161213_1236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1052736"/>
            <a:ext cx="3898571" cy="2923928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5364088" y="4005064"/>
            <a:ext cx="26924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70C0"/>
                </a:solidFill>
                <a:latin typeface="+mj-lt"/>
              </a:rPr>
              <a:t>«Дни недели»</a:t>
            </a:r>
            <a:endParaRPr lang="ru-RU" sz="2400" dirty="0">
              <a:solidFill>
                <a:srgbClr val="0070C0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Самостоятельная работа на уроке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619672" y="4581128"/>
            <a:ext cx="5112568" cy="648072"/>
          </a:xfrm>
        </p:spPr>
        <p:txBody>
          <a:bodyPr>
            <a:noAutofit/>
          </a:bodyPr>
          <a:lstStyle/>
          <a:p>
            <a:pPr marL="180000" algn="ctr">
              <a:buNone/>
            </a:pPr>
            <a:r>
              <a:rPr lang="ru-RU" sz="1600" b="1" dirty="0" smtClean="0"/>
              <a:t>Научиться дружно, работать в группах, </a:t>
            </a:r>
          </a:p>
          <a:p>
            <a:pPr marL="180000" algn="ctr">
              <a:buNone/>
            </a:pPr>
            <a:r>
              <a:rPr lang="ru-RU" sz="1600" b="1" dirty="0" smtClean="0"/>
              <a:t>прислушиваться к мнению товарищей, </a:t>
            </a:r>
          </a:p>
          <a:p>
            <a:pPr marL="180000" algn="ctr">
              <a:buNone/>
            </a:pPr>
            <a:r>
              <a:rPr lang="ru-RU" sz="1600" b="1" dirty="0" smtClean="0"/>
              <a:t>Коллективно создавать замечательные работы.</a:t>
            </a: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2411760" y="836712"/>
            <a:ext cx="4392488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«Творческая мастерская»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122" name="Picture 2" descr="C:\Users\user\Desktop\Новая папка (2)\20161213_1121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340768"/>
            <a:ext cx="3538530" cy="2653898"/>
          </a:xfrm>
          <a:prstGeom prst="rect">
            <a:avLst/>
          </a:prstGeom>
          <a:noFill/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323528" y="4005064"/>
            <a:ext cx="3960440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«Числовой паровозик»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123" name="Picture 3" descr="C:\Users\user\Desktop\Новая папка (2)\20161213_11190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1340768"/>
            <a:ext cx="3405669" cy="2554252"/>
          </a:xfrm>
          <a:prstGeom prst="rect">
            <a:avLst/>
          </a:prstGeom>
          <a:noFill/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4644008" y="4005064"/>
            <a:ext cx="3960440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«Аппликация</a:t>
            </a:r>
            <a:r>
              <a:rPr kumimoji="0" lang="ru-RU" sz="32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из геометрических фигур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»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2267744" y="332656"/>
            <a:ext cx="4392488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«Творческая мастерская»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5004048" y="4077072"/>
            <a:ext cx="3528392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«Звуковые</a:t>
            </a:r>
            <a:r>
              <a:rPr kumimoji="0" lang="ru-RU" sz="32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схемы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»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147" name="Picture 3" descr="C:\Users\user\Desktop\Новая папка (2)\20161213_11531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980728"/>
            <a:ext cx="3970243" cy="2977682"/>
          </a:xfrm>
          <a:prstGeom prst="rect">
            <a:avLst/>
          </a:prstGeom>
          <a:noFill/>
        </p:spPr>
      </p:pic>
      <p:pic>
        <p:nvPicPr>
          <p:cNvPr id="6148" name="Picture 4" descr="C:\Users\user\Desktop\Новая папка (2)\20161213_09433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3" y="1034734"/>
            <a:ext cx="3960441" cy="2970330"/>
          </a:xfrm>
          <a:prstGeom prst="rect">
            <a:avLst/>
          </a:prstGeom>
          <a:noFill/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827584" y="4221088"/>
            <a:ext cx="3312368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«Ребусы»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2267744" y="332656"/>
            <a:ext cx="4392488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«Творческая мастерская»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172" name="Picture 4" descr="C:\Users\user\Desktop\Новая папка (2)\20161213_09120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980728"/>
            <a:ext cx="4029740" cy="3022305"/>
          </a:xfrm>
          <a:prstGeom prst="rect">
            <a:avLst/>
          </a:prstGeom>
          <a:noFill/>
        </p:spPr>
      </p:pic>
      <p:pic>
        <p:nvPicPr>
          <p:cNvPr id="7173" name="Picture 5" descr="C:\Users\user\Desktop\Новая папка (2)\20161213_09123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980728"/>
            <a:ext cx="4032448" cy="3024336"/>
          </a:xfrm>
          <a:prstGeom prst="rect">
            <a:avLst/>
          </a:prstGeom>
          <a:noFill/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2411760" y="4149080"/>
            <a:ext cx="4608512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«Верные или неверные утверждения»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20161026_0949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908720"/>
            <a:ext cx="4366792" cy="3275094"/>
          </a:xfrm>
          <a:prstGeom prst="rect">
            <a:avLst/>
          </a:prstGeom>
          <a:noFill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2267744" y="332656"/>
            <a:ext cx="4392488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«Творческая мастерская»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2915816" y="4437112"/>
            <a:ext cx="4032448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«Покажи</a:t>
            </a:r>
            <a:r>
              <a:rPr kumimoji="0" lang="ru-RU" sz="32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правильный ответ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»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907704" y="332656"/>
            <a:ext cx="53285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Метод подведения итогов</a:t>
            </a:r>
            <a:endParaRPr lang="ru-RU" sz="2800" dirty="0"/>
          </a:p>
        </p:txBody>
      </p:sp>
      <p:pic>
        <p:nvPicPr>
          <p:cNvPr id="8194" name="Picture 2" descr="C:\Users\user\Desktop\Новая папка (2)\20161213_1241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836712"/>
            <a:ext cx="3645696" cy="2734272"/>
          </a:xfrm>
          <a:prstGeom prst="rect">
            <a:avLst/>
          </a:prstGeom>
          <a:noFill/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755576" y="3861048"/>
            <a:ext cx="2808312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«Итоговый круг»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195" name="Picture 3" descr="C:\Users\user\Desktop\Новая папка (2)\20161213_09175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764704"/>
            <a:ext cx="3312368" cy="2484276"/>
          </a:xfrm>
          <a:prstGeom prst="rect">
            <a:avLst/>
          </a:prstGeom>
          <a:noFill/>
        </p:spPr>
      </p:pic>
      <p:pic>
        <p:nvPicPr>
          <p:cNvPr id="8196" name="Picture 4" descr="C:\Users\user\Desktop\Новая папка (2)\20161213_09163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7984" y="2132856"/>
            <a:ext cx="3635896" cy="2726922"/>
          </a:xfrm>
          <a:prstGeom prst="rect">
            <a:avLst/>
          </a:prstGeom>
          <a:noFill/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4644008" y="4941168"/>
            <a:ext cx="2808312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«Микрофон»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user\Desktop\Новая папка (2)\20161213_11502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3" y="908720"/>
            <a:ext cx="3936437" cy="2952328"/>
          </a:xfrm>
          <a:prstGeom prst="rect">
            <a:avLst/>
          </a:prstGeom>
          <a:noFill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899592" y="4077072"/>
            <a:ext cx="2808312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«Светофор»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987824" y="332656"/>
            <a:ext cx="28407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Метод подведения итогов</a:t>
            </a:r>
            <a:endParaRPr lang="ru-RU" dirty="0"/>
          </a:p>
        </p:txBody>
      </p:sp>
      <p:pic>
        <p:nvPicPr>
          <p:cNvPr id="13314" name="Picture 2" descr="C:\Users\user\Desktop\Новая папка (2)\20161213_11463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908720"/>
            <a:ext cx="3960440" cy="2970330"/>
          </a:xfrm>
          <a:prstGeom prst="rect">
            <a:avLst/>
          </a:prstGeom>
          <a:noFill/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5076056" y="4077072"/>
            <a:ext cx="2808312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«Смайлики»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339752" y="332656"/>
            <a:ext cx="45316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Метод – презентация учебного материала</a:t>
            </a:r>
            <a:endParaRPr lang="ru-RU" dirty="0"/>
          </a:p>
        </p:txBody>
      </p:sp>
      <p:pic>
        <p:nvPicPr>
          <p:cNvPr id="5" name="Picture 2" descr="C:\Users\user\Desktop\Новая папка (2)\20161213_09273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980728"/>
            <a:ext cx="4104456" cy="3078342"/>
          </a:xfrm>
          <a:prstGeom prst="rect">
            <a:avLst/>
          </a:prstGeom>
          <a:noFill/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2915816" y="4509120"/>
            <a:ext cx="3312368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/>
          <a:p>
            <a:pPr lvl="0" algn="ctr">
              <a:spcBef>
                <a:spcPct val="0"/>
              </a:spcBef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«</a:t>
            </a:r>
            <a:r>
              <a:rPr lang="ru-RU" sz="3200" b="1" dirty="0" smtClean="0">
                <a:solidFill>
                  <a:srgbClr val="002060"/>
                </a:solidFill>
              </a:rPr>
              <a:t>Кластер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»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219" name="Picture 3" descr="C:\Users\user\Desktop\Новая папка (2)\20161213_09343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980728"/>
            <a:ext cx="4032448" cy="30243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9" name="Picture 3" descr="C:\Users\user\Desktop\Новая папка (2)\20161213_11155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980728"/>
            <a:ext cx="3456384" cy="2592288"/>
          </a:xfrm>
          <a:prstGeom prst="rect">
            <a:avLst/>
          </a:prstGeom>
          <a:noFill/>
        </p:spPr>
      </p:pic>
      <p:pic>
        <p:nvPicPr>
          <p:cNvPr id="14340" name="Picture 4" descr="C:\Users\user\Desktop\Новая папка (2)\20161213_11172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908720"/>
            <a:ext cx="3456384" cy="2592288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339752" y="260648"/>
            <a:ext cx="45316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Метод – презентация учебного материала</a:t>
            </a:r>
            <a:endParaRPr lang="ru-RU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2627784" y="548680"/>
            <a:ext cx="3312368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lvl="0" algn="ctr">
              <a:spcBef>
                <a:spcPct val="0"/>
              </a:spcBef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«</a:t>
            </a:r>
            <a:r>
              <a:rPr lang="ru-RU" sz="3200" b="1" dirty="0" smtClean="0">
                <a:solidFill>
                  <a:srgbClr val="002060"/>
                </a:solidFill>
              </a:rPr>
              <a:t>Защита своих работ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»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5362" name="Picture 2" descr="C:\Users\user\Desktop\Новая папка (2)\20161213_11200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3717032"/>
            <a:ext cx="3456386" cy="2592288"/>
          </a:xfrm>
          <a:prstGeom prst="rect">
            <a:avLst/>
          </a:prstGeom>
          <a:noFill/>
        </p:spPr>
      </p:pic>
      <p:pic>
        <p:nvPicPr>
          <p:cNvPr id="1026" name="Picture 2" descr="C:\Users\user\Desktop\20161109_10120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6016" y="3645024"/>
            <a:ext cx="3453675" cy="25902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user\Desktop\Новая папка (2)\20161213_0940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980728"/>
            <a:ext cx="3837718" cy="2878289"/>
          </a:xfrm>
          <a:prstGeom prst="rect">
            <a:avLst/>
          </a:prstGeom>
          <a:noFill/>
        </p:spPr>
      </p:pic>
      <p:pic>
        <p:nvPicPr>
          <p:cNvPr id="10242" name="Picture 2" descr="C:\Users\user\Desktop\Новая папка (2)\20161213_09383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908720"/>
            <a:ext cx="3840426" cy="2880320"/>
          </a:xfrm>
          <a:prstGeom prst="rect">
            <a:avLst/>
          </a:prstGeom>
          <a:noFill/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2987824" y="4221088"/>
            <a:ext cx="3312368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/>
          <a:p>
            <a:pPr lvl="0" algn="ctr">
              <a:spcBef>
                <a:spcPct val="0"/>
              </a:spcBef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«</a:t>
            </a:r>
            <a:r>
              <a:rPr lang="ru-RU" sz="3200" b="1" dirty="0" smtClean="0">
                <a:solidFill>
                  <a:srgbClr val="002060"/>
                </a:solidFill>
              </a:rPr>
              <a:t>Корзина знаний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»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276872"/>
            <a:ext cx="8229600" cy="114300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ru-RU" sz="1800" dirty="0" smtClean="0"/>
              <a:t>Уроки с использованием активных методов обучения интересны не только для учащихся, но и для учителей. Но бессистемное, непродуманное их использование не дает хороших результатов. Поэтому очень важно активно разрабатывать и внедрять в урок  игровые методы в соответствии с индивидуальными особенностями своего класса.</a:t>
            </a:r>
            <a:br>
              <a:rPr lang="ru-RU" sz="1800" dirty="0" smtClean="0"/>
            </a:br>
            <a:r>
              <a:rPr lang="ru-RU" sz="1800" dirty="0" smtClean="0"/>
              <a:t>Таким образом, использование активных методов обучения позволяет обеспечить эффективную организацию учебного процесса.</a:t>
            </a:r>
            <a:br>
              <a:rPr lang="ru-RU" sz="1800" dirty="0" smtClean="0"/>
            </a:br>
            <a:r>
              <a:rPr lang="ru-RU" sz="1800" dirty="0" smtClean="0"/>
              <a:t>- И в заключении хочу пожелать всем успехов в нашей работе и напомнить, </a:t>
            </a:r>
            <a:r>
              <a:rPr lang="ru-RU" sz="1800" b="1" dirty="0" smtClean="0"/>
              <a:t>что больше всего дети утомляются в бездействии.</a:t>
            </a:r>
            <a:r>
              <a:rPr lang="ru-RU" sz="1800" dirty="0" smtClean="0"/>
              <a:t/>
            </a:r>
            <a:br>
              <a:rPr lang="ru-RU" sz="1800" dirty="0" smtClean="0"/>
            </a:br>
            <a:endParaRPr lang="ru-RU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1196752"/>
            <a:ext cx="8229600" cy="4525963"/>
          </a:xfrm>
        </p:spPr>
        <p:txBody>
          <a:bodyPr/>
          <a:lstStyle/>
          <a:p>
            <a:pPr algn="ctr" fontAlgn="base">
              <a:buNone/>
            </a:pPr>
            <a:r>
              <a:rPr lang="ru-RU" b="1" i="1" dirty="0" smtClean="0">
                <a:solidFill>
                  <a:srgbClr val="C00000"/>
                </a:solidFill>
              </a:rPr>
              <a:t>Желаю вам, чтоб дети в вашем классе</a:t>
            </a:r>
          </a:p>
          <a:p>
            <a:pPr algn="ctr" fontAlgn="base">
              <a:buNone/>
            </a:pPr>
            <a:r>
              <a:rPr lang="ru-RU" b="1" i="1" dirty="0" smtClean="0">
                <a:solidFill>
                  <a:srgbClr val="C00000"/>
                </a:solidFill>
              </a:rPr>
              <a:t>Светились от улыбок и любви,</a:t>
            </a:r>
          </a:p>
          <a:p>
            <a:pPr algn="ctr" fontAlgn="base">
              <a:buNone/>
            </a:pPr>
            <a:r>
              <a:rPr lang="ru-RU" b="1" i="1" dirty="0" smtClean="0">
                <a:solidFill>
                  <a:srgbClr val="C00000"/>
                </a:solidFill>
              </a:rPr>
              <a:t>Здоровья вам и творческих успехов</a:t>
            </a:r>
          </a:p>
          <a:p>
            <a:pPr algn="ctr" fontAlgn="base">
              <a:buNone/>
            </a:pPr>
            <a:r>
              <a:rPr lang="ru-RU" b="1" i="1" dirty="0" smtClean="0">
                <a:solidFill>
                  <a:srgbClr val="C00000"/>
                </a:solidFill>
              </a:rPr>
              <a:t>В век инноваций, новизны!</a:t>
            </a:r>
            <a:r>
              <a:rPr lang="ru-RU" b="1" i="1" dirty="0" smtClean="0"/>
              <a:t>    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800000"/>
      </a:hlink>
      <a:folHlink>
        <a:srgbClr val="D99694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2721</TotalTime>
  <Words>388</Words>
  <Application>Microsoft Office PowerPoint</Application>
  <PresentationFormat>Экран (4:3)</PresentationFormat>
  <Paragraphs>78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Тема Office</vt:lpstr>
      <vt:lpstr>  АКТИВНЫЕ МЕТОДЫ ОБУЧЕНИЯ КАК СПОСОБ ПОВЫШЕНИЯ ПОЗНАВАТЕЛЬНОЙ АКТИВНОСТИ ШКОЛЬНИКОВ </vt:lpstr>
      <vt:lpstr>Активные методы обучения - это методы, которые побуждают учащихся к активной мыслительной и практической деятельности в процессе овладения учебным материалом. </vt:lpstr>
      <vt:lpstr>Цель проекта:</vt:lpstr>
      <vt:lpstr>Объект исследования:</vt:lpstr>
      <vt:lpstr>Задачи исследования:</vt:lpstr>
      <vt:lpstr>         Активные методы обучения подразделяются на:  - методы начала урока, -методы учебного процесса, презентация  работ -методы организации самостоятельной работы -методы релаксации, -методы подведения итогов.             Каждый из этих методов позволяет        эффективно   решать конкретные задачи               того или иного этапа урока. </vt:lpstr>
      <vt:lpstr>Слайд 7</vt:lpstr>
      <vt:lpstr>Слайд 8</vt:lpstr>
      <vt:lpstr>Слайд 9</vt:lpstr>
      <vt:lpstr>Слайд 10</vt:lpstr>
      <vt:lpstr>Слайд 11</vt:lpstr>
      <vt:lpstr>Релаксация</vt:lpstr>
      <vt:lpstr>Релаксация</vt:lpstr>
      <vt:lpstr>Релаксация</vt:lpstr>
      <vt:lpstr>Самостоятельная работа на уроке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Уроки с использованием активных методов обучения интересны не только для учащихся, но и для учителей. Но бессистемное, непродуманное их использование не дает хороших результатов. Поэтому очень важно активно разрабатывать и внедрять в урок  игровые методы в соответствии с индивидуальными особенностями своего класса. Таким образом, использование активных методов обучения позволяет обеспечить эффективную организацию учебного процесса. - И в заключении хочу пожелать всем успехов в нашей работе и напомнить, что больше всего дети утомляются в бездействии. </vt:lpstr>
      <vt:lpstr>Слайд 25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презентации</dc:title>
  <dc:creator>Елена</dc:creator>
  <cp:lastModifiedBy>user</cp:lastModifiedBy>
  <cp:revision>149</cp:revision>
  <dcterms:created xsi:type="dcterms:W3CDTF">2013-07-29T17:42:42Z</dcterms:created>
  <dcterms:modified xsi:type="dcterms:W3CDTF">2016-12-19T14:31:03Z</dcterms:modified>
</cp:coreProperties>
</file>