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90" r:id="rId2"/>
    <p:sldId id="256" r:id="rId3"/>
    <p:sldId id="318" r:id="rId4"/>
    <p:sldId id="291" r:id="rId5"/>
    <p:sldId id="317" r:id="rId6"/>
    <p:sldId id="300" r:id="rId7"/>
    <p:sldId id="301" r:id="rId8"/>
    <p:sldId id="292" r:id="rId9"/>
    <p:sldId id="293" r:id="rId10"/>
    <p:sldId id="294" r:id="rId11"/>
    <p:sldId id="297" r:id="rId12"/>
    <p:sldId id="296" r:id="rId13"/>
    <p:sldId id="316" r:id="rId14"/>
    <p:sldId id="298" r:id="rId15"/>
    <p:sldId id="299" r:id="rId16"/>
    <p:sldId id="302" r:id="rId17"/>
    <p:sldId id="313" r:id="rId18"/>
    <p:sldId id="312" r:id="rId19"/>
    <p:sldId id="315" r:id="rId20"/>
    <p:sldId id="289" r:id="rId21"/>
    <p:sldId id="303" r:id="rId22"/>
    <p:sldId id="319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14" r:id="rId32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utf-8"/>
  <p:showPr showNarration="1">
    <p:present/>
    <p:sldAll/>
    <p:penClr>
      <a:schemeClr val="tx1"/>
    </p:penClr>
  </p:showPr>
  <p:clrMru>
    <a:srgbClr val="800000"/>
    <a:srgbClr val="000000"/>
    <a:srgbClr val="A50021"/>
    <a:srgbClr val="FFCC00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51" autoAdjust="0"/>
    <p:restoredTop sz="94600" autoAdjust="0"/>
  </p:normalViewPr>
  <p:slideViewPr>
    <p:cSldViewPr>
      <p:cViewPr varScale="1">
        <p:scale>
          <a:sx n="65" d="100"/>
          <a:sy n="65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BC4589B9-1220-4B79-BF02-DD3DD83F4A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69C408CB-12CC-4ECD-BB46-D32DCB9338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2438400" y="2133600"/>
            <a:ext cx="5562600" cy="1774825"/>
          </a:xfrm>
        </p:spPr>
        <p:txBody>
          <a:bodyPr/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962400"/>
            <a:ext cx="5562600" cy="990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24C1E-52A4-4564-8718-D1BCC0BA908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D7C82-F0E1-4020-9ED4-82E1432335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F4504-5156-4F73-852B-9D27482E0D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FD602-F8C4-4C7C-A353-793F1E2ACA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471A-B930-4D93-9470-9420ED76A97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8F6F0-2BDD-4741-85EF-3FA8A150EF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32332C-6A4D-44FE-8740-111A11763E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40C03-0F70-43FD-9652-ED6BABD3D7C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DF5C3-4DAB-4BA4-A443-A244683289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C9CF9-3C08-4391-892E-87AC7AA131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53250" y="274638"/>
            <a:ext cx="1962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274638"/>
            <a:ext cx="57340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2A2DE-3E2A-4B74-9504-3A058AC0D4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848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15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400800"/>
            <a:ext cx="48768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400800"/>
            <a:ext cx="1295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72521144-BA78-43A4-902C-A7EE15952CC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ransition>
    <p:newsflash/>
  </p:transition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0000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16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HP\Documents\&#1059;&#1088;&#1086;&#1082;%20-%20&#1091;&#1095;&#1080;&#1090;&#1077;&#1083;&#1100;%20&#1075;&#1086;&#1076;&#1072;\pril1.avi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HP\Documents\&#1059;&#1088;&#1086;&#1082;%20-%20&#1091;&#1095;&#1080;&#1090;&#1077;&#1083;&#1100;%20&#1075;&#1086;&#1076;&#1072;\PogrebniakSF\PogrebniakSF\&#1055;&#1088;&#1077;&#1079;&#1077;&#1085;&#1090;&#1072;&#1094;&#1080;&#1103;\&#1055;&#1054;&#1048;&#1057;&#1050;%20&#1055;&#1054;&#1051;&#1071;&#1056;&#1053;&#1054;&#1049;%20&#1047;&#1042;&#1045;&#1047;&#1044;&#1067;.wm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ril1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85787" y="571480"/>
            <a:ext cx="8326490" cy="6244868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1285875" y="571481"/>
            <a:ext cx="6786563" cy="350046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6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урока:</a:t>
            </a:r>
            <a:br>
              <a:rPr lang="ru-RU" sz="6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Ориентирование на местности. </a:t>
            </a:r>
            <a:endParaRPr lang="ru-RU" sz="6600" dirty="0" smtClean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8" descr="D:\КАРТИНКИ\Коллекция картинок3\j0239015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5" y="4429125"/>
            <a:ext cx="2000250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 descr="D:\КАРТИНКИ\Коллекция картинок3\j0335626.wmf"/>
          <p:cNvPicPr>
            <a:picLocks noChangeAspect="1" noChangeArrowheads="1"/>
          </p:cNvPicPr>
          <p:nvPr/>
        </p:nvPicPr>
        <p:blipFill>
          <a:blip r:embed="rId3"/>
          <a:srcRect l="1992" t="2962" r="1992" b="4443"/>
          <a:stretch>
            <a:fillRect/>
          </a:stretch>
        </p:blipFill>
        <p:spPr bwMode="auto">
          <a:xfrm>
            <a:off x="357158" y="4643446"/>
            <a:ext cx="2743756" cy="17790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06" name="Picture 10" descr="D:\КАРТИНКИ\Коллекция картинок3\j0403909.wmf"/>
          <p:cNvPicPr>
            <a:picLocks noChangeAspect="1" noChangeArrowheads="1"/>
          </p:cNvPicPr>
          <p:nvPr/>
        </p:nvPicPr>
        <p:blipFill>
          <a:blip r:embed="rId4"/>
          <a:srcRect l="12015" t="19337" r="12015" b="7735"/>
          <a:stretch>
            <a:fillRect/>
          </a:stretch>
        </p:blipFill>
        <p:spPr bwMode="auto">
          <a:xfrm>
            <a:off x="142875" y="4500563"/>
            <a:ext cx="700088" cy="695325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10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Segoe Script" pitchFamily="34" charset="0"/>
              </a:rPr>
              <a:t>План урока:</a:t>
            </a:r>
            <a:endParaRPr lang="ru-RU" b="1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что такое ориентирование на местности;</a:t>
            </a:r>
          </a:p>
          <a:p>
            <a:r>
              <a:rPr lang="ru-RU" sz="3200" dirty="0" smtClean="0"/>
              <a:t>определение сторон горизонта;</a:t>
            </a:r>
          </a:p>
          <a:p>
            <a:r>
              <a:rPr lang="ru-RU" sz="3200" dirty="0" smtClean="0"/>
              <a:t>способы ориентирования на местности.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6433"/>
          <a:stretch>
            <a:fillRect/>
          </a:stretch>
        </p:blipFill>
        <p:spPr bwMode="auto">
          <a:xfrm>
            <a:off x="0" y="0"/>
            <a:ext cx="91618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9124" y="3857628"/>
            <a:ext cx="44291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sz="3600" dirty="0" smtClean="0"/>
              <a:t>Отгадайте загадку:</a:t>
            </a:r>
          </a:p>
          <a:p>
            <a:pPr>
              <a:buNone/>
            </a:pPr>
            <a:r>
              <a:rPr lang="ru-RU" i="1" dirty="0" smtClean="0"/>
              <a:t>Эта линия всё время</a:t>
            </a:r>
            <a:br>
              <a:rPr lang="ru-RU" i="1" dirty="0" smtClean="0"/>
            </a:br>
            <a:r>
              <a:rPr lang="ru-RU" i="1" dirty="0" smtClean="0"/>
              <a:t>Между небом и землёй.</a:t>
            </a:r>
            <a:br>
              <a:rPr lang="ru-RU" i="1" dirty="0" smtClean="0"/>
            </a:br>
            <a:r>
              <a:rPr lang="ru-RU" i="1" dirty="0" smtClean="0"/>
              <a:t>Хоть весь год к ней прошагаем,</a:t>
            </a:r>
            <a:br>
              <a:rPr lang="ru-RU" i="1" dirty="0" smtClean="0"/>
            </a:br>
            <a:r>
              <a:rPr lang="ru-RU" i="1" dirty="0" smtClean="0"/>
              <a:t>А на месте мы с тобой.</a:t>
            </a:r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848600" cy="796908"/>
          </a:xfrm>
        </p:spPr>
        <p:txBody>
          <a:bodyPr/>
          <a:lstStyle/>
          <a:p>
            <a:r>
              <a:rPr lang="ru-RU" dirty="0" smtClean="0">
                <a:latin typeface="Segoe Script" pitchFamily="34" charset="0"/>
              </a:rPr>
              <a:t>Задача:</a:t>
            </a:r>
            <a:endParaRPr lang="ru-RU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71546"/>
            <a:ext cx="8358246" cy="5643602"/>
          </a:xfrm>
        </p:spPr>
        <p:txBody>
          <a:bodyPr/>
          <a:lstStyle/>
          <a:p>
            <a:pPr marL="0" indent="0">
              <a:buNone/>
              <a:tabLst>
                <a:tab pos="176213" algn="l"/>
              </a:tabLst>
            </a:pPr>
            <a:r>
              <a:rPr lang="ru-RU" sz="2000" b="1" i="1" dirty="0" smtClean="0">
                <a:latin typeface="Arial Black" pitchFamily="34" charset="0"/>
                <a:cs typeface="Aharoni" pitchFamily="2" charset="-79"/>
              </a:rPr>
              <a:t>Старые дубы в лесу под напором ветра склоняли свои ветви к заходящему солнцу.</a:t>
            </a:r>
          </a:p>
          <a:p>
            <a:pPr marL="0" indent="0">
              <a:buNone/>
              <a:tabLst>
                <a:tab pos="176213" algn="l"/>
              </a:tabLst>
            </a:pPr>
            <a:r>
              <a:rPr lang="ru-RU" sz="2000" b="1" i="1" dirty="0" smtClean="0">
                <a:latin typeface="Arial Black" pitchFamily="34" charset="0"/>
                <a:cs typeface="Aharoni" pitchFamily="2" charset="-79"/>
              </a:rPr>
              <a:t>Возвращаясь в лагерь, по лесу шел турист. Встречный ветер грозил снести ему шляпу, и он придерживал ее рукой.</a:t>
            </a:r>
            <a:endParaRPr lang="ru-RU" sz="2000" b="1" dirty="0" smtClean="0">
              <a:latin typeface="Arial Black" pitchFamily="34" charset="0"/>
              <a:cs typeface="Aharoni" pitchFamily="2" charset="-79"/>
            </a:endParaRPr>
          </a:p>
          <a:p>
            <a:pPr marL="0" indent="0">
              <a:buNone/>
              <a:tabLst>
                <a:tab pos="176213" algn="l"/>
              </a:tabLst>
            </a:pPr>
            <a:r>
              <a:rPr lang="ru-RU" sz="2000" b="1" i="1" dirty="0" smtClean="0">
                <a:latin typeface="Arial Black" pitchFamily="34" charset="0"/>
                <a:cs typeface="Aharoni" pitchFamily="2" charset="-79"/>
              </a:rPr>
              <a:t>Пройдя некоторое расстояние, турист повернул налево.</a:t>
            </a:r>
          </a:p>
          <a:p>
            <a:pPr marL="0" indent="0">
              <a:buNone/>
              <a:tabLst>
                <a:tab pos="176213" algn="l"/>
              </a:tabLst>
            </a:pPr>
            <a:r>
              <a:rPr lang="ru-RU" sz="2000" b="1" i="1" dirty="0" smtClean="0">
                <a:latin typeface="Arial Black" pitchFamily="34" charset="0"/>
                <a:cs typeface="Aharoni" pitchFamily="2" charset="-79"/>
              </a:rPr>
              <a:t>Стемнело. Небо заволокло тучами. Через некоторое время турист заметил, что заблудился. Он остановился и стал определять направление своего пути. Компаса он не имел. После некоторого раздумья турист сказал: «Зачем я иду на юг? Ведь лагерь, должен быть,  по – моему, к западу отсюда». И он  сделал крутой поворот вправо на 90 градусов, т.к. решил, что западное направление именно это. Прав ли был турист?</a:t>
            </a:r>
            <a:endParaRPr lang="ru-RU" sz="2000" b="1" dirty="0" smtClean="0">
              <a:latin typeface="Arial Black" pitchFamily="34" charset="0"/>
              <a:cs typeface="Aharoni" pitchFamily="2" charset="-79"/>
            </a:endParaRPr>
          </a:p>
          <a:p>
            <a:endParaRPr lang="ru-RU" sz="18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66800" y="357166"/>
            <a:ext cx="7219976" cy="576899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b="1" dirty="0" smtClean="0">
                <a:latin typeface="Segoe Script" pitchFamily="34" charset="0"/>
              </a:rPr>
              <a:t>Задание:</a:t>
            </a:r>
          </a:p>
          <a:p>
            <a:pPr>
              <a:buNone/>
            </a:pPr>
            <a:r>
              <a:rPr lang="ru-RU" dirty="0" smtClean="0">
                <a:latin typeface="Segoe Script" pitchFamily="34" charset="0"/>
              </a:rPr>
              <a:t>Нарисуйте фигуру, используя следующие данные: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1.Направление (Н) – СВ</a:t>
            </a:r>
            <a:br>
              <a:rPr lang="ru-RU" dirty="0" smtClean="0"/>
            </a:br>
            <a:r>
              <a:rPr lang="ru-RU" dirty="0" smtClean="0"/>
              <a:t>   Расстояние (Р) – 15 см</a:t>
            </a:r>
            <a:br>
              <a:rPr lang="ru-RU" dirty="0" smtClean="0"/>
            </a:br>
            <a:r>
              <a:rPr lang="ru-RU" dirty="0" smtClean="0"/>
              <a:t>2.Н – ЮВ, Р- 15 см</a:t>
            </a:r>
            <a:br>
              <a:rPr lang="ru-RU" dirty="0" smtClean="0"/>
            </a:br>
            <a:r>
              <a:rPr lang="ru-RU" dirty="0" smtClean="0"/>
              <a:t>3.Н – З, Р – 20 см</a:t>
            </a:r>
            <a:br>
              <a:rPr lang="ru-RU" dirty="0" smtClean="0"/>
            </a:br>
            <a:r>
              <a:rPr lang="ru-RU" dirty="0" smtClean="0"/>
              <a:t>4.Н – Ю, Р – 20 см</a:t>
            </a:r>
            <a:br>
              <a:rPr lang="ru-RU" dirty="0" smtClean="0"/>
            </a:br>
            <a:r>
              <a:rPr lang="ru-RU" dirty="0" smtClean="0"/>
              <a:t>5.Н – В, Р – 20 см</a:t>
            </a:r>
            <a:br>
              <a:rPr lang="ru-RU" dirty="0" smtClean="0"/>
            </a:br>
            <a:r>
              <a:rPr lang="ru-RU" dirty="0" smtClean="0"/>
              <a:t>6.Н – С, Р – 20 см</a:t>
            </a:r>
          </a:p>
          <a:p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3790950" cy="582612"/>
          </a:xfrm>
        </p:spPr>
        <p:txBody>
          <a:bodyPr/>
          <a:lstStyle/>
          <a:p>
            <a:r>
              <a:rPr lang="ru-RU" smtClean="0"/>
              <a:t>ответ</a:t>
            </a:r>
          </a:p>
        </p:txBody>
      </p:sp>
      <p:pic>
        <p:nvPicPr>
          <p:cNvPr id="19459" name="Рисунок 2" descr="http://festival.1september.ru/articles/576699/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0" y="714375"/>
            <a:ext cx="5715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  <a:solidFill>
            <a:srgbClr val="FFFF99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Ориентирование на местности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1" name="Объект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4643438" y="2285992"/>
            <a:ext cx="3600400" cy="1179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По солнцу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4000504"/>
            <a:ext cx="3600400" cy="20882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С помощью компаса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29124" y="4000504"/>
            <a:ext cx="4176464" cy="20882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По особенностям ОС</a:t>
            </a:r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571472" y="2357430"/>
            <a:ext cx="3600400" cy="1179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</a:rPr>
              <a:t>По звездам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Segoe Script" pitchFamily="34" charset="0"/>
              </a:rPr>
              <a:t>Поиск полярной звезды</a:t>
            </a:r>
            <a:endParaRPr lang="ru-RU" dirty="0">
              <a:latin typeface="Segoe Script" pitchFamily="34" charset="0"/>
            </a:endParaRPr>
          </a:p>
        </p:txBody>
      </p:sp>
      <p:pic>
        <p:nvPicPr>
          <p:cNvPr id="6" name="ПОИСК ПОЛЯРНОЙ ЗВЕЗДЫ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00034" y="1571612"/>
            <a:ext cx="8088179" cy="4583301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2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Содержимое 3"/>
          <p:cNvGrpSpPr>
            <a:grpSpLocks noGrp="1"/>
          </p:cNvGrpSpPr>
          <p:nvPr>
            <p:ph idx="1"/>
          </p:nvPr>
        </p:nvGrpSpPr>
        <p:grpSpPr>
          <a:xfrm>
            <a:off x="285720" y="0"/>
            <a:ext cx="8501122" cy="6858000"/>
            <a:chOff x="0" y="382843"/>
            <a:chExt cx="9144000" cy="609400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82843"/>
              <a:ext cx="9144000" cy="6092314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899" t="95809" r="78124"/>
            <a:stretch/>
          </p:blipFill>
          <p:spPr>
            <a:xfrm>
              <a:off x="7307818" y="6221513"/>
              <a:ext cx="1826657" cy="25533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  <a:solidFill>
            <a:srgbClr val="FFFF99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Ориентирование на местности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1" name="Объект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4643438" y="2285992"/>
            <a:ext cx="3600400" cy="1179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По солнцу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4000504"/>
            <a:ext cx="3600400" cy="20882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С помощью компаса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29124" y="4000504"/>
            <a:ext cx="4176464" cy="20882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По особенностям ОС</a:t>
            </a:r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571472" y="2357430"/>
            <a:ext cx="3600400" cy="1179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</a:rPr>
              <a:t>По звездам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>
              <a:alpha val="32941"/>
            </a:srgbClr>
          </a:solidFill>
        </p:spPr>
        <p:txBody>
          <a:bodyPr>
            <a:normAutofit/>
          </a:bodyPr>
          <a:lstStyle/>
          <a:p>
            <a:pPr>
              <a:defRPr/>
            </a:pPr>
            <a:r>
              <a:rPr lang="ru-RU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Ориентирование по солнцу</a:t>
            </a:r>
            <a:endParaRPr lang="ru-RU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</p:txBody>
      </p:sp>
      <p:pic>
        <p:nvPicPr>
          <p:cNvPr id="3074" name="Picture 2" descr="http://litn-andr.narod.ru/data/Glossary/images/p58_orientirovanie1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643042" y="1571612"/>
            <a:ext cx="5753100" cy="457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5455"/>
            <a:ext cx="9144000" cy="6742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  <a:solidFill>
            <a:srgbClr val="FFFF99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Ориентирование на местности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1" name="Объект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4643438" y="2285992"/>
            <a:ext cx="3600400" cy="1179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По солнцу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4000504"/>
            <a:ext cx="3600400" cy="20882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С помощью </a:t>
            </a:r>
            <a:r>
              <a:rPr lang="ru-RU" sz="4400" b="1" dirty="0" smtClean="0"/>
              <a:t>компаса</a:t>
            </a:r>
            <a:endParaRPr lang="ru-RU" sz="44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29124" y="4000504"/>
            <a:ext cx="4176464" cy="20882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По особенностям ОС</a:t>
            </a:r>
          </a:p>
        </p:txBody>
      </p:sp>
      <p:sp>
        <p:nvSpPr>
          <p:cNvPr id="10" name="Скругленный прямоугольник 9">
            <a:hlinkClick r:id="rId3" action="ppaction://hlinksldjump"/>
          </p:cNvPr>
          <p:cNvSpPr/>
          <p:nvPr/>
        </p:nvSpPr>
        <p:spPr>
          <a:xfrm>
            <a:off x="571472" y="2357430"/>
            <a:ext cx="3600400" cy="1179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</a:rPr>
              <a:t>По звездам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3"/>
          <p:cNvGrpSpPr>
            <a:grpSpLocks/>
          </p:cNvGrpSpPr>
          <p:nvPr/>
        </p:nvGrpSpPr>
        <p:grpSpPr bwMode="auto">
          <a:xfrm>
            <a:off x="1692275" y="549275"/>
            <a:ext cx="5832475" cy="5759450"/>
            <a:chOff x="1691680" y="548680"/>
            <a:chExt cx="5832648" cy="5760640"/>
          </a:xfrm>
        </p:grpSpPr>
        <p:grpSp>
          <p:nvGrpSpPr>
            <p:cNvPr id="3" name="Группа 20"/>
            <p:cNvGrpSpPr>
              <a:grpSpLocks/>
            </p:cNvGrpSpPr>
            <p:nvPr/>
          </p:nvGrpSpPr>
          <p:grpSpPr bwMode="auto">
            <a:xfrm>
              <a:off x="1691680" y="548680"/>
              <a:ext cx="5832648" cy="5760640"/>
              <a:chOff x="1691680" y="548680"/>
              <a:chExt cx="5832648" cy="5760640"/>
            </a:xfrm>
          </p:grpSpPr>
          <p:grpSp>
            <p:nvGrpSpPr>
              <p:cNvPr id="6" name="Группа 17"/>
              <p:cNvGrpSpPr>
                <a:grpSpLocks/>
              </p:cNvGrpSpPr>
              <p:nvPr/>
            </p:nvGrpSpPr>
            <p:grpSpPr bwMode="auto">
              <a:xfrm>
                <a:off x="1691680" y="548680"/>
                <a:ext cx="5832648" cy="5760640"/>
                <a:chOff x="1691680" y="548680"/>
                <a:chExt cx="5832648" cy="5760640"/>
              </a:xfrm>
            </p:grpSpPr>
            <p:sp>
              <p:nvSpPr>
                <p:cNvPr id="4" name="Овал 3"/>
                <p:cNvSpPr/>
                <p:nvPr/>
              </p:nvSpPr>
              <p:spPr>
                <a:xfrm>
                  <a:off x="1691680" y="548680"/>
                  <a:ext cx="5832648" cy="5760640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dirty="0"/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2010777" y="796381"/>
                  <a:ext cx="5194454" cy="5265238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ru-RU" b="0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</a:endParaRPr>
                </a:p>
              </p:txBody>
            </p:sp>
            <p:cxnSp>
              <p:nvCxnSpPr>
                <p:cNvPr id="9" name="Прямая соединительная линия 8"/>
                <p:cNvCxnSpPr>
                  <a:stCxn id="4" idx="0"/>
                  <a:endCxn id="4" idx="4"/>
                </p:cNvCxnSpPr>
                <p:nvPr/>
              </p:nvCxnSpPr>
              <p:spPr>
                <a:xfrm>
                  <a:off x="4608005" y="548680"/>
                  <a:ext cx="0" cy="576064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Прямая соединительная линия 12"/>
                <p:cNvCxnSpPr>
                  <a:stCxn id="5" idx="1"/>
                  <a:endCxn id="5" idx="5"/>
                </p:cNvCxnSpPr>
                <p:nvPr/>
              </p:nvCxnSpPr>
              <p:spPr>
                <a:xfrm>
                  <a:off x="2772800" y="1568066"/>
                  <a:ext cx="3670409" cy="37218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Прямая соединительная линия 14"/>
                <p:cNvCxnSpPr>
                  <a:stCxn id="5" idx="3"/>
                  <a:endCxn id="5" idx="7"/>
                </p:cNvCxnSpPr>
                <p:nvPr/>
              </p:nvCxnSpPr>
              <p:spPr>
                <a:xfrm flipV="1">
                  <a:off x="2772800" y="1568066"/>
                  <a:ext cx="3670409" cy="3721869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" name="Прямая соединительная линия 19"/>
              <p:cNvCxnSpPr>
                <a:stCxn id="5" idx="2"/>
              </p:cNvCxnSpPr>
              <p:nvPr/>
            </p:nvCxnSpPr>
            <p:spPr>
              <a:xfrm>
                <a:off x="2010777" y="3429000"/>
                <a:ext cx="5194454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21" name="TextBox 25"/>
            <p:cNvSpPr txBox="1">
              <a:spLocks noChangeArrowheads="1"/>
            </p:cNvSpPr>
            <p:nvPr/>
          </p:nvSpPr>
          <p:spPr bwMode="auto">
            <a:xfrm>
              <a:off x="4336199" y="645351"/>
              <a:ext cx="60235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 b="1" dirty="0"/>
                <a:t>С</a:t>
              </a:r>
            </a:p>
          </p:txBody>
        </p:sp>
        <p:sp>
          <p:nvSpPr>
            <p:cNvPr id="13322" name="TextBox 26"/>
            <p:cNvSpPr txBox="1">
              <a:spLocks noChangeArrowheads="1"/>
            </p:cNvSpPr>
            <p:nvPr/>
          </p:nvSpPr>
          <p:spPr bwMode="auto">
            <a:xfrm>
              <a:off x="4287671" y="5290447"/>
              <a:ext cx="46485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 b="1" dirty="0"/>
                <a:t>Ю</a:t>
              </a:r>
            </a:p>
          </p:txBody>
        </p:sp>
        <p:sp>
          <p:nvSpPr>
            <p:cNvPr id="13323" name="TextBox 27"/>
            <p:cNvSpPr txBox="1">
              <a:spLocks noChangeArrowheads="1"/>
            </p:cNvSpPr>
            <p:nvPr/>
          </p:nvSpPr>
          <p:spPr bwMode="auto">
            <a:xfrm>
              <a:off x="2011524" y="2996951"/>
              <a:ext cx="472244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 b="1" dirty="0"/>
                <a:t>З</a:t>
              </a:r>
            </a:p>
          </p:txBody>
        </p:sp>
        <p:sp>
          <p:nvSpPr>
            <p:cNvPr id="13324" name="TextBox 28"/>
            <p:cNvSpPr txBox="1">
              <a:spLocks noChangeArrowheads="1"/>
            </p:cNvSpPr>
            <p:nvPr/>
          </p:nvSpPr>
          <p:spPr bwMode="auto">
            <a:xfrm>
              <a:off x="6766825" y="3016708"/>
              <a:ext cx="544252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 b="1" dirty="0"/>
                <a:t>В</a:t>
              </a:r>
            </a:p>
          </p:txBody>
        </p:sp>
        <p:sp>
          <p:nvSpPr>
            <p:cNvPr id="13325" name="TextBox 29"/>
            <p:cNvSpPr txBox="1">
              <a:spLocks noChangeArrowheads="1"/>
            </p:cNvSpPr>
            <p:nvPr/>
          </p:nvSpPr>
          <p:spPr bwMode="auto">
            <a:xfrm>
              <a:off x="5830721" y="1360288"/>
              <a:ext cx="936104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 b="1" dirty="0"/>
                <a:t>СВ</a:t>
              </a:r>
            </a:p>
          </p:txBody>
        </p:sp>
        <p:sp>
          <p:nvSpPr>
            <p:cNvPr id="13326" name="TextBox 30"/>
            <p:cNvSpPr txBox="1">
              <a:spLocks noChangeArrowheads="1"/>
            </p:cNvSpPr>
            <p:nvPr/>
          </p:nvSpPr>
          <p:spPr bwMode="auto">
            <a:xfrm>
              <a:off x="5734008" y="4606585"/>
              <a:ext cx="1129529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 b="1" dirty="0"/>
                <a:t>ЮВ</a:t>
              </a:r>
            </a:p>
          </p:txBody>
        </p:sp>
        <p:sp>
          <p:nvSpPr>
            <p:cNvPr id="13327" name="TextBox 31"/>
            <p:cNvSpPr txBox="1">
              <a:spLocks noChangeArrowheads="1"/>
            </p:cNvSpPr>
            <p:nvPr/>
          </p:nvSpPr>
          <p:spPr bwMode="auto">
            <a:xfrm>
              <a:off x="2497662" y="1360287"/>
              <a:ext cx="863881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 b="1" dirty="0"/>
                <a:t>СЗ</a:t>
              </a:r>
            </a:p>
          </p:txBody>
        </p:sp>
        <p:sp>
          <p:nvSpPr>
            <p:cNvPr id="13328" name="TextBox 32"/>
            <p:cNvSpPr txBox="1">
              <a:spLocks noChangeArrowheads="1"/>
            </p:cNvSpPr>
            <p:nvPr/>
          </p:nvSpPr>
          <p:spPr bwMode="auto">
            <a:xfrm>
              <a:off x="2524944" y="4725144"/>
              <a:ext cx="1151914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4800" b="1" dirty="0"/>
                <a:t>ЮЗ</a:t>
              </a:r>
            </a:p>
          </p:txBody>
        </p:sp>
      </p:grpSp>
      <p:cxnSp>
        <p:nvCxnSpPr>
          <p:cNvPr id="7" name="Прямая соединительная линия 6"/>
          <p:cNvCxnSpPr>
            <a:endCxn id="4" idx="6"/>
          </p:cNvCxnSpPr>
          <p:nvPr/>
        </p:nvCxnSpPr>
        <p:spPr>
          <a:xfrm>
            <a:off x="1692275" y="3429000"/>
            <a:ext cx="5832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24"/>
          <p:cNvGrpSpPr>
            <a:grpSpLocks/>
          </p:cNvGrpSpPr>
          <p:nvPr/>
        </p:nvGrpSpPr>
        <p:grpSpPr bwMode="auto">
          <a:xfrm>
            <a:off x="4476750" y="1541463"/>
            <a:ext cx="261938" cy="3695700"/>
            <a:chOff x="4473699" y="1196752"/>
            <a:chExt cx="269701" cy="4457498"/>
          </a:xfrm>
        </p:grpSpPr>
        <p:sp>
          <p:nvSpPr>
            <p:cNvPr id="22" name="Равнобедренный треугольник 21"/>
            <p:cNvSpPr/>
            <p:nvPr/>
          </p:nvSpPr>
          <p:spPr>
            <a:xfrm>
              <a:off x="4481872" y="1196752"/>
              <a:ext cx="251720" cy="2232578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3" name="Равнобедренный треугольник 22"/>
            <p:cNvSpPr/>
            <p:nvPr/>
          </p:nvSpPr>
          <p:spPr>
            <a:xfrm rot="10800000">
              <a:off x="4491680" y="3421672"/>
              <a:ext cx="251720" cy="2232578"/>
            </a:xfrm>
            <a:prstGeom prst="triangl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4473699" y="3287640"/>
              <a:ext cx="261528" cy="28146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</p:grp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  <a:solidFill>
            <a:srgbClr val="FFFF99"/>
          </a:solidFill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/>
          <a:p>
            <a:pPr>
              <a:defRPr/>
            </a:pP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Ориентирование на местности 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341" name="Объект 2"/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4643438" y="2285992"/>
            <a:ext cx="3600400" cy="1179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По солнцу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42910" y="4000504"/>
            <a:ext cx="3600400" cy="20882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С помощью </a:t>
            </a:r>
            <a:r>
              <a:rPr lang="ru-RU" sz="4400" b="1" dirty="0" smtClean="0"/>
              <a:t>компаса</a:t>
            </a:r>
            <a:endParaRPr lang="ru-RU" sz="4400" b="1" dirty="0"/>
          </a:p>
        </p:txBody>
      </p:sp>
      <p:sp>
        <p:nvSpPr>
          <p:cNvPr id="9" name="Скругленный прямоугольник 8">
            <a:hlinkClick r:id="rId3" action="ppaction://hlinksldjump"/>
          </p:cNvPr>
          <p:cNvSpPr/>
          <p:nvPr/>
        </p:nvSpPr>
        <p:spPr>
          <a:xfrm>
            <a:off x="4429124" y="4000504"/>
            <a:ext cx="4176464" cy="2088232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/>
              <a:t>По особенностям ОС</a:t>
            </a:r>
          </a:p>
        </p:txBody>
      </p:sp>
      <p:sp>
        <p:nvSpPr>
          <p:cNvPr id="10" name="Скругленный прямоугольник 9">
            <a:hlinkClick r:id="rId4" action="ppaction://hlinksldjump"/>
          </p:cNvPr>
          <p:cNvSpPr/>
          <p:nvPr/>
        </p:nvSpPr>
        <p:spPr>
          <a:xfrm>
            <a:off x="571472" y="2357430"/>
            <a:ext cx="3600400" cy="117971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4400" b="1" dirty="0">
                <a:solidFill>
                  <a:schemeClr val="tx1"/>
                </a:solidFill>
              </a:rPr>
              <a:t>По звездам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latin typeface="Segoe Script" pitchFamily="34" charset="0"/>
              </a:rPr>
              <a:t>Задание:</a:t>
            </a:r>
            <a:endParaRPr lang="ru-RU" sz="4400" b="1" dirty="0">
              <a:latin typeface="Segoe Scrip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4400" dirty="0" smtClean="0">
                <a:latin typeface="Segoe Script" pitchFamily="34" charset="0"/>
              </a:rPr>
              <a:t>Определите стороны горизонта по признакам местных предметов:</a:t>
            </a:r>
            <a:endParaRPr lang="ru-RU" sz="4400" dirty="0">
              <a:latin typeface="Segoe Script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478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2000232" y="2000240"/>
            <a:ext cx="71434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0" y="2071678"/>
            <a:ext cx="50003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3286116" y="214290"/>
            <a:ext cx="71434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8929718" y="214290"/>
            <a:ext cx="428628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1071538" y="5157810"/>
            <a:ext cx="428596" cy="34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3571868" y="5100656"/>
            <a:ext cx="500034" cy="400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6357950" y="4429132"/>
            <a:ext cx="357174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8143900" y="4472000"/>
            <a:ext cx="392885" cy="314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214282" y="5857892"/>
            <a:ext cx="53576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 t="6250" r="92358" b="85417"/>
          <a:stretch>
            <a:fillRect/>
          </a:stretch>
        </p:blipFill>
        <p:spPr bwMode="auto">
          <a:xfrm>
            <a:off x="5786446" y="5929330"/>
            <a:ext cx="428596" cy="34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478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Segoe Script" pitchFamily="34" charset="0"/>
              </a:rPr>
              <a:t>Закрепление</a:t>
            </a: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714375" y="1500188"/>
            <a:ext cx="7858125" cy="510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eaLnBrk="0" hangingPunct="0"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На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какую сторону горизонта указывает синяя стрелка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компаса?</a:t>
            </a:r>
          </a:p>
          <a:p>
            <a:pPr marL="342900" indent="-342900" eaLnBrk="0" hangingPunct="0"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Какая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сторона горизонта находится напротив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востока?</a:t>
            </a:r>
          </a:p>
          <a:p>
            <a:pPr marL="342900" indent="-342900" eaLnBrk="0" hangingPunct="0"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какую сторону горизонта вытянуты кольца на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пнях?</a:t>
            </a:r>
          </a:p>
          <a:p>
            <a:pPr marL="342900" indent="-342900" eaLnBrk="0" hangingPunct="0"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С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какой стороны на деревьях растет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мох?</a:t>
            </a:r>
            <a:endParaRPr lang="ru-RU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eaLnBrk="0" hangingPunct="0"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С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какой стороны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муравейник наиболее пологий?</a:t>
            </a:r>
            <a:endParaRPr lang="ru-RU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eaLnBrk="0" hangingPunct="0"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какой стороне восходит Солнце?</a:t>
            </a:r>
          </a:p>
          <a:p>
            <a:pPr marL="342900" indent="-342900" eaLnBrk="0" hangingPunct="0">
              <a:buFontTx/>
              <a:buAutoNum type="arabicPeriod"/>
            </a:pPr>
            <a:endParaRPr lang="ru-RU" sz="14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eaLnBrk="0" hangingPunct="0">
              <a:buFontTx/>
              <a:buAutoNum type="arabicPeriod"/>
            </a:pPr>
            <a:endParaRPr lang="ru-RU" sz="1400" dirty="0">
              <a:solidFill>
                <a:srgbClr val="0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eaLnBrk="0" hangingPunct="0">
              <a:buFontTx/>
              <a:buAutoNum type="arabicPeriod"/>
            </a:pPr>
            <a:endParaRPr lang="ru-RU" sz="1400" dirty="0">
              <a:solidFill>
                <a:srgbClr val="000000"/>
              </a:solidFill>
              <a:cs typeface="Times New Roman" pitchFamily="18" charset="0"/>
            </a:endParaRPr>
          </a:p>
          <a:p>
            <a:pPr marL="342900" indent="-342900" eaLnBrk="0" hangingPunct="0"/>
            <a:r>
              <a:rPr lang="ru-RU" sz="2000" dirty="0">
                <a:solidFill>
                  <a:srgbClr val="000000"/>
                </a:solidFill>
                <a:cs typeface="Times New Roman" pitchFamily="18" charset="0"/>
              </a:rPr>
              <a:t>Итог: Какие цели мы ставили перед собой в начале урока? Как мы с ними справились? Где вам может пригодиться изученный материал</a:t>
            </a:r>
            <a:r>
              <a:rPr lang="ru-RU" sz="2000" dirty="0"/>
              <a:t> </a:t>
            </a:r>
          </a:p>
          <a:p>
            <a:pPr marL="342900" indent="-342900" eaLnBrk="0" hangingPunct="0"/>
            <a:endParaRPr lang="ru-RU" sz="800" dirty="0"/>
          </a:p>
          <a:p>
            <a:pPr marL="342900" indent="-342900" eaLnBrk="0" hangingPunct="0"/>
            <a:endParaRPr lang="ru-RU" sz="800" dirty="0"/>
          </a:p>
          <a:p>
            <a:pPr marL="342900" indent="-342900" eaLnBrk="0" hangingPunct="0"/>
            <a:endParaRPr lang="ru-RU" sz="800" dirty="0"/>
          </a:p>
          <a:p>
            <a:pPr marL="342900" indent="-342900" eaLnBrk="0" hangingPunct="0"/>
            <a:endParaRPr lang="ru-RU" sz="800" dirty="0"/>
          </a:p>
          <a:p>
            <a:pPr marL="342900" indent="-342900" eaLnBrk="0" hangingPunct="0"/>
            <a:endParaRPr lang="ru-RU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27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27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27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76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276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3241" t="7229" r="104" b="16867"/>
          <a:stretch>
            <a:fillRect/>
          </a:stretch>
        </p:blipFill>
        <p:spPr>
          <a:xfrm>
            <a:off x="4071934" y="1357298"/>
            <a:ext cx="3357554" cy="4500594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867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409" t="8434" r="36759" b="19277"/>
          <a:stretch>
            <a:fillRect/>
          </a:stretch>
        </p:blipFill>
        <p:spPr>
          <a:xfrm>
            <a:off x="214282" y="928670"/>
            <a:ext cx="5572164" cy="4286280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969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6719" t="5271" b="17310"/>
          <a:stretch>
            <a:fillRect/>
          </a:stretch>
        </p:blipFill>
        <p:spPr>
          <a:xfrm>
            <a:off x="3357554" y="500042"/>
            <a:ext cx="5786446" cy="4643470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07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5634" b="16261"/>
          <a:stretch>
            <a:fillRect/>
          </a:stretch>
        </p:blipFill>
        <p:spPr>
          <a:xfrm>
            <a:off x="0" y="928670"/>
            <a:ext cx="9144000" cy="4643470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174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6406" t="8516" r="17187" b="16930"/>
          <a:stretch>
            <a:fillRect/>
          </a:stretch>
        </p:blipFill>
        <p:spPr>
          <a:xfrm>
            <a:off x="1500166" y="785794"/>
            <a:ext cx="6072230" cy="4572032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27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343" t="8232" b="17201"/>
          <a:stretch>
            <a:fillRect/>
          </a:stretch>
        </p:blipFill>
        <p:spPr>
          <a:xfrm>
            <a:off x="214282" y="785794"/>
            <a:ext cx="8929718" cy="4500594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37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357188"/>
            <a:ext cx="9144000" cy="5961062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48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514350"/>
            <a:ext cx="9144000" cy="5946775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411163"/>
            <a:ext cx="9144000" cy="5692775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686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627063"/>
            <a:ext cx="9144000" cy="5905500"/>
          </a:xfr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000108"/>
            <a:ext cx="7848600" cy="4011618"/>
          </a:xfrm>
        </p:spPr>
        <p:txBody>
          <a:bodyPr/>
          <a:lstStyle/>
          <a:p>
            <a:r>
              <a:rPr lang="ru-RU" b="1" dirty="0" smtClean="0">
                <a:latin typeface="Segoe Script" pitchFamily="34" charset="0"/>
              </a:rPr>
              <a:t>Домашнее задание:</a:t>
            </a:r>
            <a:br>
              <a:rPr lang="ru-RU" b="1" dirty="0" smtClean="0">
                <a:latin typeface="Segoe Script" pitchFamily="34" charset="0"/>
              </a:rPr>
            </a:br>
            <a:r>
              <a:rPr lang="ru-RU" b="1" dirty="0" smtClean="0">
                <a:latin typeface="Segoe Script" pitchFamily="34" charset="0"/>
              </a:rPr>
              <a:t/>
            </a:r>
            <a:br>
              <a:rPr lang="ru-RU" b="1" dirty="0" smtClean="0">
                <a:latin typeface="Segoe Script" pitchFamily="34" charset="0"/>
              </a:rPr>
            </a:br>
            <a:r>
              <a:rPr lang="ru-RU" sz="3600" b="1" dirty="0" smtClean="0">
                <a:latin typeface="Segoe Script" pitchFamily="34" charset="0"/>
                <a:cs typeface="Arial"/>
              </a:rPr>
              <a:t>§ 5, подобрать </a:t>
            </a:r>
            <a:r>
              <a:rPr lang="ru-RU" sz="3600" b="1" dirty="0" smtClean="0">
                <a:latin typeface="Segoe Script" pitchFamily="34" charset="0"/>
                <a:cs typeface="Arial"/>
              </a:rPr>
              <a:t>способы ориентирования, которых мы не коснулись на уроке</a:t>
            </a:r>
            <a:r>
              <a:rPr lang="ru-RU" b="1" dirty="0" smtClean="0">
                <a:latin typeface="Segoe Script" pitchFamily="34" charset="0"/>
              </a:rPr>
              <a:t/>
            </a:r>
            <a:br>
              <a:rPr lang="ru-RU" b="1" dirty="0" smtClean="0">
                <a:latin typeface="Segoe Script" pitchFamily="34" charset="0"/>
              </a:rPr>
            </a:br>
            <a:r>
              <a:rPr lang="ru-RU" b="1" dirty="0" smtClean="0">
                <a:latin typeface="Segoe Script" pitchFamily="34" charset="0"/>
              </a:rPr>
              <a:t/>
            </a:r>
            <a:br>
              <a:rPr lang="ru-RU" b="1" dirty="0" smtClean="0">
                <a:latin typeface="Segoe Script" pitchFamily="34" charset="0"/>
              </a:rPr>
            </a:br>
            <a:endParaRPr lang="ru-RU" b="1" dirty="0">
              <a:latin typeface="Segoe Script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анализа причин неудачи проекта">
  <a:themeElements>
    <a:clrScheme name="Презентация анализа причин неудачи проекта 1">
      <a:dk1>
        <a:srgbClr val="003366"/>
      </a:dk1>
      <a:lt1>
        <a:srgbClr val="FFFFFF"/>
      </a:lt1>
      <a:dk2>
        <a:srgbClr val="008080"/>
      </a:dk2>
      <a:lt2>
        <a:srgbClr val="FFCC66"/>
      </a:lt2>
      <a:accent1>
        <a:srgbClr val="3366CC"/>
      </a:accent1>
      <a:accent2>
        <a:srgbClr val="0099CC"/>
      </a:accent2>
      <a:accent3>
        <a:srgbClr val="AAC0C0"/>
      </a:accent3>
      <a:accent4>
        <a:srgbClr val="DADADA"/>
      </a:accent4>
      <a:accent5>
        <a:srgbClr val="ADB8E2"/>
      </a:accent5>
      <a:accent6>
        <a:srgbClr val="008AB9"/>
      </a:accent6>
      <a:hlink>
        <a:srgbClr val="999933"/>
      </a:hlink>
      <a:folHlink>
        <a:srgbClr val="009900"/>
      </a:folHlink>
    </a:clrScheme>
    <a:fontScheme name="Презентация анализа причин неудачи проекта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езентация анализа причин неудачи проекта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анализа причин неудачи проекта</Template>
  <TotalTime>959</TotalTime>
  <Words>284</Words>
  <Application>Microsoft Office PowerPoint</Application>
  <PresentationFormat>Экран (4:3)</PresentationFormat>
  <Paragraphs>63</Paragraphs>
  <Slides>31</Slides>
  <Notes>0</Notes>
  <HiddenSlides>10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Презентация анализа причин неудачи проекта</vt:lpstr>
      <vt:lpstr>Слайд 1</vt:lpstr>
      <vt:lpstr>Тема урока: Ориентирование на местности. </vt:lpstr>
      <vt:lpstr>План урока:</vt:lpstr>
      <vt:lpstr>Слайд 4</vt:lpstr>
      <vt:lpstr>Задача:</vt:lpstr>
      <vt:lpstr>Слайд 6</vt:lpstr>
      <vt:lpstr>ответ</vt:lpstr>
      <vt:lpstr>Ориентирование на местности </vt:lpstr>
      <vt:lpstr>Поиск полярной звезды</vt:lpstr>
      <vt:lpstr>Слайд 10</vt:lpstr>
      <vt:lpstr>Ориентирование на местности </vt:lpstr>
      <vt:lpstr>Ориентирование по солнцу</vt:lpstr>
      <vt:lpstr>Слайд 13</vt:lpstr>
      <vt:lpstr>Ориентирование на местности </vt:lpstr>
      <vt:lpstr>Слайд 15</vt:lpstr>
      <vt:lpstr>Ориентирование на местности </vt:lpstr>
      <vt:lpstr>Задание:</vt:lpstr>
      <vt:lpstr>Слайд 18</vt:lpstr>
      <vt:lpstr>Слайд 19</vt:lpstr>
      <vt:lpstr>Закрепление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Домашнее задание:  § 5, подобрать способы ориентирования, которых мы не коснулись на уроке  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[Название проекта] Анализ причин неудачи </dc:title>
  <dc:subject/>
  <dc:creator>starostina</dc:creator>
  <cp:keywords/>
  <dc:description/>
  <cp:lastModifiedBy>HP</cp:lastModifiedBy>
  <cp:revision>48</cp:revision>
  <dcterms:created xsi:type="dcterms:W3CDTF">2009-04-28T10:55:30Z</dcterms:created>
  <dcterms:modified xsi:type="dcterms:W3CDTF">2014-10-08T14:47:07Z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TC010184551049</vt:lpwstr>
  </property>
</Properties>
</file>