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75" r:id="rId4"/>
    <p:sldId id="276" r:id="rId5"/>
    <p:sldId id="277" r:id="rId6"/>
    <p:sldId id="258" r:id="rId7"/>
    <p:sldId id="259" r:id="rId8"/>
    <p:sldId id="260" r:id="rId9"/>
    <p:sldId id="268" r:id="rId10"/>
    <p:sldId id="269" r:id="rId11"/>
    <p:sldId id="261" r:id="rId12"/>
    <p:sldId id="262" r:id="rId13"/>
    <p:sldId id="264" r:id="rId14"/>
    <p:sldId id="267" r:id="rId15"/>
    <p:sldId id="272" r:id="rId16"/>
    <p:sldId id="274" r:id="rId17"/>
    <p:sldId id="273" r:id="rId18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502" autoAdjust="0"/>
  </p:normalViewPr>
  <p:slideViewPr>
    <p:cSldViewPr>
      <p:cViewPr>
        <p:scale>
          <a:sx n="70" d="100"/>
          <a:sy n="70" d="100"/>
        </p:scale>
        <p:origin x="-1386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503285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087789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58400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4517496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32523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2969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854304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874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42574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58041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95286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9654966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1601060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8019010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18347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635784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123515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2512917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20933669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162493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598699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4066487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71"/>
            <a:ext cx="9144000" cy="68401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AC259-EBD3-4477-8ED1-9C4E8D32F78F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2C70-2A90-47DD-B4C7-2A4AE87F3363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991074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32"/>
            <a:ext cx="9143999" cy="68401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1EDC-A2B1-4467-8D3F-4DFD9B83CAD8}" type="datetimeFigureOut">
              <a:rPr lang="uk-UA" smtClean="0"/>
              <a:pPr/>
              <a:t>25.01.2017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570F2-E200-4629-A09A-B32E2C0D788B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="" xmlns:p14="http://schemas.microsoft.com/office/powerpoint/2010/main" val="3085398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&#1090;&#1199;&#1081;&#1084;&#1077;&#1076;&#1072;&#1179;&#1090;&#1072;&#1088;.pptx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&#1057;&#1077;&#1088;&#1075;&#1110;&#1090;&#1091;%20&#1089;&#1241;&#1090;&#1110;.&#1200;&#1083;&#1099;&#1090;&#1072;&#1091;%20&#1046;&#1201;&#1084;&#1099;&#1088;%20&#1179;&#1099;&#1083;&#1099;&#1096;.mp4" TargetMode="Externa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&#1085;&#1099;&#1089;&#1072;&#1085;&#1072;&#1085;&#1099;%20&#1072;&#1090;&#1091;.pptx" TargetMode="Externa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&#1079;&#1086;&#1083;&#1091;&#1096;&#1082;&#1072;1.pptx" TargetMode="Externa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285720" y="357166"/>
            <a:ext cx="6357982" cy="2571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1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Қош келдіңіздер!</a:t>
            </a:r>
            <a:r>
              <a:rPr kumimoji="0" lang="ru-RU" sz="4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lvl="0">
              <a:spcBef>
                <a:spcPct val="0"/>
              </a:spcBef>
            </a:pPr>
            <a:endParaRPr lang="kk-KZ" sz="4400" i="1" dirty="0" smtClean="0">
              <a:solidFill>
                <a:srgbClr val="00B05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r>
              <a:rPr lang="kk-KZ" sz="4400" i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3«б» сыныбы </a:t>
            </a:r>
            <a:r>
              <a:rPr lang="ru-RU" sz="4400" i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математика </a:t>
            </a:r>
            <a:r>
              <a:rPr kumimoji="0" lang="kk-KZ" sz="44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k-KZ" sz="44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k-KZ" sz="44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kk-KZ" sz="44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k-KZ" sz="44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Садвакасова</a:t>
            </a:r>
            <a:r>
              <a:rPr kumimoji="0" lang="kk-KZ" sz="4400" i="1" u="none" strike="noStrike" kern="120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Т.С.</a:t>
            </a:r>
            <a:endParaRPr kumimoji="0" lang="ru-RU" sz="440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85720" y="357166"/>
            <a:ext cx="6357982" cy="25717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700" b="1" i="1" dirty="0" err="1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Тақырыбы:</a:t>
            </a:r>
            <a:r>
              <a:rPr kumimoji="0" lang="ru-RU" sz="37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ru-RU" sz="37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endParaRPr lang="kk-KZ" sz="3700" i="1" dirty="0" smtClean="0">
              <a:solidFill>
                <a:srgbClr val="00B05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r>
              <a:rPr kumimoji="0" lang="kk-KZ" sz="3700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Қарапайым теңдеулер құру және шешу</a:t>
            </a:r>
            <a:endParaRPr kumimoji="0" lang="ru-RU" sz="370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14282" y="642918"/>
            <a:ext cx="8929718" cy="25717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3200" b="1" i="1" dirty="0" smtClean="0">
                <a:solidFill>
                  <a:srgbClr val="0070C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Мақсаты:</a:t>
            </a:r>
            <a:endParaRPr kumimoji="0" lang="ru-RU" sz="3200" b="1" i="1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>
              <a:spcBef>
                <a:spcPct val="0"/>
              </a:spcBef>
            </a:pPr>
            <a:r>
              <a:rPr lang="kk-KZ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Теңдеу </a:t>
            </a:r>
            <a:r>
              <a:rPr lang="kk-KZ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ұғымын танытуды жалғастырады. Теңдеу - белгісіз саны бар теңдік екенін, белгісіз санның мәні теңдеудің түбірі екенін яғни теңдеудің шешуі болатынын меңгереді.</a:t>
            </a:r>
            <a:br>
              <a:rPr lang="kk-KZ" sz="32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sz="320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Оқыту нәтижесі:</a:t>
            </a:r>
          </a:p>
          <a:p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Теңдеу шешу тәсілін меңгереді. </a:t>
            </a:r>
            <a:b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2. Теңдеу шешу -теңдеуді дұрыс сандық теңдеуге айналдыратындай белгісіз санның мәнін табу екенін ұғынады.</a:t>
            </a:r>
            <a:b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 Күрделі теңдеуді шешу үшін әуелі орындауға болатын бөлігін есептеп алатынын үйренеді.</a:t>
            </a:r>
            <a:b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</a:t>
            </a:r>
            <a:r>
              <a:rPr lang="kk-KZ" sz="2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 идеялары:</a:t>
            </a:r>
          </a:p>
          <a:p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Теңдеулерді </a:t>
            </a:r>
            <a:r>
              <a:rPr lang="kk-KZ" sz="2400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шешу және тексеру. Берілген әріптер мен цифрлардан өрнек құрастырып, жазып, оқу.Мазмұнды есептер шығару.</a:t>
            </a:r>
            <a:endParaRPr lang="ru-RU" sz="2400" i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428596" y="0"/>
            <a:ext cx="8229600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Ұйымдастыру сәті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1000108"/>
          <a:ext cx="6096000" cy="341376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1928826">
                <a:tc>
                  <a:txBody>
                    <a:bodyPr/>
                    <a:lstStyle/>
                    <a:p>
                      <a:r>
                        <a:rPr lang="kk-KZ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 алысып, қәне, біз, </a:t>
                      </a:r>
                      <a:endParaRPr lang="ru-RU" sz="3200" kern="120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kk-KZ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Достасайық бәріміз. </a:t>
                      </a:r>
                      <a:endParaRPr lang="ru-RU" sz="3200" kern="1200" dirty="0" smtClean="0">
                        <a:solidFill>
                          <a:srgbClr val="0070C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Айтарым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сендерге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</a:p>
                    <a:p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Тез </a:t>
                      </a:r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тұрыңдар шеңберге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</a:p>
                    <a:p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Қандай жақсы бір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тұру,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Достарменен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жүру!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r>
                        <a:rPr lang="ru-RU" sz="3200" kern="1200" dirty="0" err="1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Қандай жақсы дос</a:t>
                      </a:r>
                      <a:r>
                        <a:rPr lang="ru-RU" sz="32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болу! </a:t>
                      </a:r>
                      <a:endParaRPr lang="ru-RU" sz="3200" dirty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 txBox="1">
            <a:spLocks/>
          </p:cNvSpPr>
          <p:nvPr/>
        </p:nvSpPr>
        <p:spPr>
          <a:xfrm>
            <a:off x="428596" y="0"/>
            <a:ext cx="8229600" cy="86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Топқа бөлу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14414" y="1428736"/>
          <a:ext cx="3071834" cy="1928826"/>
        </p:xfrm>
        <a:graphic>
          <a:graphicData uri="http://schemas.openxmlformats.org/drawingml/2006/table">
            <a:tbl>
              <a:tblPr/>
              <a:tblGrid>
                <a:gridCol w="3071834"/>
              </a:tblGrid>
              <a:tr h="1928826">
                <a:tc>
                  <a:txBody>
                    <a:bodyPr/>
                    <a:lstStyle/>
                    <a:p>
                      <a:pPr algn="l"/>
                      <a:r>
                        <a:rPr lang="kk-KZ" sz="40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“Теңдеу”</a:t>
                      </a:r>
                    </a:p>
                    <a:p>
                      <a:pPr algn="l"/>
                      <a:r>
                        <a:rPr lang="kk-KZ" sz="40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“Көбейту”</a:t>
                      </a:r>
                    </a:p>
                    <a:p>
                      <a:pPr algn="l"/>
                      <a:r>
                        <a:rPr lang="kk-KZ" sz="4000" kern="1200" dirty="0" smtClean="0">
                          <a:solidFill>
                            <a:srgbClr val="0070C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“Бөлу”</a:t>
                      </a:r>
                      <a:endParaRPr lang="ru-RU" sz="4000" dirty="0">
                        <a:solidFill>
                          <a:srgbClr val="0070C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114300" marR="11430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1"/>
          <p:cNvSpPr txBox="1">
            <a:spLocks/>
          </p:cNvSpPr>
          <p:nvPr/>
        </p:nvSpPr>
        <p:spPr>
          <a:xfrm>
            <a:off x="357158" y="857232"/>
            <a:ext cx="8286808" cy="1643074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Көбейту кестесін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«Көңілді түймедақтар»  арқылы  тексеру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/>
          <a:srcRect l="34041" t="22461" r="19290" b="16992"/>
          <a:stretch>
            <a:fillRect/>
          </a:stretch>
        </p:blipFill>
        <p:spPr bwMode="auto">
          <a:xfrm>
            <a:off x="2071670" y="2786058"/>
            <a:ext cx="460314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714380"/>
          </a:xfrm>
        </p:spPr>
        <p:txBody>
          <a:bodyPr>
            <a:noAutofit/>
          </a:bodyPr>
          <a:lstStyle/>
          <a:p>
            <a:r>
              <a:rPr lang="kk-KZ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«Семантикалық </a:t>
            </a:r>
            <a:r>
              <a:rPr lang="ru-RU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карта» </a:t>
            </a:r>
            <a:br>
              <a:rPr lang="ru-RU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1" y="2000241"/>
          <a:ext cx="2428892" cy="38576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42943"/>
                <a:gridCol w="283455"/>
                <a:gridCol w="251687"/>
                <a:gridCol w="251687"/>
                <a:gridCol w="251687"/>
                <a:gridCol w="251687"/>
                <a:gridCol w="251687"/>
                <a:gridCol w="244059"/>
              </a:tblGrid>
              <a:tr h="426572">
                <a:tc rowSpan="2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r>
                        <a:rPr lang="ru-RU" sz="1100" dirty="0" err="1"/>
                        <a:t>Өрнектер</a:t>
                      </a:r>
                      <a:endParaRPr lang="ru-RU" sz="800" dirty="0"/>
                    </a:p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                              Жауаптар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162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471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881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604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284+187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169+712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40х4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100:100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490:70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546-384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84856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1000-396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 </a:t>
            </a: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 топ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428992" y="2000240"/>
          <a:ext cx="2428892" cy="385765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02345"/>
                <a:gridCol w="324054"/>
                <a:gridCol w="251687"/>
                <a:gridCol w="251687"/>
                <a:gridCol w="251687"/>
                <a:gridCol w="251687"/>
                <a:gridCol w="251687"/>
                <a:gridCol w="244058"/>
              </a:tblGrid>
              <a:tr h="425675">
                <a:tc rowSpan="2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/>
                        <a:t>Өрнектер</a:t>
                      </a:r>
                      <a:endParaRPr lang="ru-RU" sz="800" dirty="0"/>
                    </a:p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                              Жауаптар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  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420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690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360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380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582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500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257+163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346+236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500х1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1000-620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560:80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900-210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60*6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</a:t>
            </a: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ІІ топ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1285860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топ             ІІ топ             ІІІ топ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357950" y="2000240"/>
          <a:ext cx="2422953" cy="385765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35000"/>
                <a:gridCol w="283455"/>
                <a:gridCol w="251687"/>
                <a:gridCol w="251687"/>
                <a:gridCol w="251687"/>
                <a:gridCol w="251687"/>
                <a:gridCol w="251687"/>
                <a:gridCol w="246063"/>
              </a:tblGrid>
              <a:tr h="426572">
                <a:tc rowSpan="2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r>
                        <a:rPr lang="ru-RU" sz="1100" dirty="0" err="1"/>
                        <a:t>Өрнектер</a:t>
                      </a:r>
                      <a:endParaRPr lang="ru-RU" sz="800" dirty="0"/>
                    </a:p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                                </a:t>
                      </a:r>
                      <a:r>
                        <a:rPr lang="ru-RU" sz="1100" dirty="0" err="1"/>
                        <a:t>Жауаптар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162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471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881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380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582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500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284+187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/>
                        <a:t>346+236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/>
                        <a:t>500х1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1000-620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/>
                        <a:t>169+712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546-384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84856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latin typeface="Calibri"/>
                          <a:ea typeface="Calibri"/>
                          <a:cs typeface="Times New Roman"/>
                        </a:rPr>
                        <a:t>40х4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714380"/>
          </a:xfrm>
        </p:spPr>
        <p:txBody>
          <a:bodyPr>
            <a:noAutofit/>
          </a:bodyPr>
          <a:lstStyle/>
          <a:p>
            <a:r>
              <a:rPr lang="kk-KZ" sz="3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«Семантикалық </a:t>
            </a: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карта» </a:t>
            </a:r>
            <a:r>
              <a:rPr lang="kk-KZ" sz="360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тексеру</a:t>
            </a: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1" y="2000241"/>
          <a:ext cx="2428892" cy="385765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642943"/>
                <a:gridCol w="283455"/>
                <a:gridCol w="251687"/>
                <a:gridCol w="251687"/>
                <a:gridCol w="251687"/>
                <a:gridCol w="251687"/>
                <a:gridCol w="251687"/>
                <a:gridCol w="244059"/>
              </a:tblGrid>
              <a:tr h="426572">
                <a:tc rowSpan="2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r>
                        <a:rPr lang="ru-RU" sz="1100" dirty="0" err="1"/>
                        <a:t>Өрнектер</a:t>
                      </a:r>
                      <a:endParaRPr lang="ru-RU" sz="800" dirty="0"/>
                    </a:p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                              Жауаптар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162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471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881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604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284+187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169+712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40х4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100:100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490:70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546-384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84856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1000-396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 </a:t>
            </a: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 топ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428992" y="2000240"/>
          <a:ext cx="2428892" cy="3857651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602345"/>
                <a:gridCol w="324054"/>
                <a:gridCol w="251687"/>
                <a:gridCol w="251687"/>
                <a:gridCol w="251687"/>
                <a:gridCol w="251687"/>
                <a:gridCol w="251687"/>
                <a:gridCol w="244058"/>
              </a:tblGrid>
              <a:tr h="425675">
                <a:tc rowSpan="2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/>
                        <a:t>Өрнектер</a:t>
                      </a:r>
                      <a:endParaRPr lang="ru-RU" sz="800" dirty="0"/>
                    </a:p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                              Жауаптар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791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  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420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690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360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380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582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500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257+163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346+236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500х1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  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1000-620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560:80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900-210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2009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60*6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Calibri"/>
                <a:ea typeface="Times New Roman" pitchFamily="18" charset="0"/>
                <a:cs typeface="Arial" pitchFamily="34" charset="0"/>
              </a:rPr>
              <a:t>                                             </a:t>
            </a:r>
            <a:r>
              <a:rPr kumimoji="0" lang="ru-RU" sz="1500" b="0" i="0" u="none" strike="noStrike" cap="none" normalizeH="0" baseline="0" smtClean="0">
                <a:ln>
                  <a:noFill/>
                </a:ln>
                <a:solidFill>
                  <a:srgbClr val="454545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ІІ топ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85852" y="1285860"/>
            <a:ext cx="72866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І топ             ІІ топ             ІІІ топ</a:t>
            </a: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6357950" y="2000240"/>
          <a:ext cx="2428892" cy="3857652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642943"/>
                <a:gridCol w="283455"/>
                <a:gridCol w="251687"/>
                <a:gridCol w="251687"/>
                <a:gridCol w="251687"/>
                <a:gridCol w="251687"/>
                <a:gridCol w="251687"/>
                <a:gridCol w="244059"/>
              </a:tblGrid>
              <a:tr h="426572">
                <a:tc rowSpan="2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r>
                        <a:rPr lang="ru-RU" sz="1100" dirty="0" err="1"/>
                        <a:t>Өрнектер</a:t>
                      </a:r>
                      <a:endParaRPr lang="ru-RU" sz="800" dirty="0"/>
                    </a:p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                                </a:t>
                      </a:r>
                      <a:r>
                        <a:rPr lang="ru-RU" sz="1100" dirty="0" err="1"/>
                        <a:t>Жауаптар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867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160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162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471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881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380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582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500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284+187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/>
                        <a:t>346+236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/>
                        <a:t>500х1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  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1000-620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  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/>
                        <a:t>169+712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r>
                        <a:rPr lang="ru-RU" sz="1100" dirty="0" smtClean="0"/>
                        <a:t>+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426572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546-384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+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  <a:tr h="384856"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kk-KZ" sz="1100" dirty="0" smtClean="0">
                          <a:latin typeface="Calibri"/>
                          <a:ea typeface="Calibri"/>
                          <a:cs typeface="Times New Roman"/>
                        </a:rPr>
                        <a:t>40х4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/>
                        <a:t>+</a:t>
                      </a: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/>
                        <a:t> </a:t>
                      </a:r>
                      <a:endParaRPr lang="ru-RU" sz="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55"/>
                        </a:lnSpc>
                        <a:spcAft>
                          <a:spcPts val="0"/>
                        </a:spcAft>
                      </a:pPr>
                      <a:r>
                        <a:rPr lang="ru-RU" sz="1100" dirty="0"/>
                        <a:t> </a:t>
                      </a:r>
                      <a:endParaRPr lang="ru-RU" sz="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1"/>
          <p:cNvSpPr txBox="1">
            <a:spLocks/>
          </p:cNvSpPr>
          <p:nvPr/>
        </p:nvSpPr>
        <p:spPr>
          <a:xfrm>
            <a:off x="928662" y="1214422"/>
            <a:ext cx="7408333" cy="7143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«Ой </a:t>
            </a:r>
            <a:r>
              <a:rPr lang="ru-RU" sz="4400" b="1" i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қозғау</a:t>
            </a:r>
            <a:r>
              <a:rPr lang="ru-RU" sz="44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28662" y="2143116"/>
            <a:ext cx="728667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“Теңдеу” деген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не? </a:t>
            </a:r>
            <a:b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Белгісіз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сан </a:t>
            </a: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немен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белгіленеді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“Теңдеу шешу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не?</a:t>
            </a:r>
            <a:b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42910" y="507207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Оқулықпен, дәптермен жұмыс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 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Рисунок 4" descr="C:\Users\User\Desktop\рисунки\м.4.jpg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736" y="1071546"/>
            <a:ext cx="3970235" cy="3186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0001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Сергіту </a:t>
            </a:r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сәті</a:t>
            </a:r>
            <a:b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Ұлытау “Жұмыр қылыш”</a:t>
            </a:r>
            <a:endParaRPr lang="ru-RU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>
            <a:hlinkClick r:id="rId2" action="ppaction://hlinkfile"/>
          </p:cNvPr>
          <p:cNvPicPr>
            <a:picLocks noChangeAspect="1" noChangeArrowheads="1"/>
          </p:cNvPicPr>
          <p:nvPr/>
        </p:nvPicPr>
        <p:blipFill>
          <a:blip r:embed="rId3"/>
          <a:srcRect l="18667" t="15625" r="19290" b="15039"/>
          <a:stretch>
            <a:fillRect/>
          </a:stretch>
        </p:blipFill>
        <p:spPr bwMode="auto">
          <a:xfrm>
            <a:off x="2357422" y="2786058"/>
            <a:ext cx="4714908" cy="2962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571472" y="514351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“Нысананы ату” ойыны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5" name="Picture 2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/>
          <a:srcRect l="25256" t="20508" r="27525" b="16015"/>
          <a:stretch>
            <a:fillRect/>
          </a:stretch>
        </p:blipFill>
        <p:spPr bwMode="auto">
          <a:xfrm>
            <a:off x="1928794" y="857232"/>
            <a:ext cx="5214974" cy="39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42910" y="5143512"/>
            <a:ext cx="8229600" cy="8572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Ережелерді қайталау</a:t>
            </a:r>
            <a: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kk-KZ" sz="4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 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2">
            <a:hlinkClick r:id="rId2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3"/>
          <a:srcRect l="36237" t="22461" r="19290" b="18945"/>
          <a:stretch>
            <a:fillRect/>
          </a:stretch>
        </p:blipFill>
        <p:spPr bwMode="auto">
          <a:xfrm>
            <a:off x="2357422" y="1071546"/>
            <a:ext cx="4857784" cy="3598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1538" y="857232"/>
            <a:ext cx="747672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i="1" cap="none" spc="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«ПОПС» </a:t>
            </a:r>
            <a:r>
              <a:rPr lang="ru-RU" sz="4400" b="1" i="1" cap="none" spc="0" dirty="0" err="1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әдісі арқылы</a:t>
            </a:r>
            <a:r>
              <a:rPr lang="ru-RU" sz="4400" b="1" i="1" cap="none" spc="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4400" b="1" i="1" cap="none" spc="0" dirty="0" err="1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сабаққа кері</a:t>
            </a:r>
            <a:r>
              <a:rPr lang="ru-RU" sz="4400" b="1" i="1" cap="none" spc="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cap="none" spc="0" dirty="0" err="1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4400" b="1" i="1" cap="none" spc="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cap="none" spc="0" dirty="0" err="1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effectLst/>
                <a:latin typeface="Times New Roman" pitchFamily="18" charset="0"/>
                <a:cs typeface="Times New Roman" pitchFamily="18" charset="0"/>
              </a:rPr>
              <a:t>жасау</a:t>
            </a:r>
            <a:endParaRPr lang="ru-RU" sz="4400" b="1" i="1" cap="none" spc="0" dirty="0">
              <a:ln w="10541" cmpd="sng">
                <a:noFill/>
                <a:prstDash val="solid"/>
              </a:ln>
              <a:solidFill>
                <a:srgbClr val="00B05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36347" y="2964330"/>
            <a:ext cx="6462090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742950" indent="-742950">
              <a:buAutoNum type="arabicPeriod"/>
            </a:pPr>
            <a:r>
              <a:rPr lang="kk-KZ" sz="400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Менің ойымша ......</a:t>
            </a:r>
          </a:p>
          <a:p>
            <a:pPr marL="514350" indent="-514350">
              <a:buAutoNum type="arabicPeriod"/>
            </a:pPr>
            <a:r>
              <a:rPr lang="kk-KZ" sz="400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Себебі  ........</a:t>
            </a:r>
          </a:p>
          <a:p>
            <a:pPr marL="514350" indent="-514350"/>
            <a:r>
              <a:rPr lang="kk-KZ" sz="400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3. Дәлелдеймін  ........</a:t>
            </a:r>
          </a:p>
          <a:p>
            <a:pPr marL="514350" indent="-514350"/>
            <a:r>
              <a:rPr lang="kk-KZ" sz="4000" dirty="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4. Қорытындылай </a:t>
            </a:r>
            <a:r>
              <a:rPr lang="kk-KZ" sz="4000" smtClean="0">
                <a:ln w="10541" cmpd="sng">
                  <a:noFill/>
                  <a:prstDash val="solid"/>
                </a:ln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келе  ........</a:t>
            </a:r>
            <a:endParaRPr lang="ru-RU" sz="4000" dirty="0">
              <a:ln w="10541" cmpd="sng">
                <a:noFill/>
                <a:prstDash val="solid"/>
              </a:ln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85794"/>
            <a:ext cx="8229600" cy="1857388"/>
          </a:xfrm>
        </p:spPr>
        <p:txBody>
          <a:bodyPr>
            <a:normAutofit/>
          </a:bodyPr>
          <a:lstStyle/>
          <a:p>
            <a: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Күнделік</a:t>
            </a:r>
            <a:br>
              <a:rPr lang="kk-KZ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2143116"/>
            <a:ext cx="72866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130 бет № 5 № 6 </a:t>
            </a:r>
            <a:r>
              <a:rPr lang="ru-RU" sz="4000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71472" y="4286256"/>
            <a:ext cx="8229600" cy="1857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k-KZ" sz="4400" b="1" i="1" dirty="0" smtClean="0">
                <a:solidFill>
                  <a:srgbClr val="00B05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Бағалау</a:t>
            </a:r>
            <a:endParaRPr kumimoji="0" lang="ru-RU" sz="4400" b="1" i="1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263</Words>
  <Application>Microsoft Office PowerPoint</Application>
  <PresentationFormat>Экран (4:3)</PresentationFormat>
  <Paragraphs>305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Специальное оформление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 «Семантикалық карта»  </vt:lpstr>
      <vt:lpstr> «Семантикалық карта»  тексеру </vt:lpstr>
      <vt:lpstr>Слайд 10</vt:lpstr>
      <vt:lpstr>Слайд 11</vt:lpstr>
      <vt:lpstr>Сергіту сәті Ұлытау “Жұмыр қылыш”</vt:lpstr>
      <vt:lpstr>Слайд 13</vt:lpstr>
      <vt:lpstr>Слайд 14</vt:lpstr>
      <vt:lpstr>Слайд 15</vt:lpstr>
      <vt:lpstr>Күнделік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 презентации</dc:title>
  <dc:creator>Павел</dc:creator>
  <cp:lastModifiedBy>Менин компютерим</cp:lastModifiedBy>
  <cp:revision>51</cp:revision>
  <dcterms:created xsi:type="dcterms:W3CDTF">2009-01-08T12:15:48Z</dcterms:created>
  <dcterms:modified xsi:type="dcterms:W3CDTF">2017-01-25T16:23:48Z</dcterms:modified>
</cp:coreProperties>
</file>