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2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0D4A"/>
    <a:srgbClr val="651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2B3766F-DE58-4E30-B0D0-B033435BDD1D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0C4971-D8ED-4F7C-BA9E-FE5924E7C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_________Microsoft_Word1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_________Microsoft_Word2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38.xml"/><Relationship Id="rId4" Type="http://schemas.openxmlformats.org/officeDocument/2006/relationships/slide" Target="slide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12" Type="http://schemas.openxmlformats.org/officeDocument/2006/relationships/slide" Target="slide4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5" Type="http://schemas.openxmlformats.org/officeDocument/2006/relationships/slide" Target="slide9.xml"/><Relationship Id="rId10" Type="http://schemas.openxmlformats.org/officeDocument/2006/relationships/slide" Target="slide14.xml"/><Relationship Id="rId4" Type="http://schemas.openxmlformats.org/officeDocument/2006/relationships/slide" Target="slide8.xml"/><Relationship Id="rId9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8.xml"/><Relationship Id="rId7" Type="http://schemas.openxmlformats.org/officeDocument/2006/relationships/slide" Target="slide22.xml"/><Relationship Id="rId12" Type="http://schemas.openxmlformats.org/officeDocument/2006/relationships/slide" Target="slide4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11" Type="http://schemas.openxmlformats.org/officeDocument/2006/relationships/slide" Target="slide26.xml"/><Relationship Id="rId5" Type="http://schemas.openxmlformats.org/officeDocument/2006/relationships/slide" Target="slide20.xml"/><Relationship Id="rId10" Type="http://schemas.openxmlformats.org/officeDocument/2006/relationships/slide" Target="slide25.xml"/><Relationship Id="rId4" Type="http://schemas.openxmlformats.org/officeDocument/2006/relationships/slide" Target="slide19.xml"/><Relationship Id="rId9" Type="http://schemas.openxmlformats.org/officeDocument/2006/relationships/slide" Target="slide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29.xml"/><Relationship Id="rId7" Type="http://schemas.openxmlformats.org/officeDocument/2006/relationships/slide" Target="slide33.xml"/><Relationship Id="rId12" Type="http://schemas.openxmlformats.org/officeDocument/2006/relationships/slide" Target="slide4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11" Type="http://schemas.openxmlformats.org/officeDocument/2006/relationships/slide" Target="slide37.xml"/><Relationship Id="rId5" Type="http://schemas.openxmlformats.org/officeDocument/2006/relationships/slide" Target="slide31.xml"/><Relationship Id="rId10" Type="http://schemas.openxmlformats.org/officeDocument/2006/relationships/slide" Target="slide36.xml"/><Relationship Id="rId4" Type="http://schemas.openxmlformats.org/officeDocument/2006/relationships/slide" Target="slide30.xml"/><Relationship Id="rId9" Type="http://schemas.openxmlformats.org/officeDocument/2006/relationships/slide" Target="slide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slide" Target="slide40.xml"/><Relationship Id="rId7" Type="http://schemas.openxmlformats.org/officeDocument/2006/relationships/slide" Target="slide44.xml"/><Relationship Id="rId12" Type="http://schemas.openxmlformats.org/officeDocument/2006/relationships/slide" Target="slide4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11" Type="http://schemas.openxmlformats.org/officeDocument/2006/relationships/slide" Target="slide48.xml"/><Relationship Id="rId5" Type="http://schemas.openxmlformats.org/officeDocument/2006/relationships/slide" Target="slide42.xml"/><Relationship Id="rId10" Type="http://schemas.openxmlformats.org/officeDocument/2006/relationships/slide" Target="slide47.xml"/><Relationship Id="rId4" Type="http://schemas.openxmlformats.org/officeDocument/2006/relationships/slide" Target="slide41.xml"/><Relationship Id="rId9" Type="http://schemas.openxmlformats.org/officeDocument/2006/relationships/slide" Target="slide4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7.xml"/><Relationship Id="rId4" Type="http://schemas.openxmlformats.org/officeDocument/2006/relationships/slide" Target="slide6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4.xml"/><Relationship Id="rId4" Type="http://schemas.openxmlformats.org/officeDocument/2006/relationships/slide" Target="slide5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9.xml"/><Relationship Id="rId4" Type="http://schemas.openxmlformats.org/officeDocument/2006/relationships/slide" Target="slide5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3" Type="http://schemas.openxmlformats.org/officeDocument/2006/relationships/slide" Target="slide62.xml"/><Relationship Id="rId7" Type="http://schemas.openxmlformats.org/officeDocument/2006/relationships/slide" Target="slide66.xml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5.xml"/><Relationship Id="rId5" Type="http://schemas.openxmlformats.org/officeDocument/2006/relationships/slide" Target="slide64.xml"/><Relationship Id="rId4" Type="http://schemas.openxmlformats.org/officeDocument/2006/relationships/slide" Target="slide6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6338565" cy="882119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Пронова Татьяна Евгеньевна.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2015 г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1196752"/>
            <a:ext cx="7786867" cy="3728705"/>
          </a:xfrm>
        </p:spPr>
        <p:txBody>
          <a:bodyPr/>
          <a:lstStyle/>
          <a:p>
            <a:r>
              <a:rPr lang="ru-RU" dirty="0" smtClean="0"/>
              <a:t>Подготовила учитель начальных классов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474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гра для любознательных !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491063"/>
              </p:ext>
            </p:extLst>
          </p:nvPr>
        </p:nvGraphicFramePr>
        <p:xfrm>
          <a:off x="2123728" y="404664"/>
          <a:ext cx="9085177" cy="4611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Документ" r:id="rId4" imgW="5938880" imgH="3014761" progId="Word.Document.12">
                  <p:embed/>
                </p:oleObj>
              </mc:Choice>
              <mc:Fallback>
                <p:oleObj name="Документ" r:id="rId4" imgW="5938880" imgH="3014761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04664"/>
                        <a:ext cx="9085177" cy="46118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353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>
            <a:normAutofit lnSpcReduction="10000"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Основные  правила  в игре :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Побеждает  тот, кто  много  знает.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Не  завидуй  удачам  соперника, играй  честно !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Проиграл – не унывай, а побольше  узнавай !</a:t>
            </a:r>
            <a:endParaRPr lang="ru-RU" sz="3200" dirty="0">
              <a:solidFill>
                <a:srgbClr val="7030A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59624"/>
              </p:ext>
            </p:extLst>
          </p:nvPr>
        </p:nvGraphicFramePr>
        <p:xfrm>
          <a:off x="4211960" y="3501008"/>
          <a:ext cx="3960439" cy="3155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Документ" r:id="rId4" imgW="5938880" imgH="4732175" progId="Word.Document.12">
                  <p:embed/>
                </p:oleObj>
              </mc:Choice>
              <mc:Fallback>
                <p:oleObj name="Документ" r:id="rId4" imgW="5938880" imgH="4732175" progId="Word.Documen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3501008"/>
                        <a:ext cx="3960439" cy="31558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443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4353664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Понятия :</a:t>
            </a:r>
          </a:p>
          <a:p>
            <a:r>
              <a:rPr lang="ru-RU" sz="4800" b="1" dirty="0" smtClean="0">
                <a:solidFill>
                  <a:srgbClr val="00B050"/>
                </a:solidFill>
                <a:hlinkClick r:id="rId2" action="ppaction://hlinksldjump"/>
              </a:rPr>
              <a:t>Логика. </a:t>
            </a:r>
            <a:endParaRPr lang="ru-RU" sz="4800" b="1" dirty="0" smtClean="0">
              <a:solidFill>
                <a:srgbClr val="00B050"/>
              </a:solidFill>
            </a:endParaRPr>
          </a:p>
          <a:p>
            <a:r>
              <a:rPr lang="ru-RU" sz="4800" b="1" dirty="0" smtClean="0">
                <a:solidFill>
                  <a:srgbClr val="00B050"/>
                </a:solidFill>
                <a:hlinkClick r:id="rId3" action="ppaction://hlinksldjump"/>
              </a:rPr>
              <a:t>Словообразование.</a:t>
            </a:r>
            <a:endParaRPr lang="ru-RU" sz="4800" b="1" dirty="0" smtClean="0">
              <a:solidFill>
                <a:srgbClr val="00B050"/>
              </a:solidFill>
            </a:endParaRPr>
          </a:p>
          <a:p>
            <a:r>
              <a:rPr lang="ru-RU" sz="4800" b="1" dirty="0" smtClean="0">
                <a:solidFill>
                  <a:srgbClr val="00B050"/>
                </a:solidFill>
                <a:hlinkClick r:id="rId4" action="ppaction://hlinksldjump"/>
              </a:rPr>
              <a:t>Фонетика.</a:t>
            </a:r>
            <a:endParaRPr lang="ru-RU" sz="4800" b="1" dirty="0" smtClean="0">
              <a:solidFill>
                <a:srgbClr val="00B050"/>
              </a:solidFill>
            </a:endParaRPr>
          </a:p>
          <a:p>
            <a:r>
              <a:rPr lang="ru-RU" sz="4800" b="1" dirty="0" smtClean="0">
                <a:solidFill>
                  <a:srgbClr val="00B050"/>
                </a:solidFill>
                <a:hlinkClick r:id="rId5" action="ppaction://hlinksldjump"/>
              </a:rPr>
              <a:t>Части речи</a:t>
            </a:r>
            <a:r>
              <a:rPr lang="ru-RU" sz="4800" b="1" dirty="0" smtClean="0">
                <a:solidFill>
                  <a:srgbClr val="00B050"/>
                </a:solidFill>
                <a:hlinkClick r:id="rId3" action="ppaction://hlinksldjump"/>
              </a:rPr>
              <a:t>.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2" name="Управляющая кнопка: сведения 1">
            <a:hlinkClick r:id="rId6" action="ppaction://hlinksldjump" highlightClick="1"/>
          </p:cNvPr>
          <p:cNvSpPr/>
          <p:nvPr/>
        </p:nvSpPr>
        <p:spPr>
          <a:xfrm>
            <a:off x="6372200" y="3645024"/>
            <a:ext cx="1042416" cy="1042416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7861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Словообразование.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92696"/>
            <a:ext cx="6984776" cy="3993624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730D4A"/>
                </a:solidFill>
                <a:hlinkClick r:id="rId2" action="ppaction://hlinksldjump"/>
              </a:rPr>
              <a:t>1</a:t>
            </a:r>
            <a:r>
              <a:rPr lang="ru-RU" sz="6000" b="1" dirty="0" smtClean="0">
                <a:solidFill>
                  <a:srgbClr val="730D4A"/>
                </a:solidFill>
              </a:rPr>
              <a:t>    </a:t>
            </a:r>
            <a:r>
              <a:rPr lang="ru-RU" sz="6000" b="1" dirty="0" smtClean="0">
                <a:solidFill>
                  <a:srgbClr val="730D4A"/>
                </a:solidFill>
                <a:hlinkClick r:id="rId3" action="ppaction://hlinksldjump"/>
              </a:rPr>
              <a:t>2</a:t>
            </a:r>
            <a:r>
              <a:rPr lang="ru-RU" sz="6000" b="1" dirty="0" smtClean="0">
                <a:solidFill>
                  <a:srgbClr val="730D4A"/>
                </a:solidFill>
              </a:rPr>
              <a:t>    </a:t>
            </a:r>
            <a:r>
              <a:rPr lang="ru-RU" sz="6000" b="1" dirty="0" smtClean="0">
                <a:solidFill>
                  <a:srgbClr val="730D4A"/>
                </a:solidFill>
                <a:hlinkClick r:id="rId4" action="ppaction://hlinksldjump"/>
              </a:rPr>
              <a:t>3</a:t>
            </a:r>
            <a:r>
              <a:rPr lang="ru-RU" sz="6000" b="1" dirty="0" smtClean="0">
                <a:solidFill>
                  <a:srgbClr val="730D4A"/>
                </a:solidFill>
              </a:rPr>
              <a:t>    </a:t>
            </a:r>
            <a:r>
              <a:rPr lang="ru-RU" sz="6000" b="1" dirty="0" smtClean="0">
                <a:solidFill>
                  <a:srgbClr val="730D4A"/>
                </a:solidFill>
                <a:hlinkClick r:id="rId5" action="ppaction://hlinksldjump"/>
              </a:rPr>
              <a:t>4 </a:t>
            </a:r>
            <a:r>
              <a:rPr lang="ru-RU" sz="6000" b="1" dirty="0" smtClean="0">
                <a:solidFill>
                  <a:srgbClr val="730D4A"/>
                </a:solidFill>
              </a:rPr>
              <a:t>   </a:t>
            </a:r>
            <a:r>
              <a:rPr lang="ru-RU" sz="6000" b="1" dirty="0" smtClean="0">
                <a:solidFill>
                  <a:srgbClr val="730D4A"/>
                </a:solidFill>
                <a:hlinkClick r:id="rId6" action="ppaction://hlinksldjump"/>
              </a:rPr>
              <a:t>5</a:t>
            </a:r>
            <a:endParaRPr lang="ru-RU" sz="6000" b="1" dirty="0" smtClean="0">
              <a:solidFill>
                <a:srgbClr val="730D4A"/>
              </a:solidFill>
            </a:endParaRPr>
          </a:p>
          <a:p>
            <a:pPr marL="45720" indent="0">
              <a:buNone/>
            </a:pPr>
            <a:r>
              <a:rPr lang="ru-RU" sz="6000" b="1" dirty="0" smtClean="0">
                <a:solidFill>
                  <a:srgbClr val="730D4A"/>
                </a:solidFill>
                <a:hlinkClick r:id="rId7" action="ppaction://hlinksldjump"/>
              </a:rPr>
              <a:t>6 </a:t>
            </a:r>
            <a:r>
              <a:rPr lang="ru-RU" sz="6000" b="1" dirty="0" smtClean="0">
                <a:solidFill>
                  <a:srgbClr val="730D4A"/>
                </a:solidFill>
              </a:rPr>
              <a:t>   </a:t>
            </a:r>
            <a:r>
              <a:rPr lang="ru-RU" sz="6000" b="1" dirty="0" smtClean="0">
                <a:solidFill>
                  <a:srgbClr val="730D4A"/>
                </a:solidFill>
                <a:hlinkClick r:id="rId8" action="ppaction://hlinksldjump"/>
              </a:rPr>
              <a:t>7</a:t>
            </a:r>
            <a:r>
              <a:rPr lang="ru-RU" sz="6000" b="1" dirty="0" smtClean="0">
                <a:solidFill>
                  <a:srgbClr val="730D4A"/>
                </a:solidFill>
              </a:rPr>
              <a:t>    </a:t>
            </a:r>
            <a:r>
              <a:rPr lang="ru-RU" sz="6000" b="1" dirty="0" smtClean="0">
                <a:solidFill>
                  <a:srgbClr val="730D4A"/>
                </a:solidFill>
                <a:hlinkClick r:id="rId9" action="ppaction://hlinksldjump"/>
              </a:rPr>
              <a:t>8 </a:t>
            </a:r>
            <a:r>
              <a:rPr lang="ru-RU" sz="6000" b="1" dirty="0" smtClean="0">
                <a:solidFill>
                  <a:srgbClr val="730D4A"/>
                </a:solidFill>
              </a:rPr>
              <a:t>   </a:t>
            </a:r>
            <a:r>
              <a:rPr lang="ru-RU" sz="6000" b="1" dirty="0" smtClean="0">
                <a:solidFill>
                  <a:srgbClr val="730D4A"/>
                </a:solidFill>
                <a:hlinkClick r:id="rId10" action="ppaction://hlinksldjump"/>
              </a:rPr>
              <a:t>9</a:t>
            </a:r>
            <a:r>
              <a:rPr lang="ru-RU" sz="6000" b="1" dirty="0" smtClean="0">
                <a:solidFill>
                  <a:srgbClr val="730D4A"/>
                </a:solidFill>
              </a:rPr>
              <a:t>    </a:t>
            </a:r>
            <a:r>
              <a:rPr lang="ru-RU" sz="6000" b="1" dirty="0" smtClean="0">
                <a:solidFill>
                  <a:srgbClr val="730D4A"/>
                </a:solidFill>
                <a:hlinkClick r:id="rId11" action="ppaction://hlinksldjump"/>
              </a:rPr>
              <a:t>10</a:t>
            </a:r>
            <a:endParaRPr lang="ru-RU" sz="6000" b="1" dirty="0">
              <a:solidFill>
                <a:srgbClr val="730D4A"/>
              </a:solidFill>
            </a:endParaRPr>
          </a:p>
        </p:txBody>
      </p:sp>
      <p:sp>
        <p:nvSpPr>
          <p:cNvPr id="4" name="Управляющая кнопка: домой 3">
            <a:hlinkClick r:id="rId12" action="ppaction://hlinksldjump" highlightClick="1"/>
          </p:cNvPr>
          <p:cNvSpPr/>
          <p:nvPr/>
        </p:nvSpPr>
        <p:spPr>
          <a:xfrm>
            <a:off x="899592" y="400506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9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58090" cy="347472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ru-RU" sz="5400" dirty="0" smtClean="0"/>
              <a:t>1. Как </a:t>
            </a:r>
            <a:r>
              <a:rPr lang="ru-RU" sz="5400" dirty="0"/>
              <a:t>называются части, на которые можно  разбить  слово ?</a:t>
            </a:r>
          </a:p>
          <a:p>
            <a:pPr marL="45720" indent="0">
              <a:buNone/>
            </a:pP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6228184" y="4221088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85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731520"/>
            <a:ext cx="7961538" cy="3474720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ru-RU" sz="4800" dirty="0" smtClean="0"/>
              <a:t>2.С  помощью  каких  частей  слова  образуются  новые слова ?</a:t>
            </a:r>
          </a:p>
          <a:p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164288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352928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dirty="0" smtClean="0"/>
              <a:t>3.Собери слово: приставка в слове  </a:t>
            </a:r>
            <a:r>
              <a:rPr lang="ru-RU" sz="4800" b="1" i="1" dirty="0" smtClean="0">
                <a:solidFill>
                  <a:srgbClr val="FF0000"/>
                </a:solidFill>
              </a:rPr>
              <a:t>подбежал</a:t>
            </a:r>
            <a:r>
              <a:rPr lang="ru-RU" sz="4800" dirty="0" smtClean="0">
                <a:solidFill>
                  <a:srgbClr val="FF0000"/>
                </a:solidFill>
              </a:rPr>
              <a:t>,</a:t>
            </a:r>
            <a:r>
              <a:rPr lang="ru-RU" sz="4800" dirty="0" smtClean="0"/>
              <a:t> корень  в  слове </a:t>
            </a:r>
            <a:r>
              <a:rPr lang="ru-RU" sz="4800" b="1" i="1" dirty="0" smtClean="0">
                <a:solidFill>
                  <a:srgbClr val="FF0000"/>
                </a:solidFill>
              </a:rPr>
              <a:t>снежинка</a:t>
            </a:r>
            <a:r>
              <a:rPr lang="ru-RU" sz="4800" dirty="0" smtClean="0">
                <a:solidFill>
                  <a:srgbClr val="FF0000"/>
                </a:solidFill>
              </a:rPr>
              <a:t>, </a:t>
            </a:r>
            <a:r>
              <a:rPr lang="ru-RU" sz="4800" dirty="0" smtClean="0"/>
              <a:t>суффикс из  слова  </a:t>
            </a:r>
            <a:r>
              <a:rPr lang="ru-RU" sz="4800" b="1" i="1" dirty="0" smtClean="0">
                <a:solidFill>
                  <a:srgbClr val="FF0000"/>
                </a:solidFill>
              </a:rPr>
              <a:t>лесник</a:t>
            </a:r>
            <a:r>
              <a:rPr lang="ru-RU" sz="4800" dirty="0" smtClean="0"/>
              <a:t>, окончание в слове  </a:t>
            </a:r>
            <a:r>
              <a:rPr lang="ru-RU" sz="4800" b="1" i="1" dirty="0" smtClean="0">
                <a:solidFill>
                  <a:srgbClr val="FF0000"/>
                </a:solidFill>
              </a:rPr>
              <a:t>ученики. 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000892" y="542926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731520"/>
            <a:ext cx="8001056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4.Собери  слово</a:t>
            </a:r>
            <a:r>
              <a:rPr lang="ru-RU" sz="4800" b="1" i="1" dirty="0" smtClean="0"/>
              <a:t> :</a:t>
            </a:r>
          </a:p>
          <a:p>
            <a:pPr>
              <a:buNone/>
            </a:pPr>
            <a:r>
              <a:rPr lang="ru-RU" sz="4800" b="1" i="1" dirty="0" smtClean="0"/>
              <a:t> </a:t>
            </a:r>
            <a:r>
              <a:rPr lang="ru-RU" sz="4800" dirty="0" smtClean="0"/>
              <a:t>корень в слове</a:t>
            </a:r>
            <a:r>
              <a:rPr lang="ru-RU" sz="4800" b="1" i="1" dirty="0" smtClean="0"/>
              <a:t>  </a:t>
            </a:r>
            <a:r>
              <a:rPr lang="ru-RU" sz="4800" b="1" i="1" dirty="0" smtClean="0">
                <a:solidFill>
                  <a:srgbClr val="FF0000"/>
                </a:solidFill>
              </a:rPr>
              <a:t>молодой</a:t>
            </a:r>
            <a:r>
              <a:rPr lang="ru-RU" sz="4800" b="1" i="1" dirty="0" smtClean="0"/>
              <a:t>, </a:t>
            </a:r>
            <a:r>
              <a:rPr lang="ru-RU" sz="4800" dirty="0" smtClean="0"/>
              <a:t>суффикс в  слове</a:t>
            </a:r>
            <a:r>
              <a:rPr lang="ru-RU" sz="4800" b="1" i="1" dirty="0" smtClean="0"/>
              <a:t>  </a:t>
            </a:r>
            <a:r>
              <a:rPr lang="ru-RU" sz="4800" b="1" i="1" dirty="0" smtClean="0">
                <a:solidFill>
                  <a:srgbClr val="FF0000"/>
                </a:solidFill>
              </a:rPr>
              <a:t>пальцы</a:t>
            </a:r>
            <a:r>
              <a:rPr lang="ru-RU" sz="4800" b="1" i="1" dirty="0" smtClean="0"/>
              <a:t>, </a:t>
            </a:r>
            <a:r>
              <a:rPr lang="ru-RU" sz="4800" dirty="0" smtClean="0"/>
              <a:t>окончание в слове </a:t>
            </a:r>
            <a:r>
              <a:rPr lang="ru-RU" sz="4800" dirty="0" smtClean="0">
                <a:solidFill>
                  <a:srgbClr val="FF0000"/>
                </a:solidFill>
              </a:rPr>
              <a:t>травы</a:t>
            </a:r>
            <a:r>
              <a:rPr lang="ru-RU" sz="4800" dirty="0" smtClean="0"/>
              <a:t> . 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731520"/>
            <a:ext cx="8215370" cy="3474720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ru-RU" sz="4800" dirty="0" smtClean="0"/>
              <a:t>5.Собери слово : приставка в слове </a:t>
            </a:r>
            <a:r>
              <a:rPr lang="ru-RU" sz="4800" b="1" i="1" dirty="0" smtClean="0">
                <a:solidFill>
                  <a:srgbClr val="FF0000"/>
                </a:solidFill>
              </a:rPr>
              <a:t>заход</a:t>
            </a:r>
            <a:r>
              <a:rPr lang="ru-RU" sz="4800" b="1" i="1" dirty="0" smtClean="0"/>
              <a:t>,</a:t>
            </a:r>
            <a:r>
              <a:rPr lang="ru-RU" sz="4800" dirty="0" smtClean="0"/>
              <a:t> корень в слове </a:t>
            </a:r>
            <a:r>
              <a:rPr lang="ru-RU" sz="4800" b="1" i="1" dirty="0" smtClean="0">
                <a:solidFill>
                  <a:srgbClr val="FF0000"/>
                </a:solidFill>
              </a:rPr>
              <a:t>города</a:t>
            </a:r>
            <a:r>
              <a:rPr lang="ru-RU" sz="4800" b="1" i="1" dirty="0" smtClean="0"/>
              <a:t>,</a:t>
            </a:r>
            <a:r>
              <a:rPr lang="ru-RU" sz="4800" dirty="0" smtClean="0"/>
              <a:t> суффикс  в  слове  </a:t>
            </a:r>
            <a:r>
              <a:rPr lang="ru-RU" sz="4800" b="1" i="1" dirty="0" smtClean="0">
                <a:solidFill>
                  <a:srgbClr val="FF0000"/>
                </a:solidFill>
              </a:rPr>
              <a:t>сторонка</a:t>
            </a:r>
            <a:r>
              <a:rPr lang="ru-RU" sz="4800" dirty="0" smtClean="0">
                <a:solidFill>
                  <a:srgbClr val="FF0000"/>
                </a:solidFill>
              </a:rPr>
              <a:t>,</a:t>
            </a:r>
            <a:r>
              <a:rPr lang="ru-RU" sz="4800" dirty="0" smtClean="0"/>
              <a:t> окончание в  слове  </a:t>
            </a:r>
            <a:r>
              <a:rPr lang="ru-RU" sz="4800" b="1" i="1" dirty="0" smtClean="0">
                <a:solidFill>
                  <a:srgbClr val="FF0000"/>
                </a:solidFill>
              </a:rPr>
              <a:t>зима</a:t>
            </a:r>
            <a:r>
              <a:rPr lang="ru-RU" sz="4800" b="1" i="1" dirty="0" smtClean="0"/>
              <a:t>.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6948264" y="486916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785786" y="731520"/>
            <a:ext cx="7572428" cy="3474720"/>
          </a:xfrm>
        </p:spPr>
        <p:txBody>
          <a:bodyPr>
            <a:noAutofit/>
          </a:bodyPr>
          <a:lstStyle/>
          <a:p>
            <a:r>
              <a:rPr lang="ru-RU" sz="4400" dirty="0" smtClean="0"/>
              <a:t>6. Собери  слово : </a:t>
            </a:r>
          </a:p>
          <a:p>
            <a:pPr marL="45720" indent="0">
              <a:buNone/>
            </a:pPr>
            <a:r>
              <a:rPr lang="ru-RU" sz="4400" dirty="0" smtClean="0"/>
              <a:t>корень в  слове  </a:t>
            </a:r>
            <a:r>
              <a:rPr lang="ru-RU" sz="4400" b="1" i="1" dirty="0" smtClean="0">
                <a:solidFill>
                  <a:srgbClr val="FF0000"/>
                </a:solidFill>
              </a:rPr>
              <a:t>дворник</a:t>
            </a:r>
            <a:r>
              <a:rPr lang="ru-RU" sz="4400" b="1" i="1" dirty="0" smtClean="0"/>
              <a:t>,</a:t>
            </a:r>
            <a:r>
              <a:rPr lang="ru-RU" sz="4400" dirty="0" smtClean="0"/>
              <a:t> суффикс  в  слове  </a:t>
            </a:r>
            <a:r>
              <a:rPr lang="ru-RU" sz="4400" b="1" i="1" dirty="0" smtClean="0">
                <a:solidFill>
                  <a:srgbClr val="FF0000"/>
                </a:solidFill>
              </a:rPr>
              <a:t>столовая</a:t>
            </a:r>
            <a:r>
              <a:rPr lang="ru-RU" sz="4400" dirty="0" smtClean="0">
                <a:solidFill>
                  <a:srgbClr val="FF0000"/>
                </a:solidFill>
              </a:rPr>
              <a:t>,</a:t>
            </a:r>
            <a:r>
              <a:rPr lang="ru-RU" sz="4400" dirty="0" smtClean="0"/>
              <a:t> окончание  в  слове  </a:t>
            </a:r>
            <a:r>
              <a:rPr lang="ru-RU" sz="4400" b="1" i="1" dirty="0" smtClean="0">
                <a:solidFill>
                  <a:srgbClr val="FF0000"/>
                </a:solidFill>
              </a:rPr>
              <a:t>зелёный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50912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29528" cy="347472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7.Что  стоит  между  корнем  и окончанием ? </a:t>
            </a:r>
            <a:endParaRPr lang="ru-RU" sz="48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236296" y="4293096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29528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8.Часть  слова без окончания.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928662" y="731520"/>
            <a:ext cx="7572428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9. Какую часть  слова  можно  найти  в  земле ? 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29462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10.Что  не входит в   </a:t>
            </a:r>
          </a:p>
          <a:p>
            <a:pPr>
              <a:buNone/>
            </a:pPr>
            <a:r>
              <a:rPr lang="ru-RU" sz="5400" dirty="0" smtClean="0"/>
              <a:t>    основу  слова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50912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3642807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Логика.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3849608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hlinkClick r:id="rId2" action="ppaction://hlinksldjump"/>
              </a:rPr>
              <a:t>1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3" action="ppaction://hlinksldjump"/>
              </a:rPr>
              <a:t>2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4" action="ppaction://hlinksldjump"/>
              </a:rPr>
              <a:t>3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5" action="ppaction://hlinksldjump"/>
              </a:rPr>
              <a:t>4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6" action="ppaction://hlinksldjump"/>
              </a:rPr>
              <a:t>5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7" action="ppaction://hlinksldjump"/>
              </a:rPr>
              <a:t>6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8" action="ppaction://hlinksldjump"/>
              </a:rPr>
              <a:t>7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9" action="ppaction://hlinksldjump"/>
              </a:rPr>
              <a:t>8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10" action="ppaction://hlinksldjump"/>
              </a:rPr>
              <a:t>9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11" action="ppaction://hlinksldjump"/>
              </a:rPr>
              <a:t>10</a:t>
            </a:r>
            <a:endParaRPr lang="ru-RU" sz="8000" b="1" dirty="0"/>
          </a:p>
        </p:txBody>
      </p:sp>
      <p:sp>
        <p:nvSpPr>
          <p:cNvPr id="4" name="Управляющая кнопка: далее 3">
            <a:hlinkClick r:id="rId12" action="ppaction://hlinksldjump" highlightClick="1"/>
          </p:cNvPr>
          <p:cNvSpPr/>
          <p:nvPr/>
        </p:nvSpPr>
        <p:spPr>
          <a:xfrm>
            <a:off x="6660232" y="4077072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6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1. Как  слово  «мышеловка» можно  записать пятью буквами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6300192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2. Как  в русском  языке  записать четырьмя  буквами «сухая  трава»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7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064896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3. Как  при помощи 1 буквы и 1 цифры  сказать о себе, маме, папе, сестре, брате одним словом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36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4. Что  стоит  посреди  Земли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6570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98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632848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5. Что  принадлежит  только  тебе, а употребляется другими чаще, чем тобой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6300192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0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8064896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dirty="0" smtClean="0"/>
              <a:t>6. Как правильно  сказать :</a:t>
            </a:r>
          </a:p>
          <a:p>
            <a:pPr>
              <a:buFontTx/>
              <a:buChar char="-"/>
            </a:pPr>
            <a:r>
              <a:rPr lang="ru-RU" sz="4800" dirty="0" smtClean="0"/>
              <a:t>У рыб  нет  зуб ;</a:t>
            </a:r>
          </a:p>
          <a:p>
            <a:pPr>
              <a:buFontTx/>
              <a:buChar char="-"/>
            </a:pPr>
            <a:r>
              <a:rPr lang="ru-RU" sz="4800" dirty="0" smtClean="0"/>
              <a:t>У </a:t>
            </a:r>
            <a:r>
              <a:rPr lang="ru-RU" sz="4800" dirty="0" err="1" smtClean="0"/>
              <a:t>рыбов</a:t>
            </a:r>
            <a:r>
              <a:rPr lang="ru-RU" sz="4800" dirty="0" smtClean="0"/>
              <a:t>  нет  зубов ;</a:t>
            </a:r>
          </a:p>
          <a:p>
            <a:pPr>
              <a:buFontTx/>
              <a:buChar char="-"/>
            </a:pPr>
            <a:r>
              <a:rPr lang="ru-RU" sz="4800" dirty="0" smtClean="0"/>
              <a:t>У </a:t>
            </a:r>
            <a:r>
              <a:rPr lang="ru-RU" sz="4800" dirty="0" err="1" smtClean="0"/>
              <a:t>рыбей</a:t>
            </a:r>
            <a:r>
              <a:rPr lang="ru-RU" sz="4800" dirty="0" smtClean="0"/>
              <a:t>  нет </a:t>
            </a:r>
            <a:r>
              <a:rPr lang="ru-RU" sz="4800" dirty="0" err="1" smtClean="0"/>
              <a:t>зубей</a:t>
            </a:r>
            <a:r>
              <a:rPr lang="ru-RU" sz="4800" dirty="0" smtClean="0"/>
              <a:t> ?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2068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46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7. В каком слове  семь  гласных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6300192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92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3474720"/>
          </a:xfrm>
        </p:spPr>
        <p:txBody>
          <a:bodyPr>
            <a:normAutofit fontScale="92500"/>
          </a:bodyPr>
          <a:lstStyle/>
          <a:p>
            <a:r>
              <a:rPr lang="ru-RU" sz="5800" dirty="0" smtClean="0"/>
              <a:t>8.</a:t>
            </a:r>
            <a:r>
              <a:rPr lang="ru-RU" dirty="0" smtClean="0"/>
              <a:t> </a:t>
            </a:r>
            <a:r>
              <a:rPr lang="ru-RU" sz="5400" dirty="0" smtClean="0"/>
              <a:t>Может  ли  в слове  быть  сто  одинаковых  букв ? Если «Да», то в каких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41177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7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704856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5400" dirty="0" smtClean="0"/>
              <a:t>9. Какую  строчку  не  может  прочитать  ни  один  учёный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729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68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3474720"/>
          </a:xfrm>
        </p:spPr>
        <p:txBody>
          <a:bodyPr>
            <a:noAutofit/>
          </a:bodyPr>
          <a:lstStyle/>
          <a:p>
            <a:r>
              <a:rPr lang="ru-RU" sz="3600" dirty="0" smtClean="0"/>
              <a:t>10.В каждой  строчке к перечисленным  словам подберите  общее понятие :</a:t>
            </a:r>
          </a:p>
          <a:p>
            <a:pPr marL="45720" indent="0">
              <a:buNone/>
            </a:pPr>
            <a:r>
              <a:rPr lang="ru-RU" sz="3600" dirty="0" smtClean="0"/>
              <a:t>Дождь, снег, град - …</a:t>
            </a:r>
          </a:p>
          <a:p>
            <a:pPr marL="45720" indent="0">
              <a:buNone/>
            </a:pPr>
            <a:r>
              <a:rPr lang="ru-RU" sz="3600" dirty="0" smtClean="0"/>
              <a:t>Точка, запятая, двоеточие - …</a:t>
            </a:r>
          </a:p>
          <a:p>
            <a:pPr marL="45720" indent="0">
              <a:buNone/>
            </a:pPr>
            <a:r>
              <a:rPr lang="ru-RU" sz="3600" dirty="0" smtClean="0"/>
              <a:t>Озеро, море, пруд - …</a:t>
            </a:r>
          </a:p>
          <a:p>
            <a:pPr marL="45720" indent="0">
              <a:buNone/>
            </a:pPr>
            <a:r>
              <a:rPr lang="ru-RU" sz="3600" dirty="0" smtClean="0"/>
              <a:t>Метр, сантиметр, дециметр -…</a:t>
            </a:r>
            <a:endParaRPr lang="ru-RU" sz="36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524328" y="40466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27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Фонетика.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Autofit/>
          </a:bodyPr>
          <a:lstStyle/>
          <a:p>
            <a:r>
              <a:rPr lang="ru-RU" sz="9600" dirty="0" smtClean="0">
                <a:hlinkClick r:id="rId2" action="ppaction://hlinksldjump"/>
              </a:rPr>
              <a:t>1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3" action="ppaction://hlinksldjump"/>
              </a:rPr>
              <a:t>2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4" action="ppaction://hlinksldjump"/>
              </a:rPr>
              <a:t>3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5" action="ppaction://hlinksldjump"/>
              </a:rPr>
              <a:t>4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6" action="ppaction://hlinksldjump"/>
              </a:rPr>
              <a:t>5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7" action="ppaction://hlinksldjump"/>
              </a:rPr>
              <a:t>6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8" action="ppaction://hlinksldjump"/>
              </a:rPr>
              <a:t>7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9" action="ppaction://hlinksldjump"/>
              </a:rPr>
              <a:t>8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10" action="ppaction://hlinksldjump"/>
              </a:rPr>
              <a:t>9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11" action="ppaction://hlinksldjump"/>
              </a:rPr>
              <a:t>10</a:t>
            </a:r>
            <a:endParaRPr lang="ru-RU" sz="9600" dirty="0"/>
          </a:p>
        </p:txBody>
      </p:sp>
      <p:sp>
        <p:nvSpPr>
          <p:cNvPr id="4" name="Управляющая кнопка: далее 3">
            <a:hlinkClick r:id="rId12" action="ppaction://hlinksldjump" highlightClick="1"/>
          </p:cNvPr>
          <p:cNvSpPr/>
          <p:nvPr/>
        </p:nvSpPr>
        <p:spPr>
          <a:xfrm>
            <a:off x="6804248" y="5313182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71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1. Чего  больше  звуков или букв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2. Сколько  гласных  звуков  в  русском  языке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47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488832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3. В имени  какого  русского богатыря  гласных больше, чем  согласных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0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4. Сколько  звуков  в слове  </a:t>
            </a:r>
            <a:r>
              <a:rPr lang="ru-RU" sz="5400" dirty="0" smtClean="0">
                <a:solidFill>
                  <a:srgbClr val="FF0000"/>
                </a:solidFill>
              </a:rPr>
              <a:t>ель</a:t>
            </a:r>
            <a:r>
              <a:rPr lang="ru-RU" sz="5400" dirty="0" smtClean="0"/>
              <a:t>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164288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62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5. Сколько  звуков  в слове  </a:t>
            </a:r>
            <a:r>
              <a:rPr lang="ru-RU" sz="5400" dirty="0" smtClean="0">
                <a:solidFill>
                  <a:srgbClr val="FF0000"/>
                </a:solidFill>
              </a:rPr>
              <a:t>якорь</a:t>
            </a:r>
            <a:r>
              <a:rPr lang="ru-RU" sz="5400" dirty="0" smtClean="0"/>
              <a:t>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6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6. Сколько  звуков  в слове  </a:t>
            </a:r>
            <a:r>
              <a:rPr lang="ru-RU" sz="5400" i="1" dirty="0" smtClean="0">
                <a:solidFill>
                  <a:srgbClr val="FF0000"/>
                </a:solidFill>
              </a:rPr>
              <a:t>яблочное</a:t>
            </a:r>
            <a:r>
              <a:rPr lang="ru-RU" sz="5400" dirty="0" smtClean="0"/>
              <a:t>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136904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dirty="0" smtClean="0"/>
              <a:t>7. В каком  из  приведён </a:t>
            </a:r>
            <a:r>
              <a:rPr lang="ru-RU" sz="4800" dirty="0" err="1" smtClean="0"/>
              <a:t>ных</a:t>
            </a:r>
            <a:r>
              <a:rPr lang="ru-RU" sz="4800" dirty="0" smtClean="0"/>
              <a:t>  ниже слов  все согласные  звуки твёрдые ?</a:t>
            </a:r>
          </a:p>
          <a:p>
            <a:pPr marL="45720" indent="0">
              <a:buNone/>
            </a:pPr>
            <a:r>
              <a:rPr lang="ru-RU" sz="4800" i="1" dirty="0" smtClean="0">
                <a:solidFill>
                  <a:srgbClr val="7030A0"/>
                </a:solidFill>
              </a:rPr>
              <a:t>Мел, лось, может, слива, конь.</a:t>
            </a:r>
            <a:endParaRPr lang="ru-RU" sz="4800" i="1" dirty="0">
              <a:solidFill>
                <a:srgbClr val="7030A0"/>
              </a:solidFill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1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208912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8. В каком из приведён </a:t>
            </a:r>
            <a:r>
              <a:rPr lang="ru-RU" sz="4800" dirty="0" err="1" smtClean="0"/>
              <a:t>ных</a:t>
            </a:r>
            <a:r>
              <a:rPr lang="ru-RU" sz="4800" dirty="0" smtClean="0"/>
              <a:t>  слов количество  букв и звуков  совпадает ?</a:t>
            </a:r>
          </a:p>
          <a:p>
            <a:pPr marL="45720" indent="0">
              <a:buNone/>
            </a:pPr>
            <a:r>
              <a:rPr lang="ru-RU" sz="4800" i="1" dirty="0" smtClean="0">
                <a:solidFill>
                  <a:srgbClr val="7030A0"/>
                </a:solidFill>
              </a:rPr>
              <a:t>Мать, ясли, беречь, боюсь, сеют.</a:t>
            </a:r>
            <a:endParaRPr lang="ru-RU" sz="4800" i="1" dirty="0">
              <a:solidFill>
                <a:srgbClr val="7030A0"/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66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7632848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9. В каком  из приведённых  ниже  слов все звуки мягкие ?</a:t>
            </a:r>
          </a:p>
          <a:p>
            <a:pPr marL="45720" indent="0">
              <a:buNone/>
            </a:pPr>
            <a:r>
              <a:rPr lang="ru-RU" sz="4800" i="1" dirty="0" smtClean="0">
                <a:solidFill>
                  <a:srgbClr val="7030A0"/>
                </a:solidFill>
              </a:rPr>
              <a:t>Парта, слива, жёлтый, цепь, щавель.</a:t>
            </a:r>
            <a:endParaRPr lang="ru-RU" sz="4800" i="1" dirty="0">
              <a:solidFill>
                <a:srgbClr val="7030A0"/>
              </a:solidFill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70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10. Назовите хотя бы  один согласный, твёрдый, звонкий, непарный звук.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7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Части  речи.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92161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8000" b="1" dirty="0" smtClean="0">
                <a:hlinkClick r:id="rId2" action="ppaction://hlinksldjump"/>
              </a:rPr>
              <a:t>1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3" action="ppaction://hlinksldjump"/>
              </a:rPr>
              <a:t>2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4" action="ppaction://hlinksldjump"/>
              </a:rPr>
              <a:t>3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5" action="ppaction://hlinksldjump"/>
              </a:rPr>
              <a:t>4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6" action="ppaction://hlinksldjump"/>
              </a:rPr>
              <a:t>5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7" action="ppaction://hlinksldjump"/>
              </a:rPr>
              <a:t>6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8" action="ppaction://hlinksldjump"/>
              </a:rPr>
              <a:t>7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9" action="ppaction://hlinksldjump"/>
              </a:rPr>
              <a:t>8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10" action="ppaction://hlinksldjump"/>
              </a:rPr>
              <a:t>9</a:t>
            </a:r>
            <a:r>
              <a:rPr lang="ru-RU" sz="8000" b="1" dirty="0" smtClean="0"/>
              <a:t>  </a:t>
            </a:r>
            <a:r>
              <a:rPr lang="ru-RU" sz="8000" b="1" dirty="0" smtClean="0">
                <a:hlinkClick r:id="rId11" action="ppaction://hlinksldjump"/>
              </a:rPr>
              <a:t>10</a:t>
            </a:r>
            <a:endParaRPr lang="ru-RU" sz="8000" b="1" dirty="0"/>
          </a:p>
        </p:txBody>
      </p:sp>
      <p:sp>
        <p:nvSpPr>
          <p:cNvPr id="4" name="Управляющая кнопка: далее 3">
            <a:hlinkClick r:id="rId12" action="ppaction://hlinksldjump" highlightClick="1"/>
          </p:cNvPr>
          <p:cNvSpPr/>
          <p:nvPr/>
        </p:nvSpPr>
        <p:spPr>
          <a:xfrm>
            <a:off x="2051720" y="4186784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5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920880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1.    Выбери  из предложенных  слов </a:t>
            </a:r>
          </a:p>
          <a:p>
            <a:pPr marL="45720" indent="0">
              <a:buNone/>
            </a:pPr>
            <a:r>
              <a:rPr lang="ru-RU" sz="5400" dirty="0"/>
              <a:t> </a:t>
            </a:r>
            <a:r>
              <a:rPr lang="ru-RU" sz="5400" dirty="0" smtClean="0"/>
              <a:t>       предлоги :</a:t>
            </a:r>
          </a:p>
          <a:p>
            <a:pPr marL="45720" indent="0">
              <a:buNone/>
            </a:pPr>
            <a:r>
              <a:rPr lang="ru-RU" sz="5400" i="1" dirty="0" smtClean="0">
                <a:solidFill>
                  <a:srgbClr val="7030A0"/>
                </a:solidFill>
              </a:rPr>
              <a:t>Я, по, около, иду, в, и, она, из, а, под, ел.</a:t>
            </a:r>
            <a:endParaRPr lang="ru-RU" sz="5400" i="1" dirty="0">
              <a:solidFill>
                <a:srgbClr val="7030A0"/>
              </a:solidFill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61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5400" dirty="0" smtClean="0"/>
              <a:t>2. В каком глаголе «нет» слышится  100 раз ?</a:t>
            </a:r>
            <a:endParaRPr lang="ru-RU" sz="54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73416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3. На вопрос матери : «Эти тарелки чистые ?» дочь ответила тремя местоимениями. Что именно сказала дочь ?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1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4. В чём отличие употребления  глаголов  </a:t>
            </a:r>
            <a:r>
              <a:rPr lang="ru-RU" sz="5400" i="1" dirty="0" smtClean="0">
                <a:solidFill>
                  <a:srgbClr val="7030A0"/>
                </a:solidFill>
              </a:rPr>
              <a:t>одеть, надеть </a:t>
            </a:r>
            <a:r>
              <a:rPr lang="ru-RU" sz="5400" dirty="0" smtClean="0"/>
              <a:t>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0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92088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dirty="0" smtClean="0"/>
              <a:t>5. От данных </a:t>
            </a:r>
            <a:r>
              <a:rPr lang="ru-RU" sz="4800" dirty="0" err="1" smtClean="0"/>
              <a:t>прилагатель</a:t>
            </a:r>
            <a:r>
              <a:rPr lang="ru-RU" sz="4800" dirty="0" smtClean="0"/>
              <a:t> </a:t>
            </a:r>
            <a:r>
              <a:rPr lang="ru-RU" sz="4800" dirty="0" err="1" smtClean="0"/>
              <a:t>ных</a:t>
            </a:r>
            <a:r>
              <a:rPr lang="ru-RU" sz="4800" dirty="0" smtClean="0"/>
              <a:t> образуй имена существительные :</a:t>
            </a:r>
          </a:p>
          <a:p>
            <a:pPr marL="45720" indent="0">
              <a:buNone/>
            </a:pPr>
            <a:r>
              <a:rPr lang="ru-RU" sz="4800" i="1" dirty="0" smtClean="0">
                <a:solidFill>
                  <a:srgbClr val="7030A0"/>
                </a:solidFill>
              </a:rPr>
              <a:t>Умный, хитрый, богатый, добрый.</a:t>
            </a:r>
            <a:endParaRPr lang="ru-RU" sz="4800" i="1" dirty="0">
              <a:solidFill>
                <a:srgbClr val="7030A0"/>
              </a:solidFill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90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208912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dirty="0" smtClean="0"/>
              <a:t>6. От  данных </a:t>
            </a:r>
            <a:r>
              <a:rPr lang="ru-RU" sz="4800" dirty="0" err="1" smtClean="0"/>
              <a:t>прилагатель</a:t>
            </a:r>
            <a:r>
              <a:rPr lang="ru-RU" sz="4800" dirty="0" smtClean="0"/>
              <a:t> </a:t>
            </a:r>
            <a:r>
              <a:rPr lang="ru-RU" sz="4800" dirty="0" err="1" smtClean="0"/>
              <a:t>ных</a:t>
            </a:r>
            <a:r>
              <a:rPr lang="ru-RU" sz="4800" dirty="0" smtClean="0"/>
              <a:t> образуй имена существительные :</a:t>
            </a:r>
            <a:r>
              <a:rPr lang="ru-RU" sz="4800" i="1" dirty="0" smtClean="0">
                <a:solidFill>
                  <a:srgbClr val="7030A0"/>
                </a:solidFill>
              </a:rPr>
              <a:t>слабый, сильный, гордый, весёлый</a:t>
            </a:r>
            <a:r>
              <a:rPr lang="ru-RU" sz="4800" dirty="0" smtClean="0"/>
              <a:t>.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3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7. От данных </a:t>
            </a:r>
            <a:r>
              <a:rPr lang="ru-RU" sz="4800" dirty="0" err="1" smtClean="0"/>
              <a:t>прилагатель</a:t>
            </a:r>
            <a:r>
              <a:rPr lang="ru-RU" sz="4800" dirty="0" smtClean="0"/>
              <a:t> </a:t>
            </a:r>
            <a:r>
              <a:rPr lang="ru-RU" sz="4800" dirty="0" err="1" smtClean="0"/>
              <a:t>ных</a:t>
            </a:r>
            <a:r>
              <a:rPr lang="ru-RU" sz="4800" dirty="0" smtClean="0"/>
              <a:t> образуй имена существительные : </a:t>
            </a:r>
            <a:r>
              <a:rPr lang="ru-RU" sz="4800" i="1" dirty="0" smtClean="0">
                <a:solidFill>
                  <a:srgbClr val="7030A0"/>
                </a:solidFill>
              </a:rPr>
              <a:t>храбрый, чистый, бедный, грязный</a:t>
            </a:r>
            <a:r>
              <a:rPr lang="ru-RU" sz="4800" dirty="0" smtClean="0"/>
              <a:t>.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10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632848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8. Какая часть речи не называет предмет, а только на него  указывает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31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9. Какие части речи не являются членами предложения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10. Найдите лишнее слово, объясните почему ?</a:t>
            </a:r>
          </a:p>
          <a:p>
            <a:pPr marL="45720" indent="0">
              <a:buNone/>
            </a:pPr>
            <a:r>
              <a:rPr lang="ru-RU" sz="4800" i="1" dirty="0" smtClean="0">
                <a:solidFill>
                  <a:srgbClr val="7030A0"/>
                </a:solidFill>
              </a:rPr>
              <a:t>Существительное, прилагательное, подлежащее, глагол, местоимение.</a:t>
            </a:r>
            <a:endParaRPr lang="ru-RU" sz="4800" i="1" dirty="0">
              <a:solidFill>
                <a:srgbClr val="7030A0"/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20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Autofit/>
          </a:bodyPr>
          <a:lstStyle/>
          <a:p>
            <a:r>
              <a:rPr lang="ru-RU" sz="5400" dirty="0" smtClean="0">
                <a:hlinkClick r:id="rId2" action="ppaction://hlinksldjump"/>
              </a:rPr>
              <a:t>Остров Антиподов.</a:t>
            </a:r>
            <a:endParaRPr lang="ru-RU" sz="5400" dirty="0" smtClean="0"/>
          </a:p>
          <a:p>
            <a:r>
              <a:rPr lang="ru-RU" sz="5400" dirty="0" smtClean="0">
                <a:hlinkClick r:id="rId3" action="ppaction://hlinksldjump"/>
              </a:rPr>
              <a:t>Шарады.</a:t>
            </a:r>
            <a:endParaRPr lang="ru-RU" sz="5400" dirty="0" smtClean="0"/>
          </a:p>
          <a:p>
            <a:r>
              <a:rPr lang="ru-RU" sz="5400" dirty="0" smtClean="0">
                <a:hlinkClick r:id="rId4" action="ppaction://hlinksldjump"/>
              </a:rPr>
              <a:t>Словари.</a:t>
            </a:r>
            <a:endParaRPr lang="ru-RU" sz="5400" dirty="0"/>
          </a:p>
        </p:txBody>
      </p:sp>
      <p:sp>
        <p:nvSpPr>
          <p:cNvPr id="4" name="Управляющая кнопка: сведения 3">
            <a:hlinkClick r:id="rId5" action="ppaction://hlinksldjump" highlightClick="1"/>
          </p:cNvPr>
          <p:cNvSpPr/>
          <p:nvPr/>
        </p:nvSpPr>
        <p:spPr>
          <a:xfrm>
            <a:off x="899592" y="4509120"/>
            <a:ext cx="1042416" cy="1042416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9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Остров Антиподов.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rmAutofit/>
          </a:bodyPr>
          <a:lstStyle/>
          <a:p>
            <a:r>
              <a:rPr lang="ru-RU" sz="9600" dirty="0" smtClean="0">
                <a:hlinkClick r:id="rId2" action="ppaction://hlinksldjump"/>
              </a:rPr>
              <a:t>1</a:t>
            </a:r>
            <a:r>
              <a:rPr lang="ru-RU" sz="9600" dirty="0" smtClean="0"/>
              <a:t>  </a:t>
            </a:r>
            <a:r>
              <a:rPr lang="ru-RU" sz="9600" dirty="0" smtClean="0">
                <a:hlinkClick r:id="rId3" action="ppaction://hlinksldjump"/>
              </a:rPr>
              <a:t>2 </a:t>
            </a:r>
            <a:r>
              <a:rPr lang="ru-RU" sz="9600" dirty="0" smtClean="0"/>
              <a:t> </a:t>
            </a:r>
            <a:r>
              <a:rPr lang="ru-RU" sz="9600" dirty="0" smtClean="0">
                <a:hlinkClick r:id="rId4" action="ppaction://hlinksldjump"/>
              </a:rPr>
              <a:t>3</a:t>
            </a:r>
            <a:r>
              <a:rPr lang="ru-RU" sz="9600" dirty="0" smtClean="0"/>
              <a:t>  </a:t>
            </a:r>
            <a:r>
              <a:rPr lang="ru-RU" sz="9600" dirty="0" smtClean="0">
                <a:hlinkClick r:id="rId5" action="ppaction://hlinksldjump"/>
              </a:rPr>
              <a:t>4</a:t>
            </a:r>
            <a:r>
              <a:rPr lang="ru-RU" sz="9600" dirty="0" smtClean="0"/>
              <a:t>  </a:t>
            </a:r>
            <a:endParaRPr lang="ru-RU" sz="9600" dirty="0"/>
          </a:p>
        </p:txBody>
      </p:sp>
      <p:sp>
        <p:nvSpPr>
          <p:cNvPr id="4" name="Управляющая кнопка: далее 3">
            <a:hlinkClick r:id="rId6" action="ppaction://hlinksldjump" highlightClick="1"/>
          </p:cNvPr>
          <p:cNvSpPr/>
          <p:nvPr/>
        </p:nvSpPr>
        <p:spPr>
          <a:xfrm>
            <a:off x="1115616" y="4581128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1. Потеряй  1  копейку и не потеряешь врага.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41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Autofit/>
          </a:bodyPr>
          <a:lstStyle/>
          <a:p>
            <a:r>
              <a:rPr lang="ru-RU" sz="6000" dirty="0" smtClean="0"/>
              <a:t>2. Идёт  юноша  из   светлицы и хвост  под  домом.</a:t>
            </a:r>
            <a:endParaRPr lang="ru-RU" sz="60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488832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3. Ненавидишь гулять  пешком, ненавидь  и велосипед толкать.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89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347472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4. </a:t>
            </a:r>
          </a:p>
          <a:p>
            <a:pPr marL="45720" indent="0">
              <a:buNone/>
            </a:pPr>
            <a:r>
              <a:rPr lang="ru-RU" sz="6000" dirty="0" smtClean="0"/>
              <a:t>Упала  тыква, можно выплюнуть.</a:t>
            </a:r>
            <a:endParaRPr lang="ru-RU" sz="60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4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Шарады.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3474720"/>
          </a:xfrm>
        </p:spPr>
        <p:txBody>
          <a:bodyPr>
            <a:normAutofit/>
          </a:bodyPr>
          <a:lstStyle/>
          <a:p>
            <a:r>
              <a:rPr lang="ru-RU" sz="9600" dirty="0" smtClean="0">
                <a:hlinkClick r:id="rId2" action="ppaction://hlinksldjump"/>
              </a:rPr>
              <a:t>1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3" action="ppaction://hlinksldjump"/>
              </a:rPr>
              <a:t>2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4" action="ppaction://hlinksldjump"/>
              </a:rPr>
              <a:t>3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5" action="ppaction://hlinksldjump"/>
              </a:rPr>
              <a:t>4</a:t>
            </a:r>
            <a:endParaRPr lang="ru-RU" sz="9600" dirty="0"/>
          </a:p>
        </p:txBody>
      </p:sp>
      <p:sp>
        <p:nvSpPr>
          <p:cNvPr id="4" name="Управляющая кнопка: далее 3">
            <a:hlinkClick r:id="rId6" action="ppaction://hlinksldjump" highlightClick="1"/>
          </p:cNvPr>
          <p:cNvSpPr/>
          <p:nvPr/>
        </p:nvSpPr>
        <p:spPr>
          <a:xfrm>
            <a:off x="2267744" y="4005064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48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1. С  «Л» – лить  слёзы заставляю, с «Ж» – по воздуху  летаю.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08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064896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2. Известное  я  блюдо, когда ж прибавишь  «М», </a:t>
            </a:r>
          </a:p>
          <a:p>
            <a:pPr marL="45720" indent="0">
              <a:buNone/>
            </a:pPr>
            <a:r>
              <a:rPr lang="ru-RU" sz="4800" dirty="0" smtClean="0"/>
              <a:t>Летать, жужжать я буду, надоедая  всем.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24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31520"/>
            <a:ext cx="7488832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3. С  буквой «Х» – меня на  себе носят, с буквой  «С» – в столовой  просят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0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4. Я  пышно красуюсь  на  клумбе  в саду, захочешь, поставь  меня  в вазу…</a:t>
            </a:r>
          </a:p>
          <a:p>
            <a:pPr marL="45720" indent="0">
              <a:buNone/>
            </a:pPr>
            <a:r>
              <a:rPr lang="ru-RU" sz="4800" dirty="0" smtClean="0"/>
              <a:t>Но с  буквою  «К»  в огород я пойду- капусте достанется  сразу.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65104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87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rmAutofit/>
          </a:bodyPr>
          <a:lstStyle/>
          <a:p>
            <a:r>
              <a:rPr lang="ru-RU" sz="9600" dirty="0" smtClean="0">
                <a:hlinkClick r:id="rId2" action="ppaction://hlinksldjump"/>
              </a:rPr>
              <a:t>1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3" action="ppaction://hlinksldjump"/>
              </a:rPr>
              <a:t>2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4" action="ppaction://hlinksldjump"/>
              </a:rPr>
              <a:t>3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5" action="ppaction://hlinksldjump"/>
              </a:rPr>
              <a:t>4</a:t>
            </a:r>
            <a:endParaRPr lang="ru-RU" sz="9600" dirty="0" smtClean="0"/>
          </a:p>
          <a:p>
            <a:pPr marL="45720" indent="0">
              <a:buNone/>
            </a:pPr>
            <a:r>
              <a:rPr lang="ru-RU" sz="9600" dirty="0"/>
              <a:t> </a:t>
            </a:r>
            <a:r>
              <a:rPr lang="ru-RU" sz="9600" dirty="0" smtClean="0"/>
              <a:t>      </a:t>
            </a:r>
            <a:r>
              <a:rPr lang="ru-RU" sz="9600" dirty="0" smtClean="0">
                <a:hlinkClick r:id="rId6" action="ppaction://hlinksldjump"/>
              </a:rPr>
              <a:t>5</a:t>
            </a:r>
            <a:r>
              <a:rPr lang="ru-RU" sz="9600" dirty="0" smtClean="0"/>
              <a:t>   </a:t>
            </a:r>
            <a:r>
              <a:rPr lang="ru-RU" sz="9600" dirty="0" smtClean="0">
                <a:hlinkClick r:id="rId7" action="ppaction://hlinksldjump"/>
              </a:rPr>
              <a:t>6</a:t>
            </a:r>
            <a:endParaRPr lang="ru-RU" sz="9600" dirty="0"/>
          </a:p>
        </p:txBody>
      </p:sp>
      <p:sp>
        <p:nvSpPr>
          <p:cNvPr id="4" name="Управляющая кнопка: далее 3">
            <a:hlinkClick r:id="rId8" action="ppaction://hlinksldjump" highlightClick="1"/>
          </p:cNvPr>
          <p:cNvSpPr/>
          <p:nvPr/>
        </p:nvSpPr>
        <p:spPr>
          <a:xfrm>
            <a:off x="1907704" y="4509120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2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1. Какой  словарь  даёт лексическое значение слова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8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347472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2. Какой  словарь подбирает  близкие  по значению  слова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97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7920880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3. Какой  словарь подбирает  </a:t>
            </a:r>
            <a:r>
              <a:rPr lang="ru-RU" sz="4800" dirty="0" err="1" smtClean="0"/>
              <a:t>противополож</a:t>
            </a:r>
            <a:r>
              <a:rPr lang="ru-RU" sz="4800" dirty="0" smtClean="0"/>
              <a:t> </a:t>
            </a:r>
            <a:r>
              <a:rPr lang="ru-RU" sz="4800" dirty="0" err="1" smtClean="0"/>
              <a:t>ные</a:t>
            </a:r>
            <a:r>
              <a:rPr lang="ru-RU" sz="4800" dirty="0" smtClean="0"/>
              <a:t> по лексическому  значению  слова ?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0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3474720"/>
          </a:xfrm>
        </p:spPr>
        <p:txBody>
          <a:bodyPr>
            <a:noAutofit/>
          </a:bodyPr>
          <a:lstStyle/>
          <a:p>
            <a:r>
              <a:rPr lang="ru-RU" sz="4800" dirty="0" smtClean="0"/>
              <a:t>4. Какой  словарь  содержит  информацию  об устойчивых  </a:t>
            </a:r>
            <a:r>
              <a:rPr lang="ru-RU" sz="4800" dirty="0" err="1" smtClean="0"/>
              <a:t>словосоче</a:t>
            </a:r>
            <a:r>
              <a:rPr lang="ru-RU" sz="4800" dirty="0" smtClean="0"/>
              <a:t> </a:t>
            </a:r>
            <a:r>
              <a:rPr lang="ru-RU" sz="4800" dirty="0" err="1" smtClean="0"/>
              <a:t>таниях</a:t>
            </a:r>
            <a:r>
              <a:rPr lang="ru-RU" sz="4800" dirty="0" smtClean="0"/>
              <a:t>, употребляемых  в переносном  значении ?</a:t>
            </a:r>
            <a:endParaRPr lang="ru-RU" sz="48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6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692696"/>
            <a:ext cx="7264896" cy="3474720"/>
          </a:xfrm>
        </p:spPr>
        <p:txBody>
          <a:bodyPr>
            <a:noAutofit/>
          </a:bodyPr>
          <a:lstStyle/>
          <a:p>
            <a:r>
              <a:rPr lang="ru-RU" sz="5400" dirty="0" smtClean="0"/>
              <a:t>5. Какой словарь  указывает  на правильное </a:t>
            </a:r>
            <a:r>
              <a:rPr lang="ru-RU" sz="5400" i="1" dirty="0" smtClean="0"/>
              <a:t>произношение</a:t>
            </a:r>
            <a:r>
              <a:rPr lang="ru-RU" sz="5400" dirty="0" smtClean="0"/>
              <a:t> слов ?</a:t>
            </a: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392597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9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3474720"/>
          </a:xfrm>
        </p:spPr>
        <p:txBody>
          <a:bodyPr>
            <a:noAutofit/>
          </a:bodyPr>
          <a:lstStyle/>
          <a:p>
            <a:r>
              <a:rPr lang="ru-RU" sz="6000" dirty="0" smtClean="0"/>
              <a:t>6. В  каком  словаре  дано  правильное  написание  слов ?</a:t>
            </a:r>
            <a:endParaRPr lang="ru-RU" sz="60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36296" y="4437112"/>
            <a:ext cx="1042416" cy="104241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03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  <a:ln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00B050"/>
                </a:solidFill>
              </a:rPr>
              <a:t>Спасибо за  внимание </a:t>
            </a:r>
            <a:r>
              <a:rPr lang="ru-RU" dirty="0" smtClean="0">
                <a:solidFill>
                  <a:srgbClr val="00B050"/>
                </a:solidFill>
              </a:rPr>
              <a:t>!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Улыбающееся лицо 3"/>
          <p:cNvSpPr/>
          <p:nvPr/>
        </p:nvSpPr>
        <p:spPr>
          <a:xfrm>
            <a:off x="2555776" y="980728"/>
            <a:ext cx="3600400" cy="3312368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79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228</TotalTime>
  <Words>954</Words>
  <Application>Microsoft Office PowerPoint</Application>
  <PresentationFormat>Экран (4:3)</PresentationFormat>
  <Paragraphs>107</Paragraphs>
  <Slides>67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9" baseType="lpstr">
      <vt:lpstr>Воздушный поток</vt:lpstr>
      <vt:lpstr>Документ</vt:lpstr>
      <vt:lpstr>Подготовила учитель начальных классов</vt:lpstr>
      <vt:lpstr>Презентация PowerPoint</vt:lpstr>
      <vt:lpstr>Презентация PowerPoint</vt:lpstr>
      <vt:lpstr>Презентация PowerPoint</vt:lpstr>
      <vt:lpstr>Словообразование.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Логика.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Фонетика.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Части  речи.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Остров Антиподов.</vt:lpstr>
      <vt:lpstr>Презентация PowerPoint</vt:lpstr>
      <vt:lpstr>Презентация PowerPoint</vt:lpstr>
      <vt:lpstr>Презентация PowerPoint</vt:lpstr>
      <vt:lpstr>Презентация PowerPoint</vt:lpstr>
      <vt:lpstr>Шарады.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Словари.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27</cp:revision>
  <dcterms:created xsi:type="dcterms:W3CDTF">2015-02-04T16:38:08Z</dcterms:created>
  <dcterms:modified xsi:type="dcterms:W3CDTF">2015-02-24T13:36:46Z</dcterms:modified>
</cp:coreProperties>
</file>