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sldIdLst>
    <p:sldId id="256" r:id="rId3"/>
    <p:sldId id="257" r:id="rId4"/>
    <p:sldId id="258" r:id="rId5"/>
    <p:sldId id="272" r:id="rId6"/>
    <p:sldId id="259" r:id="rId7"/>
    <p:sldId id="260" r:id="rId8"/>
    <p:sldId id="261" r:id="rId9"/>
    <p:sldId id="275" r:id="rId10"/>
    <p:sldId id="263" r:id="rId11"/>
    <p:sldId id="264" r:id="rId12"/>
    <p:sldId id="265" r:id="rId13"/>
    <p:sldId id="274" r:id="rId14"/>
    <p:sldId id="278" r:id="rId15"/>
    <p:sldId id="266" r:id="rId16"/>
    <p:sldId id="267" r:id="rId17"/>
    <p:sldId id="277" r:id="rId18"/>
    <p:sldId id="276" r:id="rId19"/>
    <p:sldId id="273" r:id="rId20"/>
    <p:sldId id="270" r:id="rId21"/>
    <p:sldId id="27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DDA2662-11A2-4F65-B7B7-0CFDF3928DDE}" type="datetimeFigureOut">
              <a:rPr lang="ru-RU" smtClean="0"/>
              <a:pPr/>
              <a:t>14.03.2015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B3237C7-FCD2-45E1-A31C-6341B34F0D2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file:///C:\Users\&#1040;&#1083;&#1083;&#1072;\AppData\Local\Temp\Rar$EXa0.890\test\q4_18a.html" TargetMode="External"/><Relationship Id="rId2" Type="http://schemas.openxmlformats.org/officeDocument/2006/relationships/hyperlink" Target="file:///C:\Users\&#1040;&#1083;&#1083;&#1072;\AppData\Local\Temp\Rar$EXa0.475\test\q4_18e.html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83259" y="642918"/>
            <a:ext cx="740529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Плавание судов.</a:t>
            </a:r>
            <a:endParaRPr lang="ru-RU" sz="7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500166" y="4357694"/>
            <a:ext cx="6400800" cy="1752600"/>
          </a:xfrm>
        </p:spPr>
        <p:txBody>
          <a:bodyPr/>
          <a:lstStyle/>
          <a:p>
            <a:r>
              <a:rPr lang="ru-RU" dirty="0" smtClean="0"/>
              <a:t>Урок физики в 7 классе.</a:t>
            </a:r>
          </a:p>
          <a:p>
            <a:r>
              <a:rPr lang="ru-RU" dirty="0" smtClean="0"/>
              <a:t>Учитель</a:t>
            </a:r>
          </a:p>
          <a:p>
            <a:r>
              <a:rPr lang="ru-RU" dirty="0" smtClean="0"/>
              <a:t>Холодова  А. В.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архимед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0232" y="285728"/>
            <a:ext cx="5080000" cy="599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Почему плывут по морю корабли?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785794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Почему летят воздушные шары?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571612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Почему не тонет пробка от бутылки?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35743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Почему идут на дно железные опилки?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071810"/>
            <a:ext cx="914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Вопросы эти не легки,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Но в разрешении просты.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На них поможет дать ответ,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Великий физик…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 build="allAtOnce"/>
      <p:bldP spid="7" grpId="0"/>
      <p:bldP spid="7" grpId="1"/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Группа 62"/>
          <p:cNvGrpSpPr/>
          <p:nvPr/>
        </p:nvGrpSpPr>
        <p:grpSpPr>
          <a:xfrm>
            <a:off x="357158" y="857232"/>
            <a:ext cx="3000396" cy="6000768"/>
            <a:chOff x="357158" y="857232"/>
            <a:chExt cx="3000396" cy="6000768"/>
          </a:xfrm>
        </p:grpSpPr>
        <p:sp>
          <p:nvSpPr>
            <p:cNvPr id="14" name="Цилиндр 13"/>
            <p:cNvSpPr/>
            <p:nvPr/>
          </p:nvSpPr>
          <p:spPr>
            <a:xfrm>
              <a:off x="357158" y="2928934"/>
              <a:ext cx="3000396" cy="3143272"/>
            </a:xfrm>
            <a:prstGeom prst="can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2" name="Группа 61"/>
            <p:cNvGrpSpPr/>
            <p:nvPr/>
          </p:nvGrpSpPr>
          <p:grpSpPr>
            <a:xfrm>
              <a:off x="357158" y="857232"/>
              <a:ext cx="3000396" cy="6000768"/>
              <a:chOff x="357158" y="857232"/>
              <a:chExt cx="3000396" cy="6000768"/>
            </a:xfrm>
          </p:grpSpPr>
          <p:sp>
            <p:nvSpPr>
              <p:cNvPr id="4" name="Цилиндр 3"/>
              <p:cNvSpPr/>
              <p:nvPr/>
            </p:nvSpPr>
            <p:spPr>
              <a:xfrm>
                <a:off x="357158" y="857232"/>
                <a:ext cx="3000396" cy="5214974"/>
              </a:xfrm>
              <a:prstGeom prst="can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48" name="Группа 47"/>
              <p:cNvGrpSpPr/>
              <p:nvPr/>
            </p:nvGrpSpPr>
            <p:grpSpPr>
              <a:xfrm>
                <a:off x="714348" y="4787116"/>
                <a:ext cx="714380" cy="1785950"/>
                <a:chOff x="714348" y="4787116"/>
                <a:chExt cx="714380" cy="1785950"/>
              </a:xfrm>
            </p:grpSpPr>
            <p:sp>
              <p:nvSpPr>
                <p:cNvPr id="5" name="Овал 4"/>
                <p:cNvSpPr/>
                <p:nvPr/>
              </p:nvSpPr>
              <p:spPr>
                <a:xfrm>
                  <a:off x="714348" y="5072074"/>
                  <a:ext cx="714380" cy="714380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5" name="Овал 14"/>
                <p:cNvSpPr/>
                <p:nvPr/>
              </p:nvSpPr>
              <p:spPr>
                <a:xfrm>
                  <a:off x="928662" y="5286388"/>
                  <a:ext cx="285752" cy="28575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17" name="Прямая со стрелкой 16"/>
                <p:cNvCxnSpPr/>
                <p:nvPr/>
              </p:nvCxnSpPr>
              <p:spPr>
                <a:xfrm rot="5400000">
                  <a:off x="178563" y="5679297"/>
                  <a:ext cx="1785950" cy="1588"/>
                </a:xfrm>
                <a:prstGeom prst="straightConnector1">
                  <a:avLst/>
                </a:prstGeom>
                <a:ln w="38100"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3" name="Группа 32"/>
              <p:cNvGrpSpPr/>
              <p:nvPr/>
            </p:nvGrpSpPr>
            <p:grpSpPr>
              <a:xfrm>
                <a:off x="1643042" y="4001298"/>
                <a:ext cx="714380" cy="1428760"/>
                <a:chOff x="1643042" y="4001298"/>
                <a:chExt cx="714380" cy="1428760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1643042" y="4286256"/>
                  <a:ext cx="714380" cy="71438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1857356" y="4500570"/>
                  <a:ext cx="285752" cy="28575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3" name="Прямая со стрелкой 22"/>
                <p:cNvCxnSpPr/>
                <p:nvPr/>
              </p:nvCxnSpPr>
              <p:spPr>
                <a:xfrm rot="5400000">
                  <a:off x="1285852" y="4714884"/>
                  <a:ext cx="1428760" cy="1588"/>
                </a:xfrm>
                <a:prstGeom prst="straightConnector1">
                  <a:avLst/>
                </a:prstGeom>
                <a:ln w="38100"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Группа 31"/>
              <p:cNvGrpSpPr/>
              <p:nvPr/>
            </p:nvGrpSpPr>
            <p:grpSpPr>
              <a:xfrm>
                <a:off x="2428860" y="2285992"/>
                <a:ext cx="714380" cy="2143934"/>
                <a:chOff x="2428860" y="2285992"/>
                <a:chExt cx="714380" cy="2143934"/>
              </a:xfrm>
            </p:grpSpPr>
            <p:sp>
              <p:nvSpPr>
                <p:cNvPr id="26" name="Овал 25"/>
                <p:cNvSpPr/>
                <p:nvPr/>
              </p:nvSpPr>
              <p:spPr>
                <a:xfrm>
                  <a:off x="2428860" y="3214686"/>
                  <a:ext cx="714380" cy="714380"/>
                </a:xfrm>
                <a:prstGeom prst="ellipse">
                  <a:avLst/>
                </a:prstGeom>
                <a:solidFill>
                  <a:srgbClr val="FF0000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7" name="Овал 26"/>
                <p:cNvSpPr/>
                <p:nvPr/>
              </p:nvSpPr>
              <p:spPr>
                <a:xfrm>
                  <a:off x="2643174" y="3429000"/>
                  <a:ext cx="285752" cy="28575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cxnSp>
              <p:nvCxnSpPr>
                <p:cNvPr id="28" name="Прямая со стрелкой 27"/>
                <p:cNvCxnSpPr/>
                <p:nvPr/>
              </p:nvCxnSpPr>
              <p:spPr>
                <a:xfrm rot="5400000">
                  <a:off x="1713686" y="3357562"/>
                  <a:ext cx="2143934" cy="794"/>
                </a:xfrm>
                <a:prstGeom prst="straightConnector1">
                  <a:avLst/>
                </a:prstGeom>
                <a:ln w="38100">
                  <a:headEnd type="arrow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" name="Группа 49"/>
              <p:cNvGrpSpPr/>
              <p:nvPr/>
            </p:nvGrpSpPr>
            <p:grpSpPr>
              <a:xfrm>
                <a:off x="2285984" y="1785926"/>
                <a:ext cx="857256" cy="707886"/>
                <a:chOff x="2285984" y="1785926"/>
                <a:chExt cx="857256" cy="707886"/>
              </a:xfrm>
            </p:grpSpPr>
            <p:sp>
              <p:nvSpPr>
                <p:cNvPr id="34" name="TextBox 33"/>
                <p:cNvSpPr txBox="1"/>
                <p:nvPr/>
              </p:nvSpPr>
              <p:spPr>
                <a:xfrm>
                  <a:off x="2285984" y="1785926"/>
                  <a:ext cx="857256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000" dirty="0" smtClean="0"/>
                    <a:t>Fa</a:t>
                  </a:r>
                  <a:endParaRPr lang="ru-RU" sz="4000" dirty="0"/>
                </a:p>
              </p:txBody>
            </p:sp>
            <p:cxnSp>
              <p:nvCxnSpPr>
                <p:cNvPr id="36" name="Прямая со стрелкой 35"/>
                <p:cNvCxnSpPr/>
                <p:nvPr/>
              </p:nvCxnSpPr>
              <p:spPr>
                <a:xfrm>
                  <a:off x="2357422" y="1785926"/>
                  <a:ext cx="285752" cy="158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Группа 40"/>
              <p:cNvGrpSpPr/>
              <p:nvPr/>
            </p:nvGrpSpPr>
            <p:grpSpPr>
              <a:xfrm>
                <a:off x="1428728" y="3357562"/>
                <a:ext cx="857256" cy="779324"/>
                <a:chOff x="2285984" y="1785926"/>
                <a:chExt cx="857256" cy="779324"/>
              </a:xfrm>
            </p:grpSpPr>
            <p:sp>
              <p:nvSpPr>
                <p:cNvPr id="42" name="TextBox 41"/>
                <p:cNvSpPr txBox="1"/>
                <p:nvPr/>
              </p:nvSpPr>
              <p:spPr>
                <a:xfrm>
                  <a:off x="2285984" y="1857364"/>
                  <a:ext cx="857256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000" dirty="0" smtClean="0"/>
                    <a:t>Fa</a:t>
                  </a:r>
                  <a:endParaRPr lang="ru-RU" sz="4000" dirty="0"/>
                </a:p>
              </p:txBody>
            </p:sp>
            <p:cxnSp>
              <p:nvCxnSpPr>
                <p:cNvPr id="43" name="Прямая со стрелкой 42"/>
                <p:cNvCxnSpPr/>
                <p:nvPr/>
              </p:nvCxnSpPr>
              <p:spPr>
                <a:xfrm>
                  <a:off x="2357422" y="1785926"/>
                  <a:ext cx="285752" cy="158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Группа 43"/>
              <p:cNvGrpSpPr/>
              <p:nvPr/>
            </p:nvGrpSpPr>
            <p:grpSpPr>
              <a:xfrm>
                <a:off x="428596" y="4143380"/>
                <a:ext cx="857256" cy="779324"/>
                <a:chOff x="2285984" y="1785926"/>
                <a:chExt cx="857256" cy="779324"/>
              </a:xfrm>
            </p:grpSpPr>
            <p:sp>
              <p:nvSpPr>
                <p:cNvPr id="45" name="TextBox 44"/>
                <p:cNvSpPr txBox="1"/>
                <p:nvPr/>
              </p:nvSpPr>
              <p:spPr>
                <a:xfrm>
                  <a:off x="2285984" y="1857364"/>
                  <a:ext cx="857256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000" dirty="0" smtClean="0"/>
                    <a:t>Fa</a:t>
                  </a:r>
                  <a:endParaRPr lang="ru-RU" sz="4000" dirty="0"/>
                </a:p>
              </p:txBody>
            </p:sp>
            <p:cxnSp>
              <p:nvCxnSpPr>
                <p:cNvPr id="46" name="Прямая со стрелкой 45"/>
                <p:cNvCxnSpPr/>
                <p:nvPr/>
              </p:nvCxnSpPr>
              <p:spPr>
                <a:xfrm>
                  <a:off x="2357422" y="1785926"/>
                  <a:ext cx="285752" cy="158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" name="Группа 51"/>
              <p:cNvGrpSpPr/>
              <p:nvPr/>
            </p:nvGrpSpPr>
            <p:grpSpPr>
              <a:xfrm>
                <a:off x="2500298" y="4572008"/>
                <a:ext cx="714380" cy="707886"/>
                <a:chOff x="2500298" y="4572008"/>
                <a:chExt cx="714380" cy="707886"/>
              </a:xfrm>
            </p:grpSpPr>
            <p:sp>
              <p:nvSpPr>
                <p:cNvPr id="49" name="TextBox 48"/>
                <p:cNvSpPr txBox="1"/>
                <p:nvPr/>
              </p:nvSpPr>
              <p:spPr>
                <a:xfrm>
                  <a:off x="2500298" y="4572008"/>
                  <a:ext cx="71438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000" dirty="0" smtClean="0"/>
                    <a:t>F</a:t>
                  </a:r>
                  <a:r>
                    <a:rPr lang="ru-RU" sz="4000" dirty="0"/>
                    <a:t>т</a:t>
                  </a:r>
                </a:p>
              </p:txBody>
            </p:sp>
            <p:cxnSp>
              <p:nvCxnSpPr>
                <p:cNvPr id="51" name="Прямая со стрелкой 50"/>
                <p:cNvCxnSpPr/>
                <p:nvPr/>
              </p:nvCxnSpPr>
              <p:spPr>
                <a:xfrm>
                  <a:off x="2571736" y="4572008"/>
                  <a:ext cx="285752" cy="158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" name="Группа 52"/>
              <p:cNvGrpSpPr/>
              <p:nvPr/>
            </p:nvGrpSpPr>
            <p:grpSpPr>
              <a:xfrm>
                <a:off x="1643042" y="5500702"/>
                <a:ext cx="714380" cy="707886"/>
                <a:chOff x="2500298" y="4572008"/>
                <a:chExt cx="714380" cy="707886"/>
              </a:xfrm>
            </p:grpSpPr>
            <p:sp>
              <p:nvSpPr>
                <p:cNvPr id="54" name="TextBox 53"/>
                <p:cNvSpPr txBox="1"/>
                <p:nvPr/>
              </p:nvSpPr>
              <p:spPr>
                <a:xfrm>
                  <a:off x="2500298" y="4572008"/>
                  <a:ext cx="71438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000" dirty="0" smtClean="0"/>
                    <a:t>F</a:t>
                  </a:r>
                  <a:r>
                    <a:rPr lang="ru-RU" sz="4000" dirty="0"/>
                    <a:t>т</a:t>
                  </a:r>
                </a:p>
              </p:txBody>
            </p:sp>
            <p:cxnSp>
              <p:nvCxnSpPr>
                <p:cNvPr id="55" name="Прямая со стрелкой 54"/>
                <p:cNvCxnSpPr/>
                <p:nvPr/>
              </p:nvCxnSpPr>
              <p:spPr>
                <a:xfrm>
                  <a:off x="2571736" y="4572008"/>
                  <a:ext cx="285752" cy="158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Группа 55"/>
              <p:cNvGrpSpPr/>
              <p:nvPr/>
            </p:nvGrpSpPr>
            <p:grpSpPr>
              <a:xfrm>
                <a:off x="1142976" y="6150114"/>
                <a:ext cx="714380" cy="707886"/>
                <a:chOff x="2500298" y="4572008"/>
                <a:chExt cx="714380" cy="707886"/>
              </a:xfrm>
            </p:grpSpPr>
            <p:sp>
              <p:nvSpPr>
                <p:cNvPr id="57" name="TextBox 56"/>
                <p:cNvSpPr txBox="1"/>
                <p:nvPr/>
              </p:nvSpPr>
              <p:spPr>
                <a:xfrm>
                  <a:off x="2500298" y="4572008"/>
                  <a:ext cx="714380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4000" dirty="0" smtClean="0"/>
                    <a:t>F</a:t>
                  </a:r>
                  <a:r>
                    <a:rPr lang="ru-RU" sz="4000" dirty="0"/>
                    <a:t>т</a:t>
                  </a:r>
                </a:p>
              </p:txBody>
            </p:sp>
            <p:cxnSp>
              <p:nvCxnSpPr>
                <p:cNvPr id="58" name="Прямая со стрелкой 57"/>
                <p:cNvCxnSpPr/>
                <p:nvPr/>
              </p:nvCxnSpPr>
              <p:spPr>
                <a:xfrm>
                  <a:off x="2571736" y="4572008"/>
                  <a:ext cx="285752" cy="158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9" name="TextBox 58"/>
          <p:cNvSpPr txBox="1"/>
          <p:nvPr/>
        </p:nvSpPr>
        <p:spPr>
          <a:xfrm>
            <a:off x="3714744" y="285728"/>
            <a:ext cx="542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3714744" y="0"/>
            <a:ext cx="5429256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Fa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 не подружили,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Fa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 друг друга били.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 победило,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Тело в море угодило.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Fa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побеждает,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Тело быстренько всплывает.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Если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Fa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 друзья,</a:t>
            </a:r>
          </a:p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Телу утонуть никак нельзя.</a:t>
            </a: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2" action="ppaction://hlinkfile"/>
              </a:rPr>
              <a:t>file:///C:/Users/E8F7~1/AppData/Local/Temp/Rar$EXa0.475/test/q4_18e.html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3" action="ppaction://hlinkfile"/>
              </a:rPr>
              <a:t>file:///C:/Users/E8F7~1/AppData/Local/Temp/Rar$EXa0.890/test/q4_18a.html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05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191269027_c41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752734" cy="34089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86116" y="0"/>
            <a:ext cx="58578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 вы думаете, исходя из условия плавания тел. Какой материал для строительства своих кораблей выбирали египтяне и финикийцы?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013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929066"/>
            <a:ext cx="4254878" cy="2928934"/>
          </a:xfrm>
          <a:prstGeom prst="rect">
            <a:avLst/>
          </a:prstGeom>
        </p:spPr>
      </p:pic>
      <p:pic>
        <p:nvPicPr>
          <p:cNvPr id="7" name="Рисунок 6" descr="e318490e4e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3954299"/>
            <a:ext cx="4857752" cy="29037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4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1670" y="0"/>
            <a:ext cx="4826318" cy="6858000"/>
          </a:xfrm>
          <a:prstGeom prst="rect">
            <a:avLst/>
          </a:prstGeom>
        </p:spPr>
      </p:pic>
      <p:pic>
        <p:nvPicPr>
          <p:cNvPr id="5" name="Рисунок 4" descr="starosti-narushenij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71670" y="0"/>
            <a:ext cx="478634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0" y="4500570"/>
            <a:ext cx="9144000" cy="235743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0" name="Группа 29"/>
          <p:cNvGrpSpPr/>
          <p:nvPr/>
        </p:nvGrpSpPr>
        <p:grpSpPr>
          <a:xfrm>
            <a:off x="2643174" y="730709"/>
            <a:ext cx="6500826" cy="6127291"/>
            <a:chOff x="2643174" y="714356"/>
            <a:chExt cx="6500826" cy="6127291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2643174" y="3071810"/>
              <a:ext cx="3571900" cy="2214578"/>
              <a:chOff x="2643174" y="3000372"/>
              <a:chExt cx="3571900" cy="2286016"/>
            </a:xfrm>
          </p:grpSpPr>
          <p:sp>
            <p:nvSpPr>
              <p:cNvPr id="6" name="Трапеция 5"/>
              <p:cNvSpPr/>
              <p:nvPr/>
            </p:nvSpPr>
            <p:spPr>
              <a:xfrm rot="10800000">
                <a:off x="2643174" y="3000372"/>
                <a:ext cx="3571900" cy="1857388"/>
              </a:xfrm>
              <a:prstGeom prst="trapezoid">
                <a:avLst>
                  <a:gd name="adj" fmla="val 30538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Овал 6"/>
              <p:cNvSpPr/>
              <p:nvPr/>
            </p:nvSpPr>
            <p:spPr>
              <a:xfrm>
                <a:off x="3214678" y="4357694"/>
                <a:ext cx="2428892" cy="92869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cxnSp>
          <p:nvCxnSpPr>
            <p:cNvPr id="10" name="Прямая соединительная линия 9"/>
            <p:cNvCxnSpPr/>
            <p:nvPr/>
          </p:nvCxnSpPr>
          <p:spPr>
            <a:xfrm>
              <a:off x="3071802" y="4500570"/>
              <a:ext cx="2714644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 стрелкой 16"/>
            <p:cNvCxnSpPr/>
            <p:nvPr/>
          </p:nvCxnSpPr>
          <p:spPr>
            <a:xfrm rot="5400000">
              <a:off x="2178827" y="4107661"/>
              <a:ext cx="4500594" cy="1588"/>
            </a:xfrm>
            <a:prstGeom prst="straightConnector1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Овал 19"/>
            <p:cNvSpPr/>
            <p:nvPr/>
          </p:nvSpPr>
          <p:spPr>
            <a:xfrm>
              <a:off x="4286248" y="3857628"/>
              <a:ext cx="214314" cy="214314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643174" y="785794"/>
              <a:ext cx="350046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solidFill>
                    <a:srgbClr val="FF0000"/>
                  </a:solidFill>
                </a:rPr>
                <a:t>Fa =</a:t>
              </a:r>
              <a:r>
                <a:rPr lang="el-GR" sz="4400" dirty="0" smtClean="0">
                  <a:solidFill>
                    <a:srgbClr val="FF0000"/>
                  </a:solidFill>
                </a:rPr>
                <a:t>ϸ</a:t>
              </a:r>
              <a:r>
                <a:rPr lang="en-US" sz="4400" dirty="0" smtClean="0">
                  <a:solidFill>
                    <a:srgbClr val="FF0000"/>
                  </a:solidFill>
                </a:rPr>
                <a:t>gV</a:t>
              </a:r>
              <a:r>
                <a:rPr lang="ru-RU" sz="4400" dirty="0" smtClean="0">
                  <a:solidFill>
                    <a:srgbClr val="FF0000"/>
                  </a:solidFill>
                </a:rPr>
                <a:t>т</a:t>
              </a:r>
              <a:endParaRPr lang="ru-RU" sz="4400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Прямая со стрелкой 25"/>
            <p:cNvCxnSpPr/>
            <p:nvPr/>
          </p:nvCxnSpPr>
          <p:spPr>
            <a:xfrm>
              <a:off x="2714612" y="714356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929190" y="6072206"/>
              <a:ext cx="421481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smtClean="0">
                  <a:solidFill>
                    <a:srgbClr val="FF0000"/>
                  </a:solidFill>
                </a:rPr>
                <a:t>F</a:t>
              </a:r>
              <a:r>
                <a:rPr lang="ru-RU" sz="4400" dirty="0" smtClean="0">
                  <a:solidFill>
                    <a:srgbClr val="FF0000"/>
                  </a:solidFill>
                </a:rPr>
                <a:t>т = (</a:t>
              </a:r>
              <a:r>
                <a:rPr lang="en-US" sz="4400" dirty="0" smtClean="0">
                  <a:solidFill>
                    <a:srgbClr val="FF0000"/>
                  </a:solidFill>
                </a:rPr>
                <a:t>m+m</a:t>
              </a:r>
              <a:r>
                <a:rPr lang="ru-RU" sz="3200" dirty="0" smtClean="0">
                  <a:solidFill>
                    <a:srgbClr val="FF0000"/>
                  </a:solidFill>
                </a:rPr>
                <a:t>гр</a:t>
              </a:r>
              <a:r>
                <a:rPr lang="en-US" sz="4400" dirty="0" smtClean="0">
                  <a:solidFill>
                    <a:srgbClr val="FF0000"/>
                  </a:solidFill>
                </a:rPr>
                <a:t>)g</a:t>
              </a:r>
              <a:endParaRPr lang="ru-RU" sz="4400" dirty="0">
                <a:solidFill>
                  <a:srgbClr val="FF0000"/>
                </a:solidFill>
              </a:endParaRPr>
            </a:p>
          </p:txBody>
        </p:sp>
        <p:cxnSp>
          <p:nvCxnSpPr>
            <p:cNvPr id="29" name="Прямая со стрелкой 28"/>
            <p:cNvCxnSpPr/>
            <p:nvPr/>
          </p:nvCxnSpPr>
          <p:spPr>
            <a:xfrm>
              <a:off x="5072066" y="6072206"/>
              <a:ext cx="428628" cy="158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89167"/>
            <a:ext cx="3888432" cy="4572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85" y="1189167"/>
            <a:ext cx="3646584" cy="457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68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Какие географические открытия сделаны с помощью кораблей?</a:t>
            </a:r>
            <a:endParaRPr lang="ru-RU" sz="2400" dirty="0"/>
          </a:p>
        </p:txBody>
      </p:sp>
      <p:pic>
        <p:nvPicPr>
          <p:cNvPr id="5" name="Рисунок 4" descr="older-columbus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20" y="571480"/>
            <a:ext cx="1799359" cy="24626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5720" y="3071810"/>
            <a:ext cx="1785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1492г.</a:t>
            </a:r>
            <a:endParaRPr lang="ru-RU" sz="4400" dirty="0"/>
          </a:p>
        </p:txBody>
      </p:sp>
      <p:pic>
        <p:nvPicPr>
          <p:cNvPr id="7" name="Рисунок 6" descr="de-gama-vasco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00365" y="571481"/>
            <a:ext cx="1714512" cy="24288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00364" y="3071810"/>
            <a:ext cx="1785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1498г.</a:t>
            </a:r>
            <a:endParaRPr lang="ru-RU" sz="4400" dirty="0"/>
          </a:p>
        </p:txBody>
      </p:sp>
      <p:pic>
        <p:nvPicPr>
          <p:cNvPr id="9" name="Рисунок 8" descr="magellan.jpg"/>
          <p:cNvPicPr/>
          <p:nvPr/>
        </p:nvPicPr>
        <p:blipFill>
          <a:blip r:embed="rId4" cstate="print"/>
          <a:srcRect l="33367" b="10594"/>
          <a:stretch>
            <a:fillRect/>
          </a:stretch>
        </p:blipFill>
        <p:spPr>
          <a:xfrm>
            <a:off x="5643570" y="571480"/>
            <a:ext cx="2071670" cy="242889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2066" y="3000372"/>
            <a:ext cx="34290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/>
              <a:t>1519-1522гг.</a:t>
            </a:r>
            <a:endParaRPr lang="ru-RU" sz="4400" dirty="0"/>
          </a:p>
        </p:txBody>
      </p:sp>
      <p:pic>
        <p:nvPicPr>
          <p:cNvPr id="11" name="Рисунок 10" descr="revell-re-05405.jpg"/>
          <p:cNvPicPr/>
          <p:nvPr/>
        </p:nvPicPr>
        <p:blipFill>
          <a:blip r:embed="rId5" cstate="print"/>
          <a:srcRect l="9999" r="10000"/>
          <a:stretch>
            <a:fillRect/>
          </a:stretch>
        </p:blipFill>
        <p:spPr>
          <a:xfrm>
            <a:off x="0" y="4395354"/>
            <a:ext cx="2286016" cy="2462646"/>
          </a:xfrm>
          <a:prstGeom prst="rect">
            <a:avLst/>
          </a:prstGeom>
        </p:spPr>
      </p:pic>
      <p:pic>
        <p:nvPicPr>
          <p:cNvPr id="12" name="Рисунок 11" descr="showimg.gif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571736" y="4357694"/>
            <a:ext cx="2786082" cy="2500306"/>
          </a:xfrm>
          <a:prstGeom prst="rect">
            <a:avLst/>
          </a:prstGeom>
        </p:spPr>
      </p:pic>
      <p:pic>
        <p:nvPicPr>
          <p:cNvPr id="13" name="Рисунок 12" descr="feb50eafd408.jpg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86446" y="4229100"/>
            <a:ext cx="1830532" cy="262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"/>
            <a:ext cx="914400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Корабли разного </a:t>
            </a:r>
          </a:p>
          <a:p>
            <a:pPr algn="ctr"/>
            <a:r>
              <a:rPr lang="ru-RU" sz="5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назначения.</a:t>
            </a:r>
            <a:endParaRPr lang="ru-RU" sz="5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" name="Рисунок 5" descr="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20" y="2071678"/>
            <a:ext cx="2720088" cy="1944914"/>
          </a:xfrm>
          <a:prstGeom prst="rect">
            <a:avLst/>
          </a:prstGeom>
        </p:spPr>
      </p:pic>
      <p:pic>
        <p:nvPicPr>
          <p:cNvPr id="7" name="Рисунок 6" descr="sea-voyage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5720" y="4357694"/>
            <a:ext cx="2720340" cy="20470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14678" y="2071678"/>
            <a:ext cx="5429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4000" dirty="0" smtClean="0"/>
              <a:t>Лёгкое </a:t>
            </a:r>
            <a:r>
              <a:rPr lang="ru-RU" sz="4000" dirty="0"/>
              <a:t>гребное судно</a:t>
            </a:r>
            <a:r>
              <a:rPr lang="ru-RU" sz="4000" dirty="0" smtClean="0"/>
              <a:t>?</a:t>
            </a:r>
            <a:endParaRPr lang="ru-RU" sz="4000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4143372" y="2786058"/>
            <a:ext cx="3643338" cy="714380"/>
            <a:chOff x="4143372" y="2786058"/>
            <a:chExt cx="3643338" cy="714380"/>
          </a:xfrm>
        </p:grpSpPr>
        <p:sp>
          <p:nvSpPr>
            <p:cNvPr id="32771" name="AutoShape 3"/>
            <p:cNvSpPr>
              <a:spLocks noChangeArrowheads="1"/>
            </p:cNvSpPr>
            <p:nvPr/>
          </p:nvSpPr>
          <p:spPr bwMode="auto">
            <a:xfrm>
              <a:off x="4143372" y="2786058"/>
              <a:ext cx="607223" cy="714380"/>
            </a:xfrm>
            <a:prstGeom prst="star5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72" name="AutoShape 4"/>
            <p:cNvSpPr>
              <a:spLocks noChangeArrowheads="1"/>
            </p:cNvSpPr>
            <p:nvPr/>
          </p:nvSpPr>
          <p:spPr bwMode="auto">
            <a:xfrm>
              <a:off x="4750595" y="2786058"/>
              <a:ext cx="607223" cy="714380"/>
            </a:xfrm>
            <a:prstGeom prst="star5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73" name="AutoShape 5"/>
            <p:cNvSpPr>
              <a:spLocks noChangeArrowheads="1"/>
            </p:cNvSpPr>
            <p:nvPr/>
          </p:nvSpPr>
          <p:spPr bwMode="auto">
            <a:xfrm>
              <a:off x="5357818" y="2786058"/>
              <a:ext cx="607223" cy="714380"/>
            </a:xfrm>
            <a:prstGeom prst="star5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74" name="AutoShape 6"/>
            <p:cNvSpPr>
              <a:spLocks noChangeArrowheads="1"/>
            </p:cNvSpPr>
            <p:nvPr/>
          </p:nvSpPr>
          <p:spPr bwMode="auto">
            <a:xfrm>
              <a:off x="5965041" y="2786058"/>
              <a:ext cx="607223" cy="714380"/>
            </a:xfrm>
            <a:prstGeom prst="star5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75" name="AutoShape 7"/>
            <p:cNvSpPr>
              <a:spLocks noChangeArrowheads="1"/>
            </p:cNvSpPr>
            <p:nvPr/>
          </p:nvSpPr>
          <p:spPr bwMode="auto">
            <a:xfrm>
              <a:off x="6572264" y="2786058"/>
              <a:ext cx="607223" cy="714380"/>
            </a:xfrm>
            <a:prstGeom prst="star5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76" name="AutoShape 8"/>
            <p:cNvSpPr>
              <a:spLocks noChangeArrowheads="1"/>
            </p:cNvSpPr>
            <p:nvPr/>
          </p:nvSpPr>
          <p:spPr bwMode="auto">
            <a:xfrm>
              <a:off x="7179487" y="2786058"/>
              <a:ext cx="607223" cy="714380"/>
            </a:xfrm>
            <a:prstGeom prst="star5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071802" y="4357694"/>
            <a:ext cx="607219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Быстроходный лёгкий парусник? </a:t>
            </a:r>
            <a:r>
              <a:rPr lang="ru-RU" sz="3200" dirty="0"/>
              <a:t> </a:t>
            </a:r>
            <a:endParaRPr lang="ru-RU" sz="3200" dirty="0" smtClean="0"/>
          </a:p>
          <a:p>
            <a:pPr algn="ctr"/>
            <a:r>
              <a:rPr lang="ru-RU" sz="7200" dirty="0" smtClean="0"/>
              <a:t>*********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x1-chesmenskiyboy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20" y="357167"/>
            <a:ext cx="2928958" cy="2428892"/>
          </a:xfrm>
          <a:prstGeom prst="rect">
            <a:avLst/>
          </a:prstGeom>
        </p:spPr>
      </p:pic>
      <p:pic>
        <p:nvPicPr>
          <p:cNvPr id="5" name="Рисунок 4" descr="r_p_f255ea96cb6444a876ea71581649f516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158" y="4214818"/>
            <a:ext cx="3035877" cy="22756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00430" y="357166"/>
            <a:ext cx="564357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dirty="0"/>
              <a:t>Корабль специального назначения, на борту которого находятся взрывчатые вещества</a:t>
            </a:r>
            <a:r>
              <a:rPr lang="ru-RU" sz="2800" dirty="0" smtClean="0"/>
              <a:t>?</a:t>
            </a:r>
            <a:endParaRPr lang="ru-RU" sz="2800" dirty="0"/>
          </a:p>
        </p:txBody>
      </p:sp>
      <p:grpSp>
        <p:nvGrpSpPr>
          <p:cNvPr id="31745" name="Group 1"/>
          <p:cNvGrpSpPr>
            <a:grpSpLocks/>
          </p:cNvGrpSpPr>
          <p:nvPr/>
        </p:nvGrpSpPr>
        <p:grpSpPr bwMode="auto">
          <a:xfrm>
            <a:off x="4071934" y="1785926"/>
            <a:ext cx="3643338" cy="609601"/>
            <a:chOff x="6921" y="11623"/>
            <a:chExt cx="4167" cy="846"/>
          </a:xfrm>
        </p:grpSpPr>
        <p:sp>
          <p:nvSpPr>
            <p:cNvPr id="31746" name="AutoShape 2"/>
            <p:cNvSpPr>
              <a:spLocks noChangeArrowheads="1"/>
            </p:cNvSpPr>
            <p:nvPr/>
          </p:nvSpPr>
          <p:spPr bwMode="auto">
            <a:xfrm>
              <a:off x="7429" y="11623"/>
              <a:ext cx="617" cy="846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47" name="AutoShape 3"/>
            <p:cNvSpPr>
              <a:spLocks noChangeArrowheads="1"/>
            </p:cNvSpPr>
            <p:nvPr/>
          </p:nvSpPr>
          <p:spPr bwMode="auto">
            <a:xfrm>
              <a:off x="8046" y="11623"/>
              <a:ext cx="617" cy="846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48" name="AutoShape 4"/>
            <p:cNvSpPr>
              <a:spLocks noChangeArrowheads="1"/>
            </p:cNvSpPr>
            <p:nvPr/>
          </p:nvSpPr>
          <p:spPr bwMode="auto">
            <a:xfrm>
              <a:off x="8663" y="11623"/>
              <a:ext cx="617" cy="846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49" name="AutoShape 5"/>
            <p:cNvSpPr>
              <a:spLocks noChangeArrowheads="1"/>
            </p:cNvSpPr>
            <p:nvPr/>
          </p:nvSpPr>
          <p:spPr bwMode="auto">
            <a:xfrm>
              <a:off x="9280" y="11623"/>
              <a:ext cx="617" cy="846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0" name="AutoShape 6"/>
            <p:cNvSpPr>
              <a:spLocks noChangeArrowheads="1"/>
            </p:cNvSpPr>
            <p:nvPr/>
          </p:nvSpPr>
          <p:spPr bwMode="auto">
            <a:xfrm>
              <a:off x="6921" y="11623"/>
              <a:ext cx="617" cy="846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1" name="AutoShape 7"/>
            <p:cNvSpPr>
              <a:spLocks noChangeArrowheads="1"/>
            </p:cNvSpPr>
            <p:nvPr/>
          </p:nvSpPr>
          <p:spPr bwMode="auto">
            <a:xfrm>
              <a:off x="9854" y="11623"/>
              <a:ext cx="617" cy="846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2" name="AutoShape 8"/>
            <p:cNvSpPr>
              <a:spLocks noChangeArrowheads="1"/>
            </p:cNvSpPr>
            <p:nvPr/>
          </p:nvSpPr>
          <p:spPr bwMode="auto">
            <a:xfrm>
              <a:off x="10471" y="11623"/>
              <a:ext cx="617" cy="846"/>
            </a:xfrm>
            <a:prstGeom prst="star4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571868" y="4071942"/>
            <a:ext cx="55721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dirty="0"/>
              <a:t>Быстроходный военный корабль, вооружённый орудиями разного калибра</a:t>
            </a:r>
            <a:r>
              <a:rPr lang="ru-RU" sz="2800" dirty="0" smtClean="0"/>
              <a:t>?</a:t>
            </a:r>
            <a:endParaRPr lang="ru-RU" sz="2800" dirty="0"/>
          </a:p>
        </p:txBody>
      </p:sp>
      <p:grpSp>
        <p:nvGrpSpPr>
          <p:cNvPr id="31753" name="Group 9"/>
          <p:cNvGrpSpPr>
            <a:grpSpLocks/>
          </p:cNvGrpSpPr>
          <p:nvPr/>
        </p:nvGrpSpPr>
        <p:grpSpPr bwMode="auto">
          <a:xfrm>
            <a:off x="4071934" y="5572140"/>
            <a:ext cx="4357718" cy="549277"/>
            <a:chOff x="7269" y="3031"/>
            <a:chExt cx="4480" cy="526"/>
          </a:xfrm>
        </p:grpSpPr>
        <p:sp>
          <p:nvSpPr>
            <p:cNvPr id="31754" name="AutoShape 10"/>
            <p:cNvSpPr>
              <a:spLocks noChangeArrowheads="1"/>
            </p:cNvSpPr>
            <p:nvPr/>
          </p:nvSpPr>
          <p:spPr bwMode="auto">
            <a:xfrm>
              <a:off x="7269" y="3031"/>
              <a:ext cx="640" cy="526"/>
            </a:xfrm>
            <a:custGeom>
              <a:avLst/>
              <a:gdLst>
                <a:gd name="G0" fmla="+- 5400 0 0"/>
                <a:gd name="G1" fmla="+- 8100 0 0"/>
                <a:gd name="G2" fmla="+- 2700 0 0"/>
                <a:gd name="G3" fmla="+- 9450 0 0"/>
                <a:gd name="G4" fmla="+- 21600 0 8100"/>
                <a:gd name="G5" fmla="+- 21600 0 9450"/>
                <a:gd name="G6" fmla="+- 5400 21600 0"/>
                <a:gd name="G7" fmla="*/ G6 1 2"/>
                <a:gd name="G8" fmla="+- 21600 0 5400"/>
                <a:gd name="G9" fmla="+- 21600 0 2700"/>
                <a:gd name="T0" fmla="*/ G0 w 21600"/>
                <a:gd name="T1" fmla="*/ G0 h 21600"/>
                <a:gd name="T2" fmla="*/ G8 w 21600"/>
                <a:gd name="T3" fmla="*/ G8 h 2160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T0" t="T1" r="T2" b="T3"/>
              <a:pathLst>
                <a:path w="21600" h="21600">
                  <a:moveTo>
                    <a:pt x="5400" y="5400"/>
                  </a:moveTo>
                  <a:lnTo>
                    <a:pt x="9450" y="5400"/>
                  </a:lnTo>
                  <a:lnTo>
                    <a:pt x="9450" y="2700"/>
                  </a:lnTo>
                  <a:lnTo>
                    <a:pt x="8100" y="2700"/>
                  </a:lnTo>
                  <a:lnTo>
                    <a:pt x="10800" y="0"/>
                  </a:lnTo>
                  <a:lnTo>
                    <a:pt x="13500" y="2700"/>
                  </a:lnTo>
                  <a:lnTo>
                    <a:pt x="12150" y="2700"/>
                  </a:lnTo>
                  <a:lnTo>
                    <a:pt x="12150" y="5400"/>
                  </a:lnTo>
                  <a:lnTo>
                    <a:pt x="16200" y="5400"/>
                  </a:lnTo>
                  <a:lnTo>
                    <a:pt x="16200" y="9450"/>
                  </a:lnTo>
                  <a:lnTo>
                    <a:pt x="18900" y="9450"/>
                  </a:lnTo>
                  <a:lnTo>
                    <a:pt x="18900" y="8100"/>
                  </a:lnTo>
                  <a:lnTo>
                    <a:pt x="21600" y="10800"/>
                  </a:lnTo>
                  <a:lnTo>
                    <a:pt x="18900" y="13500"/>
                  </a:lnTo>
                  <a:lnTo>
                    <a:pt x="18900" y="12150"/>
                  </a:lnTo>
                  <a:lnTo>
                    <a:pt x="16200" y="12150"/>
                  </a:lnTo>
                  <a:lnTo>
                    <a:pt x="16200" y="16200"/>
                  </a:lnTo>
                  <a:lnTo>
                    <a:pt x="12150" y="16200"/>
                  </a:lnTo>
                  <a:lnTo>
                    <a:pt x="12150" y="18900"/>
                  </a:lnTo>
                  <a:lnTo>
                    <a:pt x="13500" y="18900"/>
                  </a:lnTo>
                  <a:lnTo>
                    <a:pt x="10800" y="21600"/>
                  </a:lnTo>
                  <a:lnTo>
                    <a:pt x="8100" y="18900"/>
                  </a:lnTo>
                  <a:lnTo>
                    <a:pt x="9450" y="18900"/>
                  </a:lnTo>
                  <a:lnTo>
                    <a:pt x="9450" y="16200"/>
                  </a:lnTo>
                  <a:lnTo>
                    <a:pt x="5400" y="16200"/>
                  </a:lnTo>
                  <a:lnTo>
                    <a:pt x="5400" y="12150"/>
                  </a:lnTo>
                  <a:lnTo>
                    <a:pt x="2700" y="12150"/>
                  </a:lnTo>
                  <a:lnTo>
                    <a:pt x="2700" y="13500"/>
                  </a:lnTo>
                  <a:lnTo>
                    <a:pt x="0" y="10800"/>
                  </a:lnTo>
                  <a:lnTo>
                    <a:pt x="2700" y="8100"/>
                  </a:lnTo>
                  <a:lnTo>
                    <a:pt x="2700" y="9450"/>
                  </a:lnTo>
                  <a:lnTo>
                    <a:pt x="5400" y="94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5" name="AutoShape 11"/>
            <p:cNvSpPr>
              <a:spLocks noChangeArrowheads="1"/>
            </p:cNvSpPr>
            <p:nvPr/>
          </p:nvSpPr>
          <p:spPr bwMode="auto">
            <a:xfrm>
              <a:off x="7909" y="3031"/>
              <a:ext cx="640" cy="526"/>
            </a:xfrm>
            <a:custGeom>
              <a:avLst/>
              <a:gdLst>
                <a:gd name="G0" fmla="+- 5400 0 0"/>
                <a:gd name="G1" fmla="+- 8100 0 0"/>
                <a:gd name="G2" fmla="+- 2700 0 0"/>
                <a:gd name="G3" fmla="+- 9450 0 0"/>
                <a:gd name="G4" fmla="+- 21600 0 8100"/>
                <a:gd name="G5" fmla="+- 21600 0 9450"/>
                <a:gd name="G6" fmla="+- 5400 21600 0"/>
                <a:gd name="G7" fmla="*/ G6 1 2"/>
                <a:gd name="G8" fmla="+- 21600 0 5400"/>
                <a:gd name="G9" fmla="+- 21600 0 2700"/>
                <a:gd name="T0" fmla="*/ G0 w 21600"/>
                <a:gd name="T1" fmla="*/ G0 h 21600"/>
                <a:gd name="T2" fmla="*/ G8 w 21600"/>
                <a:gd name="T3" fmla="*/ G8 h 2160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T0" t="T1" r="T2" b="T3"/>
              <a:pathLst>
                <a:path w="21600" h="21600">
                  <a:moveTo>
                    <a:pt x="5400" y="5400"/>
                  </a:moveTo>
                  <a:lnTo>
                    <a:pt x="9450" y="5400"/>
                  </a:lnTo>
                  <a:lnTo>
                    <a:pt x="9450" y="2700"/>
                  </a:lnTo>
                  <a:lnTo>
                    <a:pt x="8100" y="2700"/>
                  </a:lnTo>
                  <a:lnTo>
                    <a:pt x="10800" y="0"/>
                  </a:lnTo>
                  <a:lnTo>
                    <a:pt x="13500" y="2700"/>
                  </a:lnTo>
                  <a:lnTo>
                    <a:pt x="12150" y="2700"/>
                  </a:lnTo>
                  <a:lnTo>
                    <a:pt x="12150" y="5400"/>
                  </a:lnTo>
                  <a:lnTo>
                    <a:pt x="16200" y="5400"/>
                  </a:lnTo>
                  <a:lnTo>
                    <a:pt x="16200" y="9450"/>
                  </a:lnTo>
                  <a:lnTo>
                    <a:pt x="18900" y="9450"/>
                  </a:lnTo>
                  <a:lnTo>
                    <a:pt x="18900" y="8100"/>
                  </a:lnTo>
                  <a:lnTo>
                    <a:pt x="21600" y="10800"/>
                  </a:lnTo>
                  <a:lnTo>
                    <a:pt x="18900" y="13500"/>
                  </a:lnTo>
                  <a:lnTo>
                    <a:pt x="18900" y="12150"/>
                  </a:lnTo>
                  <a:lnTo>
                    <a:pt x="16200" y="12150"/>
                  </a:lnTo>
                  <a:lnTo>
                    <a:pt x="16200" y="16200"/>
                  </a:lnTo>
                  <a:lnTo>
                    <a:pt x="12150" y="16200"/>
                  </a:lnTo>
                  <a:lnTo>
                    <a:pt x="12150" y="18900"/>
                  </a:lnTo>
                  <a:lnTo>
                    <a:pt x="13500" y="18900"/>
                  </a:lnTo>
                  <a:lnTo>
                    <a:pt x="10800" y="21600"/>
                  </a:lnTo>
                  <a:lnTo>
                    <a:pt x="8100" y="18900"/>
                  </a:lnTo>
                  <a:lnTo>
                    <a:pt x="9450" y="18900"/>
                  </a:lnTo>
                  <a:lnTo>
                    <a:pt x="9450" y="16200"/>
                  </a:lnTo>
                  <a:lnTo>
                    <a:pt x="5400" y="16200"/>
                  </a:lnTo>
                  <a:lnTo>
                    <a:pt x="5400" y="12150"/>
                  </a:lnTo>
                  <a:lnTo>
                    <a:pt x="2700" y="12150"/>
                  </a:lnTo>
                  <a:lnTo>
                    <a:pt x="2700" y="13500"/>
                  </a:lnTo>
                  <a:lnTo>
                    <a:pt x="0" y="10800"/>
                  </a:lnTo>
                  <a:lnTo>
                    <a:pt x="2700" y="8100"/>
                  </a:lnTo>
                  <a:lnTo>
                    <a:pt x="2700" y="9450"/>
                  </a:lnTo>
                  <a:lnTo>
                    <a:pt x="5400" y="94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6" name="AutoShape 12"/>
            <p:cNvSpPr>
              <a:spLocks noChangeArrowheads="1"/>
            </p:cNvSpPr>
            <p:nvPr/>
          </p:nvSpPr>
          <p:spPr bwMode="auto">
            <a:xfrm>
              <a:off x="8549" y="3031"/>
              <a:ext cx="640" cy="526"/>
            </a:xfrm>
            <a:custGeom>
              <a:avLst/>
              <a:gdLst>
                <a:gd name="G0" fmla="+- 5400 0 0"/>
                <a:gd name="G1" fmla="+- 8100 0 0"/>
                <a:gd name="G2" fmla="+- 2700 0 0"/>
                <a:gd name="G3" fmla="+- 9450 0 0"/>
                <a:gd name="G4" fmla="+- 21600 0 8100"/>
                <a:gd name="G5" fmla="+- 21600 0 9450"/>
                <a:gd name="G6" fmla="+- 5400 21600 0"/>
                <a:gd name="G7" fmla="*/ G6 1 2"/>
                <a:gd name="G8" fmla="+- 21600 0 5400"/>
                <a:gd name="G9" fmla="+- 21600 0 2700"/>
                <a:gd name="T0" fmla="*/ G0 w 21600"/>
                <a:gd name="T1" fmla="*/ G0 h 21600"/>
                <a:gd name="T2" fmla="*/ G8 w 21600"/>
                <a:gd name="T3" fmla="*/ G8 h 2160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T0" t="T1" r="T2" b="T3"/>
              <a:pathLst>
                <a:path w="21600" h="21600">
                  <a:moveTo>
                    <a:pt x="5400" y="5400"/>
                  </a:moveTo>
                  <a:lnTo>
                    <a:pt x="9450" y="5400"/>
                  </a:lnTo>
                  <a:lnTo>
                    <a:pt x="9450" y="2700"/>
                  </a:lnTo>
                  <a:lnTo>
                    <a:pt x="8100" y="2700"/>
                  </a:lnTo>
                  <a:lnTo>
                    <a:pt x="10800" y="0"/>
                  </a:lnTo>
                  <a:lnTo>
                    <a:pt x="13500" y="2700"/>
                  </a:lnTo>
                  <a:lnTo>
                    <a:pt x="12150" y="2700"/>
                  </a:lnTo>
                  <a:lnTo>
                    <a:pt x="12150" y="5400"/>
                  </a:lnTo>
                  <a:lnTo>
                    <a:pt x="16200" y="5400"/>
                  </a:lnTo>
                  <a:lnTo>
                    <a:pt x="16200" y="9450"/>
                  </a:lnTo>
                  <a:lnTo>
                    <a:pt x="18900" y="9450"/>
                  </a:lnTo>
                  <a:lnTo>
                    <a:pt x="18900" y="8100"/>
                  </a:lnTo>
                  <a:lnTo>
                    <a:pt x="21600" y="10800"/>
                  </a:lnTo>
                  <a:lnTo>
                    <a:pt x="18900" y="13500"/>
                  </a:lnTo>
                  <a:lnTo>
                    <a:pt x="18900" y="12150"/>
                  </a:lnTo>
                  <a:lnTo>
                    <a:pt x="16200" y="12150"/>
                  </a:lnTo>
                  <a:lnTo>
                    <a:pt x="16200" y="16200"/>
                  </a:lnTo>
                  <a:lnTo>
                    <a:pt x="12150" y="16200"/>
                  </a:lnTo>
                  <a:lnTo>
                    <a:pt x="12150" y="18900"/>
                  </a:lnTo>
                  <a:lnTo>
                    <a:pt x="13500" y="18900"/>
                  </a:lnTo>
                  <a:lnTo>
                    <a:pt x="10800" y="21600"/>
                  </a:lnTo>
                  <a:lnTo>
                    <a:pt x="8100" y="18900"/>
                  </a:lnTo>
                  <a:lnTo>
                    <a:pt x="9450" y="18900"/>
                  </a:lnTo>
                  <a:lnTo>
                    <a:pt x="9450" y="16200"/>
                  </a:lnTo>
                  <a:lnTo>
                    <a:pt x="5400" y="16200"/>
                  </a:lnTo>
                  <a:lnTo>
                    <a:pt x="5400" y="12150"/>
                  </a:lnTo>
                  <a:lnTo>
                    <a:pt x="2700" y="12150"/>
                  </a:lnTo>
                  <a:lnTo>
                    <a:pt x="2700" y="13500"/>
                  </a:lnTo>
                  <a:lnTo>
                    <a:pt x="0" y="10800"/>
                  </a:lnTo>
                  <a:lnTo>
                    <a:pt x="2700" y="8100"/>
                  </a:lnTo>
                  <a:lnTo>
                    <a:pt x="2700" y="9450"/>
                  </a:lnTo>
                  <a:lnTo>
                    <a:pt x="5400" y="94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7" name="AutoShape 13"/>
            <p:cNvSpPr>
              <a:spLocks noChangeArrowheads="1"/>
            </p:cNvSpPr>
            <p:nvPr/>
          </p:nvSpPr>
          <p:spPr bwMode="auto">
            <a:xfrm>
              <a:off x="9189" y="3031"/>
              <a:ext cx="640" cy="526"/>
            </a:xfrm>
            <a:custGeom>
              <a:avLst/>
              <a:gdLst>
                <a:gd name="G0" fmla="+- 5400 0 0"/>
                <a:gd name="G1" fmla="+- 8100 0 0"/>
                <a:gd name="G2" fmla="+- 2700 0 0"/>
                <a:gd name="G3" fmla="+- 9450 0 0"/>
                <a:gd name="G4" fmla="+- 21600 0 8100"/>
                <a:gd name="G5" fmla="+- 21600 0 9450"/>
                <a:gd name="G6" fmla="+- 5400 21600 0"/>
                <a:gd name="G7" fmla="*/ G6 1 2"/>
                <a:gd name="G8" fmla="+- 21600 0 5400"/>
                <a:gd name="G9" fmla="+- 21600 0 2700"/>
                <a:gd name="T0" fmla="*/ G0 w 21600"/>
                <a:gd name="T1" fmla="*/ G0 h 21600"/>
                <a:gd name="T2" fmla="*/ G8 w 21600"/>
                <a:gd name="T3" fmla="*/ G8 h 2160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T0" t="T1" r="T2" b="T3"/>
              <a:pathLst>
                <a:path w="21600" h="21600">
                  <a:moveTo>
                    <a:pt x="5400" y="5400"/>
                  </a:moveTo>
                  <a:lnTo>
                    <a:pt x="9450" y="5400"/>
                  </a:lnTo>
                  <a:lnTo>
                    <a:pt x="9450" y="2700"/>
                  </a:lnTo>
                  <a:lnTo>
                    <a:pt x="8100" y="2700"/>
                  </a:lnTo>
                  <a:lnTo>
                    <a:pt x="10800" y="0"/>
                  </a:lnTo>
                  <a:lnTo>
                    <a:pt x="13500" y="2700"/>
                  </a:lnTo>
                  <a:lnTo>
                    <a:pt x="12150" y="2700"/>
                  </a:lnTo>
                  <a:lnTo>
                    <a:pt x="12150" y="5400"/>
                  </a:lnTo>
                  <a:lnTo>
                    <a:pt x="16200" y="5400"/>
                  </a:lnTo>
                  <a:lnTo>
                    <a:pt x="16200" y="9450"/>
                  </a:lnTo>
                  <a:lnTo>
                    <a:pt x="18900" y="9450"/>
                  </a:lnTo>
                  <a:lnTo>
                    <a:pt x="18900" y="8100"/>
                  </a:lnTo>
                  <a:lnTo>
                    <a:pt x="21600" y="10800"/>
                  </a:lnTo>
                  <a:lnTo>
                    <a:pt x="18900" y="13500"/>
                  </a:lnTo>
                  <a:lnTo>
                    <a:pt x="18900" y="12150"/>
                  </a:lnTo>
                  <a:lnTo>
                    <a:pt x="16200" y="12150"/>
                  </a:lnTo>
                  <a:lnTo>
                    <a:pt x="16200" y="16200"/>
                  </a:lnTo>
                  <a:lnTo>
                    <a:pt x="12150" y="16200"/>
                  </a:lnTo>
                  <a:lnTo>
                    <a:pt x="12150" y="18900"/>
                  </a:lnTo>
                  <a:lnTo>
                    <a:pt x="13500" y="18900"/>
                  </a:lnTo>
                  <a:lnTo>
                    <a:pt x="10800" y="21600"/>
                  </a:lnTo>
                  <a:lnTo>
                    <a:pt x="8100" y="18900"/>
                  </a:lnTo>
                  <a:lnTo>
                    <a:pt x="9450" y="18900"/>
                  </a:lnTo>
                  <a:lnTo>
                    <a:pt x="9450" y="16200"/>
                  </a:lnTo>
                  <a:lnTo>
                    <a:pt x="5400" y="16200"/>
                  </a:lnTo>
                  <a:lnTo>
                    <a:pt x="5400" y="12150"/>
                  </a:lnTo>
                  <a:lnTo>
                    <a:pt x="2700" y="12150"/>
                  </a:lnTo>
                  <a:lnTo>
                    <a:pt x="2700" y="13500"/>
                  </a:lnTo>
                  <a:lnTo>
                    <a:pt x="0" y="10800"/>
                  </a:lnTo>
                  <a:lnTo>
                    <a:pt x="2700" y="8100"/>
                  </a:lnTo>
                  <a:lnTo>
                    <a:pt x="2700" y="9450"/>
                  </a:lnTo>
                  <a:lnTo>
                    <a:pt x="5400" y="94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8" name="AutoShape 14"/>
            <p:cNvSpPr>
              <a:spLocks noChangeArrowheads="1"/>
            </p:cNvSpPr>
            <p:nvPr/>
          </p:nvSpPr>
          <p:spPr bwMode="auto">
            <a:xfrm>
              <a:off x="9829" y="3031"/>
              <a:ext cx="640" cy="526"/>
            </a:xfrm>
            <a:custGeom>
              <a:avLst/>
              <a:gdLst>
                <a:gd name="G0" fmla="+- 5400 0 0"/>
                <a:gd name="G1" fmla="+- 8100 0 0"/>
                <a:gd name="G2" fmla="+- 2700 0 0"/>
                <a:gd name="G3" fmla="+- 9450 0 0"/>
                <a:gd name="G4" fmla="+- 21600 0 8100"/>
                <a:gd name="G5" fmla="+- 21600 0 9450"/>
                <a:gd name="G6" fmla="+- 5400 21600 0"/>
                <a:gd name="G7" fmla="*/ G6 1 2"/>
                <a:gd name="G8" fmla="+- 21600 0 5400"/>
                <a:gd name="G9" fmla="+- 21600 0 2700"/>
                <a:gd name="T0" fmla="*/ G0 w 21600"/>
                <a:gd name="T1" fmla="*/ G0 h 21600"/>
                <a:gd name="T2" fmla="*/ G8 w 21600"/>
                <a:gd name="T3" fmla="*/ G8 h 2160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T0" t="T1" r="T2" b="T3"/>
              <a:pathLst>
                <a:path w="21600" h="21600">
                  <a:moveTo>
                    <a:pt x="5400" y="5400"/>
                  </a:moveTo>
                  <a:lnTo>
                    <a:pt x="9450" y="5400"/>
                  </a:lnTo>
                  <a:lnTo>
                    <a:pt x="9450" y="2700"/>
                  </a:lnTo>
                  <a:lnTo>
                    <a:pt x="8100" y="2700"/>
                  </a:lnTo>
                  <a:lnTo>
                    <a:pt x="10800" y="0"/>
                  </a:lnTo>
                  <a:lnTo>
                    <a:pt x="13500" y="2700"/>
                  </a:lnTo>
                  <a:lnTo>
                    <a:pt x="12150" y="2700"/>
                  </a:lnTo>
                  <a:lnTo>
                    <a:pt x="12150" y="5400"/>
                  </a:lnTo>
                  <a:lnTo>
                    <a:pt x="16200" y="5400"/>
                  </a:lnTo>
                  <a:lnTo>
                    <a:pt x="16200" y="9450"/>
                  </a:lnTo>
                  <a:lnTo>
                    <a:pt x="18900" y="9450"/>
                  </a:lnTo>
                  <a:lnTo>
                    <a:pt x="18900" y="8100"/>
                  </a:lnTo>
                  <a:lnTo>
                    <a:pt x="21600" y="10800"/>
                  </a:lnTo>
                  <a:lnTo>
                    <a:pt x="18900" y="13500"/>
                  </a:lnTo>
                  <a:lnTo>
                    <a:pt x="18900" y="12150"/>
                  </a:lnTo>
                  <a:lnTo>
                    <a:pt x="16200" y="12150"/>
                  </a:lnTo>
                  <a:lnTo>
                    <a:pt x="16200" y="16200"/>
                  </a:lnTo>
                  <a:lnTo>
                    <a:pt x="12150" y="16200"/>
                  </a:lnTo>
                  <a:lnTo>
                    <a:pt x="12150" y="18900"/>
                  </a:lnTo>
                  <a:lnTo>
                    <a:pt x="13500" y="18900"/>
                  </a:lnTo>
                  <a:lnTo>
                    <a:pt x="10800" y="21600"/>
                  </a:lnTo>
                  <a:lnTo>
                    <a:pt x="8100" y="18900"/>
                  </a:lnTo>
                  <a:lnTo>
                    <a:pt x="9450" y="18900"/>
                  </a:lnTo>
                  <a:lnTo>
                    <a:pt x="9450" y="16200"/>
                  </a:lnTo>
                  <a:lnTo>
                    <a:pt x="5400" y="16200"/>
                  </a:lnTo>
                  <a:lnTo>
                    <a:pt x="5400" y="12150"/>
                  </a:lnTo>
                  <a:lnTo>
                    <a:pt x="2700" y="12150"/>
                  </a:lnTo>
                  <a:lnTo>
                    <a:pt x="2700" y="13500"/>
                  </a:lnTo>
                  <a:lnTo>
                    <a:pt x="0" y="10800"/>
                  </a:lnTo>
                  <a:lnTo>
                    <a:pt x="2700" y="8100"/>
                  </a:lnTo>
                  <a:lnTo>
                    <a:pt x="2700" y="9450"/>
                  </a:lnTo>
                  <a:lnTo>
                    <a:pt x="5400" y="94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59" name="AutoShape 15"/>
            <p:cNvSpPr>
              <a:spLocks noChangeArrowheads="1"/>
            </p:cNvSpPr>
            <p:nvPr/>
          </p:nvSpPr>
          <p:spPr bwMode="auto">
            <a:xfrm>
              <a:off x="10469" y="3031"/>
              <a:ext cx="640" cy="526"/>
            </a:xfrm>
            <a:custGeom>
              <a:avLst/>
              <a:gdLst>
                <a:gd name="G0" fmla="+- 5400 0 0"/>
                <a:gd name="G1" fmla="+- 8100 0 0"/>
                <a:gd name="G2" fmla="+- 2700 0 0"/>
                <a:gd name="G3" fmla="+- 9450 0 0"/>
                <a:gd name="G4" fmla="+- 21600 0 8100"/>
                <a:gd name="G5" fmla="+- 21600 0 9450"/>
                <a:gd name="G6" fmla="+- 5400 21600 0"/>
                <a:gd name="G7" fmla="*/ G6 1 2"/>
                <a:gd name="G8" fmla="+- 21600 0 5400"/>
                <a:gd name="G9" fmla="+- 21600 0 2700"/>
                <a:gd name="T0" fmla="*/ G0 w 21600"/>
                <a:gd name="T1" fmla="*/ G0 h 21600"/>
                <a:gd name="T2" fmla="*/ G8 w 21600"/>
                <a:gd name="T3" fmla="*/ G8 h 2160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T0" t="T1" r="T2" b="T3"/>
              <a:pathLst>
                <a:path w="21600" h="21600">
                  <a:moveTo>
                    <a:pt x="5400" y="5400"/>
                  </a:moveTo>
                  <a:lnTo>
                    <a:pt x="9450" y="5400"/>
                  </a:lnTo>
                  <a:lnTo>
                    <a:pt x="9450" y="2700"/>
                  </a:lnTo>
                  <a:lnTo>
                    <a:pt x="8100" y="2700"/>
                  </a:lnTo>
                  <a:lnTo>
                    <a:pt x="10800" y="0"/>
                  </a:lnTo>
                  <a:lnTo>
                    <a:pt x="13500" y="2700"/>
                  </a:lnTo>
                  <a:lnTo>
                    <a:pt x="12150" y="2700"/>
                  </a:lnTo>
                  <a:lnTo>
                    <a:pt x="12150" y="5400"/>
                  </a:lnTo>
                  <a:lnTo>
                    <a:pt x="16200" y="5400"/>
                  </a:lnTo>
                  <a:lnTo>
                    <a:pt x="16200" y="9450"/>
                  </a:lnTo>
                  <a:lnTo>
                    <a:pt x="18900" y="9450"/>
                  </a:lnTo>
                  <a:lnTo>
                    <a:pt x="18900" y="8100"/>
                  </a:lnTo>
                  <a:lnTo>
                    <a:pt x="21600" y="10800"/>
                  </a:lnTo>
                  <a:lnTo>
                    <a:pt x="18900" y="13500"/>
                  </a:lnTo>
                  <a:lnTo>
                    <a:pt x="18900" y="12150"/>
                  </a:lnTo>
                  <a:lnTo>
                    <a:pt x="16200" y="12150"/>
                  </a:lnTo>
                  <a:lnTo>
                    <a:pt x="16200" y="16200"/>
                  </a:lnTo>
                  <a:lnTo>
                    <a:pt x="12150" y="16200"/>
                  </a:lnTo>
                  <a:lnTo>
                    <a:pt x="12150" y="18900"/>
                  </a:lnTo>
                  <a:lnTo>
                    <a:pt x="13500" y="18900"/>
                  </a:lnTo>
                  <a:lnTo>
                    <a:pt x="10800" y="21600"/>
                  </a:lnTo>
                  <a:lnTo>
                    <a:pt x="8100" y="18900"/>
                  </a:lnTo>
                  <a:lnTo>
                    <a:pt x="9450" y="18900"/>
                  </a:lnTo>
                  <a:lnTo>
                    <a:pt x="9450" y="16200"/>
                  </a:lnTo>
                  <a:lnTo>
                    <a:pt x="5400" y="16200"/>
                  </a:lnTo>
                  <a:lnTo>
                    <a:pt x="5400" y="12150"/>
                  </a:lnTo>
                  <a:lnTo>
                    <a:pt x="2700" y="12150"/>
                  </a:lnTo>
                  <a:lnTo>
                    <a:pt x="2700" y="13500"/>
                  </a:lnTo>
                  <a:lnTo>
                    <a:pt x="0" y="10800"/>
                  </a:lnTo>
                  <a:lnTo>
                    <a:pt x="2700" y="8100"/>
                  </a:lnTo>
                  <a:lnTo>
                    <a:pt x="2700" y="9450"/>
                  </a:lnTo>
                  <a:lnTo>
                    <a:pt x="5400" y="94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60" name="AutoShape 16"/>
            <p:cNvSpPr>
              <a:spLocks noChangeArrowheads="1"/>
            </p:cNvSpPr>
            <p:nvPr/>
          </p:nvSpPr>
          <p:spPr bwMode="auto">
            <a:xfrm>
              <a:off x="11109" y="3031"/>
              <a:ext cx="640" cy="526"/>
            </a:xfrm>
            <a:custGeom>
              <a:avLst/>
              <a:gdLst>
                <a:gd name="G0" fmla="+- 5400 0 0"/>
                <a:gd name="G1" fmla="+- 8100 0 0"/>
                <a:gd name="G2" fmla="+- 2700 0 0"/>
                <a:gd name="G3" fmla="+- 9450 0 0"/>
                <a:gd name="G4" fmla="+- 21600 0 8100"/>
                <a:gd name="G5" fmla="+- 21600 0 9450"/>
                <a:gd name="G6" fmla="+- 5400 21600 0"/>
                <a:gd name="G7" fmla="*/ G6 1 2"/>
                <a:gd name="G8" fmla="+- 21600 0 5400"/>
                <a:gd name="G9" fmla="+- 21600 0 2700"/>
                <a:gd name="T0" fmla="*/ G0 w 21600"/>
                <a:gd name="T1" fmla="*/ G0 h 21600"/>
                <a:gd name="T2" fmla="*/ G8 w 21600"/>
                <a:gd name="T3" fmla="*/ G8 h 21600"/>
              </a:gdLst>
              <a:ahLst/>
              <a:cxnLst>
                <a:cxn ang="0">
                  <a:pos x="r" y="vc"/>
                </a:cxn>
                <a:cxn ang="5400000">
                  <a:pos x="hc" y="b"/>
                </a:cxn>
                <a:cxn ang="10800000">
                  <a:pos x="l" y="vc"/>
                </a:cxn>
                <a:cxn ang="16200000">
                  <a:pos x="hc" y="t"/>
                </a:cxn>
              </a:cxnLst>
              <a:rect l="T0" t="T1" r="T2" b="T3"/>
              <a:pathLst>
                <a:path w="21600" h="21600">
                  <a:moveTo>
                    <a:pt x="5400" y="5400"/>
                  </a:moveTo>
                  <a:lnTo>
                    <a:pt x="9450" y="5400"/>
                  </a:lnTo>
                  <a:lnTo>
                    <a:pt x="9450" y="2700"/>
                  </a:lnTo>
                  <a:lnTo>
                    <a:pt x="8100" y="2700"/>
                  </a:lnTo>
                  <a:lnTo>
                    <a:pt x="10800" y="0"/>
                  </a:lnTo>
                  <a:lnTo>
                    <a:pt x="13500" y="2700"/>
                  </a:lnTo>
                  <a:lnTo>
                    <a:pt x="12150" y="2700"/>
                  </a:lnTo>
                  <a:lnTo>
                    <a:pt x="12150" y="5400"/>
                  </a:lnTo>
                  <a:lnTo>
                    <a:pt x="16200" y="5400"/>
                  </a:lnTo>
                  <a:lnTo>
                    <a:pt x="16200" y="9450"/>
                  </a:lnTo>
                  <a:lnTo>
                    <a:pt x="18900" y="9450"/>
                  </a:lnTo>
                  <a:lnTo>
                    <a:pt x="18900" y="8100"/>
                  </a:lnTo>
                  <a:lnTo>
                    <a:pt x="21600" y="10800"/>
                  </a:lnTo>
                  <a:lnTo>
                    <a:pt x="18900" y="13500"/>
                  </a:lnTo>
                  <a:lnTo>
                    <a:pt x="18900" y="12150"/>
                  </a:lnTo>
                  <a:lnTo>
                    <a:pt x="16200" y="12150"/>
                  </a:lnTo>
                  <a:lnTo>
                    <a:pt x="16200" y="16200"/>
                  </a:lnTo>
                  <a:lnTo>
                    <a:pt x="12150" y="16200"/>
                  </a:lnTo>
                  <a:lnTo>
                    <a:pt x="12150" y="18900"/>
                  </a:lnTo>
                  <a:lnTo>
                    <a:pt x="13500" y="18900"/>
                  </a:lnTo>
                  <a:lnTo>
                    <a:pt x="10800" y="21600"/>
                  </a:lnTo>
                  <a:lnTo>
                    <a:pt x="8100" y="18900"/>
                  </a:lnTo>
                  <a:lnTo>
                    <a:pt x="9450" y="18900"/>
                  </a:lnTo>
                  <a:lnTo>
                    <a:pt x="9450" y="16200"/>
                  </a:lnTo>
                  <a:lnTo>
                    <a:pt x="5400" y="16200"/>
                  </a:lnTo>
                  <a:lnTo>
                    <a:pt x="5400" y="12150"/>
                  </a:lnTo>
                  <a:lnTo>
                    <a:pt x="2700" y="12150"/>
                  </a:lnTo>
                  <a:lnTo>
                    <a:pt x="2700" y="13500"/>
                  </a:lnTo>
                  <a:lnTo>
                    <a:pt x="0" y="10800"/>
                  </a:lnTo>
                  <a:lnTo>
                    <a:pt x="2700" y="8100"/>
                  </a:lnTo>
                  <a:lnTo>
                    <a:pt x="2700" y="9450"/>
                  </a:lnTo>
                  <a:lnTo>
                    <a:pt x="5400" y="945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Обелиск в Санкт-Петербурге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5" name="Рисунок 4" descr="9216.jpg"/>
          <p:cNvPicPr/>
          <p:nvPr/>
        </p:nvPicPr>
        <p:blipFill>
          <a:blip r:embed="rId2" cstate="print"/>
          <a:srcRect b="8653"/>
          <a:stretch>
            <a:fillRect/>
          </a:stretch>
        </p:blipFill>
        <p:spPr>
          <a:xfrm>
            <a:off x="1571604" y="428604"/>
            <a:ext cx="5945331" cy="40719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0" y="4643446"/>
            <a:ext cx="9144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 русскими закончили бой моряками,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Последнюю отдали родине честь.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Кингстоны открыли своими руками,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такой же волей железной как здесь.</a:t>
            </a: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этом гранитном крутом пьедестале.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714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265212689_orden_Ushakova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14612" y="2428868"/>
            <a:ext cx="2641023" cy="174567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61863" y="0"/>
            <a:ext cx="700416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Патриоты России.</a:t>
            </a:r>
          </a:p>
          <a:p>
            <a:pPr algn="ctr"/>
            <a:r>
              <a:rPr lang="ru-RU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Великие флотоводцы.</a:t>
            </a:r>
            <a:endParaRPr lang="ru-RU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5" name="Рисунок 4" descr="mBazhanovPN_AdmFFUshakovCVMM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158" y="1714488"/>
            <a:ext cx="2143140" cy="2857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5720" y="4786322"/>
            <a:ext cx="235745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</a:rPr>
              <a:t>Ушаков Фёдор Фёдорович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</a:rPr>
              <a:t>1745-1817гг.</a:t>
            </a:r>
          </a:p>
          <a:p>
            <a:pPr algn="ctr"/>
            <a:endParaRPr lang="ru-RU" sz="3200" dirty="0"/>
          </a:p>
        </p:txBody>
      </p:sp>
      <p:pic>
        <p:nvPicPr>
          <p:cNvPr id="8" name="Рисунок 7" descr="68b7e2865589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57950" y="1714488"/>
            <a:ext cx="2444524" cy="27263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57950" y="4786322"/>
            <a:ext cx="278605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</a:rPr>
              <a:t>Нахимов Павел Степанович.</a:t>
            </a:r>
          </a:p>
          <a:p>
            <a:pPr algn="ctr"/>
            <a:r>
              <a:rPr lang="ru-RU" sz="3200" dirty="0">
                <a:solidFill>
                  <a:srgbClr val="FF0000"/>
                </a:solidFill>
              </a:rPr>
              <a:t>1802-1855гг.</a:t>
            </a:r>
          </a:p>
          <a:p>
            <a:endParaRPr lang="ru-RU" dirty="0"/>
          </a:p>
        </p:txBody>
      </p:sp>
      <p:pic>
        <p:nvPicPr>
          <p:cNvPr id="10" name="Рисунок 9" descr="157.JPE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57620" y="4786322"/>
            <a:ext cx="2537114" cy="1693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73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Тестовые задания.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1.При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загрузке глубина осадки судна увеличилась на 1,5м. Определите массу груза, принятого кораблём, если площадь сечения корабля на уровне воды среднем равна 4000м</a:t>
            </a:r>
            <a:r>
              <a:rPr lang="ru-RU" sz="3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6000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т.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Б. 2000 т.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40000 т.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2.Каково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водоизмещение судна, если оно при средней площади сечения 1500м</a:t>
            </a:r>
            <a:r>
              <a:rPr lang="ru-RU" sz="32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имеет глубину осадки 2м?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3000 т.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Б. 30000 кН.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 3000 кН.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1.Как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называется наука, благодаря которой корабли находят безопасный путь в море?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2.Гигантские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корабли, везущие нефть?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3.Мощные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корабли, работающие в Арктике?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4.Судно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способное опускаться под воду?</a:t>
            </a:r>
          </a:p>
          <a:p>
            <a:pPr lvl="0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5.Как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называется соединение тросов и тросов с предметом? </a:t>
            </a:r>
          </a:p>
          <a:p>
            <a:endParaRPr lang="ru-RU" dirty="0"/>
          </a:p>
        </p:txBody>
      </p:sp>
      <p:pic>
        <p:nvPicPr>
          <p:cNvPr id="5" name="Рисунок 4" descr="52676-auto_fb_img_loader_5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285992"/>
            <a:ext cx="3565813" cy="1911928"/>
          </a:xfrm>
          <a:prstGeom prst="rect">
            <a:avLst/>
          </a:prstGeom>
        </p:spPr>
      </p:pic>
      <p:pic>
        <p:nvPicPr>
          <p:cNvPr id="6" name="Рисунок 5" descr="76111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68933" y="2357430"/>
            <a:ext cx="3475067" cy="1787237"/>
          </a:xfrm>
          <a:prstGeom prst="rect">
            <a:avLst/>
          </a:prstGeom>
        </p:spPr>
      </p:pic>
      <p:pic>
        <p:nvPicPr>
          <p:cNvPr id="7" name="Рисунок 6" descr="geografya1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714744" y="4429132"/>
            <a:ext cx="1778577" cy="2109354"/>
          </a:xfrm>
          <a:prstGeom prst="rect">
            <a:avLst/>
          </a:prstGeom>
        </p:spPr>
      </p:pic>
      <p:pic>
        <p:nvPicPr>
          <p:cNvPr id="8" name="Рисунок 7" descr="marshal_shaposhnikov_otbil_u_piratov_moskovskiy_universitet_thumb_fed_show.jp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5720" y="4429132"/>
            <a:ext cx="2828059" cy="2109354"/>
          </a:xfrm>
          <a:prstGeom prst="rect">
            <a:avLst/>
          </a:prstGeom>
        </p:spPr>
      </p:pic>
      <p:pic>
        <p:nvPicPr>
          <p:cNvPr id="9" name="Рисунок 8" descr="94110.jp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86446" y="4357694"/>
            <a:ext cx="3046269" cy="21924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 rot="10800000" flipV="1">
            <a:off x="5436096" y="3013500"/>
            <a:ext cx="33123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Раковина используется как поплавок и балласт. Нагнетая в камеры раковины биогаз, или откачивая его из них, </a:t>
            </a:r>
            <a:r>
              <a:rPr lang="ru-RU" sz="2400" b="1" i="1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наутилус</a:t>
            </a:r>
            <a:r>
              <a:rPr lang="ru-RU" sz="2400" dirty="0">
                <a:solidFill>
                  <a:srgbClr val="25252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способен всплывать к поверхности воды или погружаться в её толщу.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58670"/>
            <a:ext cx="4464496" cy="370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79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28992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9482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2331a_a94a3bb6_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0"/>
            <a:ext cx="3428993" cy="2571744"/>
          </a:xfrm>
          <a:prstGeom prst="rect">
            <a:avLst/>
          </a:prstGeom>
        </p:spPr>
      </p:pic>
      <p:pic>
        <p:nvPicPr>
          <p:cNvPr id="5" name="Рисунок 4" descr="a536da46c634.jpg"/>
          <p:cNvPicPr>
            <a:picLocks noChangeAspect="1"/>
          </p:cNvPicPr>
          <p:nvPr/>
        </p:nvPicPr>
        <p:blipFill>
          <a:blip r:embed="rId3" cstate="print"/>
          <a:srcRect b="7352"/>
          <a:stretch>
            <a:fillRect/>
          </a:stretch>
        </p:blipFill>
        <p:spPr>
          <a:xfrm>
            <a:off x="5000596" y="4256312"/>
            <a:ext cx="4143404" cy="26016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8992" y="0"/>
            <a:ext cx="571500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/>
              <a:t>***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Линией ………… проходит она,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корпусе судна хорошо видна…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***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Глубина погружения у каждого судна своя, ………..называется она.</a:t>
            </a:r>
          </a:p>
          <a:p>
            <a:pPr algn="ctr"/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357694"/>
            <a:ext cx="50006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Трудное слово запомнить должны,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Равно оно весу воды.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Которая кораблём вытесняется,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Когда до ………. погружается.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72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8858cy320x480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29322" y="1214422"/>
            <a:ext cx="2848841" cy="4572000"/>
          </a:xfrm>
          <a:prstGeom prst="rect">
            <a:avLst/>
          </a:prstGeom>
        </p:spPr>
      </p:pic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0" y="500042"/>
            <a:ext cx="6090129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0913" algn="l"/>
              </a:tabLst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***</a:t>
            </a:r>
            <a:endParaRPr lang="ru-RU" sz="4000" dirty="0"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0913" algn="l"/>
              </a:tabLst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Корабли уходят в море,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0913" algn="l"/>
              </a:tabLst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ладонью свет прикрою.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0913" algn="l"/>
              </a:tabLst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Отыщу на горизонте,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0913" algn="l"/>
              </a:tabLst>
            </a:pPr>
            <a:r>
              <a:rPr lang="ru-RU" sz="4000" b="1" i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Парус</a:t>
            </a:r>
            <a:r>
              <a:rPr kumimoji="0" lang="ru-RU" sz="4000" b="1" i="1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голубой дали.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0913" algn="l"/>
              </a:tabLst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пока я вижу парус,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0913" algn="l"/>
              </a:tabLst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душою не состарюсь.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0913" algn="l"/>
              </a:tabLst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наверное за это,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760913" algn="l"/>
              </a:tabLst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Люди любят корабли.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04664"/>
            <a:ext cx="7776864" cy="60486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</TotalTime>
  <Words>487</Words>
  <Application>Microsoft Office PowerPoint</Application>
  <PresentationFormat>Экран (4:3)</PresentationFormat>
  <Paragraphs>87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Constantia</vt:lpstr>
      <vt:lpstr>Times New Roman</vt:lpstr>
      <vt:lpstr>Wingdings 2</vt:lpstr>
      <vt:lpstr>Тема Office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Эдуард Холодов</cp:lastModifiedBy>
  <cp:revision>32</cp:revision>
  <dcterms:created xsi:type="dcterms:W3CDTF">2011-03-13T13:39:21Z</dcterms:created>
  <dcterms:modified xsi:type="dcterms:W3CDTF">2015-03-14T15:55:57Z</dcterms:modified>
</cp:coreProperties>
</file>