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3" r:id="rId5"/>
    <p:sldId id="264" r:id="rId6"/>
    <p:sldId id="265" r:id="rId7"/>
    <p:sldId id="261" r:id="rId8"/>
    <p:sldId id="260" r:id="rId9"/>
    <p:sldId id="266" r:id="rId10"/>
    <p:sldId id="267" r:id="rId11"/>
    <p:sldId id="272" r:id="rId12"/>
    <p:sldId id="259" r:id="rId13"/>
    <p:sldId id="257" r:id="rId14"/>
    <p:sldId id="268" r:id="rId15"/>
    <p:sldId id="269" r:id="rId16"/>
    <p:sldId id="273" r:id="rId17"/>
    <p:sldId id="270" r:id="rId18"/>
    <p:sldId id="271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3" r:id="rId34"/>
    <p:sldId id="294" r:id="rId35"/>
    <p:sldId id="295" r:id="rId36"/>
    <p:sldId id="296" r:id="rId37"/>
    <p:sldId id="297" r:id="rId38"/>
    <p:sldId id="298" r:id="rId39"/>
    <p:sldId id="289" r:id="rId40"/>
    <p:sldId id="302" r:id="rId41"/>
    <p:sldId id="301" r:id="rId42"/>
    <p:sldId id="290" r:id="rId43"/>
    <p:sldId id="300" r:id="rId44"/>
    <p:sldId id="303" r:id="rId45"/>
    <p:sldId id="299" r:id="rId46"/>
    <p:sldId id="305" r:id="rId47"/>
    <p:sldId id="304" r:id="rId48"/>
    <p:sldId id="292" r:id="rId49"/>
    <p:sldId id="306" r:id="rId50"/>
    <p:sldId id="307" r:id="rId51"/>
    <p:sldId id="308" r:id="rId52"/>
    <p:sldId id="310" r:id="rId53"/>
    <p:sldId id="309" r:id="rId54"/>
    <p:sldId id="311" r:id="rId55"/>
    <p:sldId id="313" r:id="rId56"/>
    <p:sldId id="314" r:id="rId57"/>
    <p:sldId id="312" r:id="rId58"/>
    <p:sldId id="315" r:id="rId59"/>
    <p:sldId id="316" r:id="rId6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0000"/>
    <a:srgbClr val="F90B05"/>
    <a:srgbClr val="993300"/>
    <a:srgbClr val="8D1E1B"/>
    <a:srgbClr val="BE2824"/>
    <a:srgbClr val="BC08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764704"/>
            <a:ext cx="6912768" cy="309634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31750" contourW="12700">
              <a:bevelT w="63500" h="571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6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Задания </a:t>
            </a:r>
            <a:br>
              <a:rPr lang="ru-RU" sz="66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</a:t>
            </a:r>
            <a:br>
              <a:rPr lang="ru-RU" sz="66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66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географии </a:t>
            </a:r>
            <a:br>
              <a:rPr lang="ru-RU" sz="66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6600" b="1" dirty="0">
              <a:ln w="11430"/>
              <a:solidFill>
                <a:srgbClr val="9933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289" y="4100916"/>
            <a:ext cx="2736304" cy="2189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355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24074" y="522541"/>
            <a:ext cx="626434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C00000"/>
                </a:solidFill>
                <a:cs typeface="Arial" pitchFamily="34" charset="0"/>
              </a:rPr>
              <a:t>Вопрос </a:t>
            </a:r>
            <a:r>
              <a:rPr lang="ru-RU" altLang="ru-RU" sz="2000" b="1" dirty="0" smtClean="0">
                <a:solidFill>
                  <a:srgbClr val="C00000"/>
                </a:solidFill>
                <a:cs typeface="Arial" pitchFamily="34" charset="0"/>
              </a:rPr>
              <a:t>1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prstClr val="black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Напишите название океана, в котором работает научное судно, если известно, что его координаты 20∘ с. ш. 70∘ в. д.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endParaRPr lang="ru-RU" alt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39752" y="2214298"/>
            <a:ext cx="2448272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Индийский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659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6632"/>
            <a:ext cx="5489889" cy="415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4437112"/>
            <a:ext cx="86764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По координатам определяем, что научное судно работает в части океана, которая расположена в северном и восточном полушариях. Точки, которые имеют широту 20∘ с. ш., находятся в Атлантическом, Индийском и Тихом океанах. Именно через эти океаны проходит параллель 20∘ с. ш. Однако граница самой восточной части Атлантического океана проходит по меридиану 20∘ в. д. А западная часть Тихого океана, которая расположена в восточном полушарии, простирается до 105∘ в. д. Значит, точка с координатами 20∘ с. ш.  70∘ в. д. находится в Индийском океане.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924944"/>
            <a:ext cx="1384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Пояснение:</a:t>
            </a:r>
          </a:p>
        </p:txBody>
      </p:sp>
    </p:spTree>
    <p:extLst>
      <p:ext uri="{BB962C8B-B14F-4D97-AF65-F5344CB8AC3E}">
        <p14:creationId xmlns:p14="http://schemas.microsoft.com/office/powerpoint/2010/main" val="346243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404664"/>
            <a:ext cx="6923112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Соленость </a:t>
            </a:r>
            <a:r>
              <a:rPr lang="ru-RU" sz="1800" b="1" dirty="0">
                <a:solidFill>
                  <a:srgbClr val="002060"/>
                </a:solidFill>
              </a:rPr>
              <a:t>воды зависит от разных факторов: от количества солнечной энергии и угла падения солнечных лучей, от количества осадков и испаряемости, от рек, несущих пресную воду в море. На рисунках буквами обозначены моря с разной соленостью воды. Расположите моря в порядке повышения солености.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787" y="2564904"/>
            <a:ext cx="1945010" cy="120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720" y="3933056"/>
            <a:ext cx="1970077" cy="1304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787" y="5412226"/>
            <a:ext cx="1945010" cy="127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75856" y="306203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90282" y="4400753"/>
            <a:ext cx="336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Б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421953" y="5805264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В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16216" y="5805264"/>
            <a:ext cx="2232248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БВА </a:t>
            </a:r>
            <a:r>
              <a:rPr lang="ru-RU" dirty="0" smtClean="0"/>
              <a:t>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20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476672"/>
            <a:ext cx="7056784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Пояснение: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Наименьшая </a:t>
            </a:r>
            <a:r>
              <a:rPr lang="ru-RU" sz="1800" b="1" dirty="0">
                <a:solidFill>
                  <a:srgbClr val="002060"/>
                </a:solidFill>
              </a:rPr>
              <a:t>соленость морской воды будет в море, изображенном на рисунке Б. Опресняющие факторы в данном случае — выпадение осадков и попадание пресных вод реки. </a:t>
            </a:r>
            <a:br>
              <a:rPr lang="ru-RU" sz="1800" b="1" dirty="0">
                <a:solidFill>
                  <a:srgbClr val="002060"/>
                </a:solidFill>
              </a:rPr>
            </a:br>
            <a:r>
              <a:rPr lang="ru-RU" sz="1800" b="1" dirty="0">
                <a:solidFill>
                  <a:srgbClr val="002060"/>
                </a:solidFill>
              </a:rPr>
              <a:t/>
            </a:r>
            <a:br>
              <a:rPr lang="ru-RU" sz="1800" b="1" dirty="0">
                <a:solidFill>
                  <a:srgbClr val="002060"/>
                </a:solidFill>
              </a:rPr>
            </a:br>
            <a:r>
              <a:rPr lang="ru-RU" sz="1800" b="1" dirty="0">
                <a:solidFill>
                  <a:srgbClr val="002060"/>
                </a:solidFill>
              </a:rPr>
              <a:t>Для широт, где образуются ледники, соленость изменяется по сезонам. Во время таяния ледников вода опресняется. Но в период образования ледников соленость возрастает. Процесс ледообразования изображен на рисунке В, значит, в этом море соленость будет немного выше.</a:t>
            </a:r>
            <a:br>
              <a:rPr lang="ru-RU" sz="1800" b="1" dirty="0">
                <a:solidFill>
                  <a:srgbClr val="002060"/>
                </a:solidFill>
              </a:rPr>
            </a:br>
            <a:r>
              <a:rPr lang="ru-RU" sz="1800" b="1" dirty="0">
                <a:solidFill>
                  <a:srgbClr val="002060"/>
                </a:solidFill>
              </a:rPr>
              <a:t/>
            </a:r>
            <a:br>
              <a:rPr lang="ru-RU" sz="1800" b="1" dirty="0">
                <a:solidFill>
                  <a:srgbClr val="002060"/>
                </a:solidFill>
              </a:rPr>
            </a:br>
            <a:r>
              <a:rPr lang="ru-RU" sz="1800" b="1" dirty="0">
                <a:solidFill>
                  <a:srgbClr val="002060"/>
                </a:solidFill>
              </a:rPr>
              <a:t>Повышенная соленость морской воды будет в море, изображенном на рисунке А. Это объясняется отсутствием осадков (море омывает пустыню) и высокой испаряемостью (максимальный угол падения солнечных лучей).</a:t>
            </a:r>
          </a:p>
        </p:txBody>
      </p:sp>
    </p:spTree>
    <p:extLst>
      <p:ext uri="{BB962C8B-B14F-4D97-AF65-F5344CB8AC3E}">
        <p14:creationId xmlns:p14="http://schemas.microsoft.com/office/powerpoint/2010/main" val="373086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548681"/>
            <a:ext cx="6347048" cy="3168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C00000"/>
                </a:solidFill>
              </a:rPr>
              <a:t>Вопрос 3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</a:rPr>
              <a:t>Какие из ресурсов принадлежат к неисчерпаемым?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2060"/>
                </a:solidFill>
              </a:rPr>
              <a:t> </a:t>
            </a:r>
          </a:p>
          <a:p>
            <a:pPr fontAlgn="t">
              <a:buAutoNum type="arabicPeriod"/>
            </a:pPr>
            <a:r>
              <a:rPr lang="ru-RU" sz="1800" b="1" dirty="0" smtClean="0">
                <a:solidFill>
                  <a:srgbClr val="002060"/>
                </a:solidFill>
              </a:rPr>
              <a:t>топливные ресурсы</a:t>
            </a:r>
          </a:p>
          <a:p>
            <a:pPr fontAlgn="t">
              <a:buAutoNum type="arabicPeriod"/>
            </a:pPr>
            <a:r>
              <a:rPr lang="ru-RU" sz="1800" b="1" dirty="0" smtClean="0">
                <a:solidFill>
                  <a:srgbClr val="002060"/>
                </a:solidFill>
              </a:rPr>
              <a:t>солнечная энергия</a:t>
            </a:r>
          </a:p>
          <a:p>
            <a:pPr fontAlgn="t">
              <a:buAutoNum type="arabicPeriod"/>
            </a:pPr>
            <a:r>
              <a:rPr lang="ru-RU" sz="1800" b="1" dirty="0" smtClean="0">
                <a:solidFill>
                  <a:srgbClr val="002060"/>
                </a:solidFill>
              </a:rPr>
              <a:t>климатические ресурсы</a:t>
            </a:r>
          </a:p>
          <a:p>
            <a:pPr fontAlgn="t">
              <a:buAutoNum type="arabicPeriod"/>
            </a:pPr>
            <a:r>
              <a:rPr lang="ru-RU" sz="1800" b="1" dirty="0" smtClean="0">
                <a:solidFill>
                  <a:srgbClr val="002060"/>
                </a:solidFill>
              </a:rPr>
              <a:t>растительные </a:t>
            </a:r>
            <a:r>
              <a:rPr lang="ru-RU" sz="1800" b="1" dirty="0">
                <a:solidFill>
                  <a:srgbClr val="002060"/>
                </a:solidFill>
              </a:rPr>
              <a:t>ресурсы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3212976"/>
            <a:ext cx="2160240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2; 3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631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260648"/>
            <a:ext cx="68407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Природные ресурсы — это компоненты природы, которые использует или может использовать человек в своей хозяйственной деятельности. По </a:t>
            </a:r>
            <a:r>
              <a:rPr lang="ru-RU" b="1" dirty="0" err="1">
                <a:solidFill>
                  <a:srgbClr val="002060"/>
                </a:solidFill>
              </a:rPr>
              <a:t>исчерпаемости</a:t>
            </a:r>
            <a:r>
              <a:rPr lang="ru-RU" b="1" dirty="0">
                <a:solidFill>
                  <a:srgbClr val="002060"/>
                </a:solidFill>
              </a:rPr>
              <a:t> все природные ресурсы делятся на следующие группы: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  <a:p>
            <a:r>
              <a:rPr lang="ru-RU" b="1" i="1" dirty="0">
                <a:solidFill>
                  <a:srgbClr val="FF0000"/>
                </a:solidFill>
              </a:rPr>
              <a:t>неисчерпаемые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002060"/>
                </a:solidFill>
              </a:rPr>
              <a:t>Их использование человеком не приводит к видимому истощению их запасов ныне или в обозримом будущем (солнечная энергия, внутреннее тепло Земли, энергия воды, климатические ресурсы, воздух, энергия океанических течений);</a:t>
            </a:r>
          </a:p>
          <a:p>
            <a:r>
              <a:rPr lang="ru-RU" b="1" i="1" dirty="0" err="1">
                <a:solidFill>
                  <a:srgbClr val="FF0000"/>
                </a:solidFill>
              </a:rPr>
              <a:t>исчерпаемые</a:t>
            </a:r>
            <a:r>
              <a:rPr lang="ru-RU" b="1" i="1" dirty="0">
                <a:solidFill>
                  <a:srgbClr val="FF0000"/>
                </a:solidFill>
              </a:rPr>
              <a:t> восстанавливаемые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002060"/>
                </a:solidFill>
              </a:rPr>
              <a:t>Это ресурсы, которым свойственна способность к восстановлению через размножение или другие природные циклы (</a:t>
            </a:r>
            <a:r>
              <a:rPr lang="ru-RU" b="1" i="1" dirty="0">
                <a:solidFill>
                  <a:srgbClr val="002060"/>
                </a:solidFill>
              </a:rPr>
              <a:t>растительные ресурсы</a:t>
            </a:r>
            <a:r>
              <a:rPr lang="ru-RU" b="1" dirty="0">
                <a:solidFill>
                  <a:srgbClr val="002060"/>
                </a:solidFill>
              </a:rPr>
              <a:t>, фауна, водные ресурсы, почвы, лесные массивы);</a:t>
            </a:r>
          </a:p>
          <a:p>
            <a:r>
              <a:rPr lang="ru-RU" b="1" i="1" dirty="0" err="1">
                <a:solidFill>
                  <a:srgbClr val="FF0000"/>
                </a:solidFill>
              </a:rPr>
              <a:t>исчерпаемые</a:t>
            </a:r>
            <a:r>
              <a:rPr lang="ru-RU" b="1" i="1" dirty="0">
                <a:solidFill>
                  <a:srgbClr val="FF0000"/>
                </a:solidFill>
              </a:rPr>
              <a:t> невосстанавливаемые</a:t>
            </a:r>
            <a:r>
              <a:rPr lang="ru-RU" b="1" dirty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002060"/>
                </a:solidFill>
              </a:rPr>
              <a:t>Непрерывное использование таких ресурсов может уменьшить их до уровня, при котором дальнейшая эксплуатация становится экономически нецелесообразной, при этом они неспособны к самовосстановлению (например, минеральные ресурсы, в том числе </a:t>
            </a:r>
            <a:r>
              <a:rPr lang="ru-RU" b="1" i="1" dirty="0">
                <a:solidFill>
                  <a:srgbClr val="002060"/>
                </a:solidFill>
              </a:rPr>
              <a:t>топливные ресурсы</a:t>
            </a:r>
            <a:r>
              <a:rPr lang="ru-RU" b="1" dirty="0">
                <a:solidFill>
                  <a:srgbClr val="002060"/>
                </a:solidFill>
              </a:rPr>
              <a:t>).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38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116632"/>
            <a:ext cx="705678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4</a:t>
            </a:r>
          </a:p>
          <a:p>
            <a:r>
              <a:rPr lang="ru-RU" b="1" i="1" u="sng" dirty="0">
                <a:solidFill>
                  <a:srgbClr val="002060"/>
                </a:solidFill>
              </a:rPr>
              <a:t>Прочитайте текст</a:t>
            </a:r>
            <a:r>
              <a:rPr lang="ru-RU" b="1" u="sng" dirty="0">
                <a:solidFill>
                  <a:srgbClr val="002060"/>
                </a:solidFill>
              </a:rPr>
              <a:t>. </a:t>
            </a:r>
            <a:r>
              <a:rPr lang="ru-RU" b="1" dirty="0">
                <a:solidFill>
                  <a:srgbClr val="002060"/>
                </a:solidFill>
              </a:rPr>
              <a:t>Заполните пропуски (обозначено буквами) необходимыми по смыслу словами/словосочетаниями из списка (обозначено цифрами).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В районе экватора в условиях жаркого и очень влажного климата, где растут труднопроходимые многоярусные леса, сформировалась природная </a:t>
            </a:r>
            <a:r>
              <a:rPr lang="ru-RU" b="1" dirty="0" smtClean="0">
                <a:solidFill>
                  <a:srgbClr val="002060"/>
                </a:solidFill>
              </a:rPr>
              <a:t>зона </a:t>
            </a:r>
            <a:r>
              <a:rPr lang="ru-RU" b="1" dirty="0" smtClean="0">
                <a:solidFill>
                  <a:srgbClr val="FF0000"/>
                </a:solidFill>
              </a:rPr>
              <a:t>_____</a:t>
            </a:r>
            <a:r>
              <a:rPr lang="ru-RU" b="1" dirty="0">
                <a:solidFill>
                  <a:srgbClr val="FF0000"/>
                </a:solidFill>
              </a:rPr>
              <a:t>  (А)</a:t>
            </a:r>
            <a:r>
              <a:rPr lang="ru-RU" b="1" dirty="0">
                <a:solidFill>
                  <a:srgbClr val="002060"/>
                </a:solidFill>
              </a:rPr>
              <a:t>. На север и юг от экватора увеличивается </a:t>
            </a:r>
            <a:r>
              <a:rPr lang="ru-RU" b="1" dirty="0" smtClean="0">
                <a:solidFill>
                  <a:srgbClr val="002060"/>
                </a:solidFill>
              </a:rPr>
              <a:t>протяженность</a:t>
            </a:r>
            <a:r>
              <a:rPr lang="ru-RU" b="1" dirty="0" smtClean="0">
                <a:solidFill>
                  <a:srgbClr val="FF0000"/>
                </a:solidFill>
              </a:rPr>
              <a:t>_____</a:t>
            </a:r>
            <a:r>
              <a:rPr lang="ru-RU" b="1" dirty="0">
                <a:solidFill>
                  <a:srgbClr val="FF0000"/>
                </a:solidFill>
              </a:rPr>
              <a:t>  (Б)</a:t>
            </a:r>
            <a:r>
              <a:rPr lang="ru-RU" b="1" dirty="0">
                <a:solidFill>
                  <a:srgbClr val="002060"/>
                </a:solidFill>
              </a:rPr>
              <a:t>, что приводит к смене лесов саваннами. Дальнейшее перемещение в более сухие районы Африки приводит нас в природную </a:t>
            </a:r>
            <a:r>
              <a:rPr lang="ru-RU" b="1" dirty="0" smtClean="0">
                <a:solidFill>
                  <a:srgbClr val="002060"/>
                </a:solidFill>
              </a:rPr>
              <a:t>зону</a:t>
            </a:r>
            <a:r>
              <a:rPr lang="ru-RU" b="1" dirty="0" smtClean="0">
                <a:solidFill>
                  <a:srgbClr val="FF0000"/>
                </a:solidFill>
              </a:rPr>
              <a:t>_____</a:t>
            </a:r>
            <a:r>
              <a:rPr lang="ru-RU" b="1" dirty="0">
                <a:solidFill>
                  <a:srgbClr val="FF0000"/>
                </a:solidFill>
              </a:rPr>
              <a:t>  (В)</a:t>
            </a:r>
            <a:r>
              <a:rPr lang="ru-RU" b="1" dirty="0">
                <a:solidFill>
                  <a:srgbClr val="002060"/>
                </a:solidFill>
              </a:rPr>
              <a:t>, которую занимают растения с длинными кореньями, маленькими, твердыми и колючими листьями.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i="1" u="sng" dirty="0">
                <a:solidFill>
                  <a:srgbClr val="002060"/>
                </a:solidFill>
              </a:rPr>
              <a:t>Список слов </a:t>
            </a:r>
            <a:r>
              <a:rPr lang="ru-RU" b="1" i="1" dirty="0">
                <a:solidFill>
                  <a:srgbClr val="002060"/>
                </a:solidFill>
              </a:rPr>
              <a:t>(словосочетаний):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1) степь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2) тропическая пустыня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3) влажный период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4) сухой период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5) влажные экваториальные леса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6) арктическая пустыня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Запишите результаты в таблицу.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80112" y="6237312"/>
            <a:ext cx="3312368" cy="2160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А: 5; Б: 4; В: 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33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88640"/>
            <a:ext cx="70567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sz="1400" b="1" dirty="0">
                <a:solidFill>
                  <a:srgbClr val="002060"/>
                </a:solidFill>
              </a:rPr>
              <a:t>В </a:t>
            </a:r>
            <a:r>
              <a:rPr lang="ru-RU" sz="1400" b="1" u="sng" dirty="0">
                <a:solidFill>
                  <a:srgbClr val="002060"/>
                </a:solidFill>
              </a:rPr>
              <a:t>районе экватора</a:t>
            </a:r>
            <a:r>
              <a:rPr lang="ru-RU" sz="1400" b="1" dirty="0">
                <a:solidFill>
                  <a:srgbClr val="002060"/>
                </a:solidFill>
              </a:rPr>
              <a:t> в условиях </a:t>
            </a:r>
            <a:r>
              <a:rPr lang="ru-RU" sz="1400" b="1" i="1" dirty="0">
                <a:solidFill>
                  <a:srgbClr val="002060"/>
                </a:solidFill>
              </a:rPr>
              <a:t>жаркого и очень влажного климата</a:t>
            </a:r>
            <a:r>
              <a:rPr lang="ru-RU" sz="1400" b="1" dirty="0">
                <a:solidFill>
                  <a:srgbClr val="002060"/>
                </a:solidFill>
              </a:rPr>
              <a:t>, где растут труднопроходимые </a:t>
            </a:r>
            <a:r>
              <a:rPr lang="ru-RU" sz="1400" b="1" u="sng" dirty="0">
                <a:solidFill>
                  <a:srgbClr val="002060"/>
                </a:solidFill>
              </a:rPr>
              <a:t>многоярусные леса</a:t>
            </a:r>
            <a:r>
              <a:rPr lang="ru-RU" sz="1400" b="1" dirty="0">
                <a:solidFill>
                  <a:srgbClr val="002060"/>
                </a:solidFill>
              </a:rPr>
              <a:t>, сформировалась природная зона влажных экваториальных лесов (А). </a:t>
            </a:r>
            <a:r>
              <a:rPr lang="ru-RU" sz="1400" b="1" i="1" dirty="0">
                <a:solidFill>
                  <a:srgbClr val="002060"/>
                </a:solidFill>
              </a:rPr>
              <a:t>(Подсказки подчеркнуты). Степи — природная зона, располагающаяся в субтропических и умеренных поясах, находится на территории Евразии и Америки. В Африке степей нет.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На север и юг от экватора увеличивается протяженность сухого периода (Б), что приводит к смене лесов саваннами.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i="1" dirty="0">
                <a:solidFill>
                  <a:srgbClr val="002060"/>
                </a:solidFill>
              </a:rPr>
              <a:t>Саванны — природная зона, расположенная в субэкваториальном поясе, к северу и югу от влажных экваториальных лесов, с характерным разделением года на сухой и дождливый сезоны; саванны покрыты травяной растительностью. Увеличение именно сухого периода, а не влажного приводит к смене лесной растительности травянистой, потому что древесная растительность требует большого количества влаги.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Дальнейшее перемещение в более сухие районы Африки приводит в природную зону тропических пустынь (В), которой характерны растения с длинными корнями, маленькими, твердыми и колючими листьями.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i="1" dirty="0">
                <a:solidFill>
                  <a:srgbClr val="002060"/>
                </a:solidFill>
              </a:rPr>
              <a:t>Тропические пустыни занимают значительные площади Африки на севере и юге материка. Там могут произрастать только растения, способные выжить в экстремальных условиях засухи и высоких температур. Некоторые растения сохраняют влагу в корнях, стеблях и листьях. У кактусов, например, вместо листьев колючки, которые испаряют меньше воды, чем листья. Арктическая пустыня — часть арктического географического пояса, бассейна Северного Ледовитого океана. Таких пустынь в Африке не встретишь.</a:t>
            </a:r>
            <a:endParaRPr lang="ru-RU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10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5112568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49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476672"/>
            <a:ext cx="604867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  <a:p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Ниже приведены наибольшие реки России. Расположите их в направлении с востока на запад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Волга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 Лена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t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 Обь</a:t>
            </a:r>
          </a:p>
          <a:p>
            <a:pPr fontAlgn="t"/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51920" y="2443774"/>
            <a:ext cx="2304256" cy="3634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БВА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7041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332656"/>
            <a:ext cx="61926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dirty="0">
                <a:solidFill>
                  <a:srgbClr val="002060"/>
                </a:solidFill>
              </a:rPr>
              <a:t>С востока на запад реки расположены таким образом: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Лена</a:t>
            </a:r>
            <a:r>
              <a:rPr lang="ru-RU" dirty="0">
                <a:solidFill>
                  <a:srgbClr val="002060"/>
                </a:solidFill>
              </a:rPr>
              <a:t> — крупнейшая река в Восточной Сибири.</a:t>
            </a:r>
          </a:p>
          <a:p>
            <a:r>
              <a:rPr lang="ru-RU" b="1" dirty="0">
                <a:solidFill>
                  <a:srgbClr val="002060"/>
                </a:solidFill>
              </a:rPr>
              <a:t>Обь</a:t>
            </a:r>
            <a:r>
              <a:rPr lang="ru-RU" dirty="0">
                <a:solidFill>
                  <a:srgbClr val="002060"/>
                </a:solidFill>
              </a:rPr>
              <a:t> — река в Западной Сибири.</a:t>
            </a:r>
          </a:p>
          <a:p>
            <a:r>
              <a:rPr lang="ru-RU" b="1" dirty="0">
                <a:solidFill>
                  <a:srgbClr val="002060"/>
                </a:solidFill>
              </a:rPr>
              <a:t>Волга</a:t>
            </a:r>
            <a:r>
              <a:rPr lang="ru-RU" dirty="0">
                <a:solidFill>
                  <a:srgbClr val="002060"/>
                </a:solidFill>
              </a:rPr>
              <a:t> — река в Европейской части России.</a:t>
            </a:r>
          </a:p>
          <a:p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186" y="2330337"/>
            <a:ext cx="7651740" cy="4305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3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332656"/>
            <a:ext cx="68407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Вопрос 6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Установите соответствие между географическим объектом (обозначено буквами) и высотой солнца над горизонтом 21 марта (обозначено цифрами). </a:t>
            </a:r>
          </a:p>
          <a:p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Географический объект: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А) экватор 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Б) Северный тропик 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В) Северный полярный круг </a:t>
            </a:r>
          </a:p>
          <a:p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Высота солнца над горизонтом в ∘: 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1) 66∘30′ 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2) 90∘ 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3) 80∘ 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4) 33∘30′ </a:t>
            </a:r>
          </a:p>
          <a:p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Запишите результаты в таблицу.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00192" y="5142021"/>
            <a:ext cx="2376264" cy="447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А: 2; Б: 1; В: 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29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88640"/>
            <a:ext cx="698477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dirty="0">
                <a:solidFill>
                  <a:srgbClr val="002060"/>
                </a:solidFill>
              </a:rPr>
              <a:t>21 марта — день весеннего равноденствия. В этот день Земля находится в таком положении по отношению к Солнцу, когда солнечные лучи падают </a:t>
            </a:r>
            <a:r>
              <a:rPr lang="ru-RU" b="1" dirty="0">
                <a:solidFill>
                  <a:srgbClr val="002060"/>
                </a:solidFill>
              </a:rPr>
              <a:t>на экватор под углом</a:t>
            </a:r>
            <a:r>
              <a:rPr lang="ru-RU" dirty="0">
                <a:solidFill>
                  <a:srgbClr val="002060"/>
                </a:solidFill>
              </a:rPr>
              <a:t> 90∘, т. е. Солнце находится в зените.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Высота Солнца на определенной широте определяется расстоянием от широты, над которой Солнце в зените. Например, если на широте 0∘ высота полуденного Солнца 90∘, то на широте 1∘ (в северном или южном полушарии) Солнце находится на высоте 89∘ над горизонтом. Таким образом, чтобы определить высоту Солнца какой-либо точки, необходимо знать широту этой точки. 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Широта Северного тропика 23∘30′ с. ш. Определяем высоту Солнца </a:t>
            </a:r>
            <a:r>
              <a:rPr lang="ru-RU" b="1" dirty="0">
                <a:solidFill>
                  <a:srgbClr val="002060"/>
                </a:solidFill>
              </a:rPr>
              <a:t>над Северным тропиком</a:t>
            </a:r>
            <a:r>
              <a:rPr lang="ru-RU" dirty="0">
                <a:solidFill>
                  <a:srgbClr val="002060"/>
                </a:solidFill>
              </a:rPr>
              <a:t> 21марта: 90∘–23∘30′=66∘30′.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Широта Северного полярного круга 66∘30′. Определяем высоту Солнца </a:t>
            </a:r>
            <a:r>
              <a:rPr lang="ru-RU" b="1" dirty="0">
                <a:solidFill>
                  <a:srgbClr val="002060"/>
                </a:solidFill>
              </a:rPr>
              <a:t>над Северным полярным кругом</a:t>
            </a:r>
            <a:r>
              <a:rPr lang="ru-RU" dirty="0">
                <a:solidFill>
                  <a:srgbClr val="002060"/>
                </a:solidFill>
              </a:rPr>
              <a:t>: 90∘–66∘30′=23∘30′.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38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66440"/>
            <a:ext cx="6696744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242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6048672" cy="3726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93570" y="116632"/>
            <a:ext cx="60486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7</a:t>
            </a:r>
          </a:p>
          <a:p>
            <a:r>
              <a:rPr lang="ru-RU" b="1" dirty="0">
                <a:solidFill>
                  <a:srgbClr val="002060"/>
                </a:solidFill>
              </a:rPr>
              <a:t>Установите соответствие между наивысшей точкой материка (обозначено буквами) и ее обозначением на карте мира (обозначено цифрами</a:t>
            </a:r>
            <a:r>
              <a:rPr lang="ru-RU" b="1" dirty="0" smtClean="0">
                <a:solidFill>
                  <a:srgbClr val="002060"/>
                </a:solidFill>
              </a:rPr>
              <a:t>).</a:t>
            </a:r>
          </a:p>
          <a:p>
            <a:r>
              <a:rPr lang="ru-RU" b="1" i="1" u="sng" dirty="0">
                <a:solidFill>
                  <a:srgbClr val="002060"/>
                </a:solidFill>
              </a:rPr>
              <a:t>Наивысшая точка: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А) вулкан Килиманджаро 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Б</a:t>
            </a:r>
            <a:r>
              <a:rPr lang="ru-RU" b="1" dirty="0">
                <a:solidFill>
                  <a:srgbClr val="002060"/>
                </a:solidFill>
              </a:rPr>
              <a:t>) гора </a:t>
            </a:r>
            <a:r>
              <a:rPr lang="ru-RU" b="1" dirty="0" err="1">
                <a:solidFill>
                  <a:srgbClr val="002060"/>
                </a:solidFill>
              </a:rPr>
              <a:t>Аконкагуа</a:t>
            </a:r>
            <a:r>
              <a:rPr lang="ru-RU" b="1" dirty="0">
                <a:solidFill>
                  <a:srgbClr val="002060"/>
                </a:solidFill>
              </a:rPr>
              <a:t>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В) гора Костюшко 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b="1" i="1" u="sng" dirty="0" smtClean="0">
              <a:solidFill>
                <a:srgbClr val="002060"/>
              </a:solidFill>
            </a:endParaRPr>
          </a:p>
          <a:p>
            <a:r>
              <a:rPr lang="ru-RU" b="1" i="1" u="sng" dirty="0" smtClean="0">
                <a:solidFill>
                  <a:srgbClr val="002060"/>
                </a:solidFill>
              </a:rPr>
              <a:t>Запишите </a:t>
            </a:r>
            <a:r>
              <a:rPr lang="ru-RU" b="1" i="1" u="sng" dirty="0">
                <a:solidFill>
                  <a:srgbClr val="002060"/>
                </a:solidFill>
              </a:rPr>
              <a:t>результаты в таблицу.</a:t>
            </a:r>
          </a:p>
          <a:p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56176" y="2409025"/>
            <a:ext cx="180020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 </a:t>
            </a:r>
            <a:r>
              <a:rPr lang="ru-RU" b="1" dirty="0"/>
              <a:t>А: 3; Б: 1; В: 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700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260648"/>
            <a:ext cx="65527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endParaRPr lang="ru-RU" b="1" dirty="0" smtClean="0"/>
          </a:p>
          <a:p>
            <a:r>
              <a:rPr lang="ru-RU" sz="2000" b="1" dirty="0" smtClean="0">
                <a:solidFill>
                  <a:srgbClr val="002060"/>
                </a:solidFill>
              </a:rPr>
              <a:t>3</a:t>
            </a:r>
            <a:r>
              <a:rPr lang="ru-RU" sz="2000" b="1" dirty="0">
                <a:solidFill>
                  <a:srgbClr val="002060"/>
                </a:solidFill>
              </a:rPr>
              <a:t>. Вулкан Килиманджаро — высшая точка Африки</a:t>
            </a:r>
            <a:r>
              <a:rPr lang="ru-RU" sz="2000" dirty="0">
                <a:solidFill>
                  <a:srgbClr val="002060"/>
                </a:solidFill>
              </a:rPr>
              <a:t> (5895 м над уровнем моря).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1. Гора </a:t>
            </a:r>
            <a:r>
              <a:rPr lang="ru-RU" sz="2000" b="1" dirty="0" err="1">
                <a:solidFill>
                  <a:srgbClr val="002060"/>
                </a:solidFill>
              </a:rPr>
              <a:t>Аконкагуа</a:t>
            </a:r>
            <a:r>
              <a:rPr lang="ru-RU" sz="2000" b="1" dirty="0">
                <a:solidFill>
                  <a:srgbClr val="002060"/>
                </a:solidFill>
              </a:rPr>
              <a:t> — высшая точка Южной Америки</a:t>
            </a:r>
            <a:r>
              <a:rPr lang="ru-RU" sz="2000" dirty="0">
                <a:solidFill>
                  <a:srgbClr val="002060"/>
                </a:solidFill>
              </a:rPr>
              <a:t>, высотой 6962 м.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4. Гора Костюшко (Косцюшко) — высшая точка Австралии</a:t>
            </a:r>
            <a:r>
              <a:rPr lang="ru-RU" sz="2000" dirty="0">
                <a:solidFill>
                  <a:srgbClr val="002060"/>
                </a:solidFill>
              </a:rPr>
              <a:t>, высотой 2228 м.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2. Гора Джомолунгма (Эверест) — высшая точка мира, высотой </a:t>
            </a:r>
            <a:r>
              <a:rPr lang="ru-RU" sz="2000" dirty="0">
                <a:solidFill>
                  <a:srgbClr val="002060"/>
                </a:solidFill>
              </a:rPr>
              <a:t>8848 м,</a:t>
            </a:r>
            <a:r>
              <a:rPr lang="ru-RU" sz="2000" i="1" dirty="0">
                <a:solidFill>
                  <a:srgbClr val="002060"/>
                </a:solidFill>
              </a:rPr>
              <a:t> расположена на материке Евразия</a:t>
            </a:r>
            <a:r>
              <a:rPr lang="ru-RU" sz="2000" dirty="0">
                <a:solidFill>
                  <a:srgbClr val="002060"/>
                </a:solidFill>
              </a:rPr>
              <a:t>.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69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476672"/>
            <a:ext cx="61926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Вопрос 8</a:t>
            </a:r>
          </a:p>
          <a:p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Расположите </a:t>
            </a:r>
            <a:r>
              <a:rPr lang="ru-RU" sz="2000" b="1" dirty="0">
                <a:solidFill>
                  <a:srgbClr val="002060"/>
                </a:solidFill>
              </a:rPr>
              <a:t>страны мира в порядке увеличения темпов природного прироста населения, начиная со страны с наименьшими показателями.</a:t>
            </a:r>
          </a:p>
          <a:p>
            <a:pPr fontAlgn="t"/>
            <a:endParaRPr lang="ru-RU" sz="2000" b="1" dirty="0" smtClean="0">
              <a:solidFill>
                <a:srgbClr val="002060"/>
              </a:solidFill>
            </a:endParaRPr>
          </a:p>
          <a:p>
            <a:pPr fontAlgn="t"/>
            <a:endParaRPr lang="ru-RU" sz="2000" b="1" dirty="0" smtClean="0">
              <a:solidFill>
                <a:srgbClr val="002060"/>
              </a:solidFill>
            </a:endParaRPr>
          </a:p>
          <a:p>
            <a:pPr fontAlgn="t"/>
            <a:r>
              <a:rPr lang="ru-RU" sz="2000" b="1" dirty="0" smtClean="0">
                <a:solidFill>
                  <a:srgbClr val="002060"/>
                </a:solidFill>
              </a:rPr>
              <a:t>А. Венгрия</a:t>
            </a:r>
            <a:endParaRPr lang="ru-RU" sz="2000" b="1" dirty="0">
              <a:solidFill>
                <a:srgbClr val="002060"/>
              </a:solidFill>
            </a:endParaRPr>
          </a:p>
          <a:p>
            <a:pPr fontAlgn="t"/>
            <a:r>
              <a:rPr lang="ru-RU" sz="2000" b="1" dirty="0" smtClean="0">
                <a:solidFill>
                  <a:srgbClr val="002060"/>
                </a:solidFill>
              </a:rPr>
              <a:t>Б. Индия</a:t>
            </a:r>
            <a:endParaRPr lang="ru-RU" sz="2000" b="1" dirty="0">
              <a:solidFill>
                <a:srgbClr val="002060"/>
              </a:solidFill>
            </a:endParaRPr>
          </a:p>
          <a:p>
            <a:pPr fontAlgn="t"/>
            <a:r>
              <a:rPr lang="ru-RU" sz="2000" b="1" dirty="0" smtClean="0">
                <a:solidFill>
                  <a:srgbClr val="002060"/>
                </a:solidFill>
              </a:rPr>
              <a:t>В. Китай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99992" y="2996952"/>
            <a:ext cx="2016224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АВБ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650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51720" y="260648"/>
            <a:ext cx="684076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sz="1600" b="1" dirty="0">
                <a:solidFill>
                  <a:srgbClr val="002060"/>
                </a:solidFill>
              </a:rPr>
              <a:t>Природный (естественный) прирост (определяется в %) — это разница между количеством родившихся и количеством умерших за определенный период времени. Темпы природного прироста населения в развитых и развивающихся странах существенно различаются. Основной причиной этого в настоящее время является разница в уровнях рождаемости. Существуют также региональные различия. Так, воспроизводство стран Европы характеризуется пониженной рождаемостью, близким к среднему уровнем смертности, низким естественным приростом. Для стран Азии характерны высокие показатели рождаемости, сокращение темпов смертности и, как следствие, высокий естественный прирост. В некоторых странах Азии, например Китае и Индии, с целью снижения темпов рождаемости проводится демографическая политика. Так, в Китае главной целью такой политики был переход от многодетной семье к однодетной. Поэтому такую политику проводят под девизами: "Один ребенок в семье", "Одна супружеская пара — один ребенок". Демографическая политика Индии направлена на переход от многодетной семьи к двухдетной. Лозунги такой политики: "Имейте лишь двух детей — первого и последнего", "Два ребенка — достаточно". Следуя из вышесказанного, располагаем страны в таком порядке: 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Венгрия (−3,5 %) — Китай (4,7 %) — Индия (12,5 %).</a:t>
            </a:r>
            <a:b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335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80928"/>
            <a:ext cx="7315571" cy="389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39752" y="620688"/>
            <a:ext cx="61634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9</a:t>
            </a:r>
          </a:p>
          <a:p>
            <a:r>
              <a:rPr lang="ru-RU" b="1" dirty="0">
                <a:solidFill>
                  <a:srgbClr val="002060"/>
                </a:solidFill>
              </a:rPr>
              <a:t>Выберите из обозначенных на карте России три наибольших агломерации. Укажите цифры, которыми обозначены центры агломераций. 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1</a:t>
            </a:r>
            <a:r>
              <a:rPr lang="ru-RU" dirty="0"/>
              <a:t> </a:t>
            </a:r>
            <a:r>
              <a:rPr lang="ru-RU" b="1" dirty="0"/>
              <a:t>2</a:t>
            </a:r>
            <a:r>
              <a:rPr lang="ru-RU" dirty="0"/>
              <a:t> </a:t>
            </a:r>
            <a:r>
              <a:rPr lang="ru-RU" b="1" dirty="0"/>
              <a:t>3</a:t>
            </a:r>
            <a:r>
              <a:rPr lang="ru-RU" dirty="0"/>
              <a:t> </a:t>
            </a:r>
            <a:r>
              <a:rPr lang="ru-RU" b="1" dirty="0"/>
              <a:t>4</a:t>
            </a:r>
            <a:r>
              <a:rPr lang="ru-RU" dirty="0"/>
              <a:t> </a:t>
            </a:r>
            <a:r>
              <a:rPr lang="ru-RU" b="1" dirty="0"/>
              <a:t>5</a:t>
            </a:r>
            <a:r>
              <a:rPr lang="ru-RU" dirty="0"/>
              <a:t> </a:t>
            </a:r>
            <a:r>
              <a:rPr lang="ru-RU" b="1" dirty="0"/>
              <a:t>6</a:t>
            </a:r>
            <a:r>
              <a:rPr lang="ru-RU" dirty="0"/>
              <a:t/>
            </a:r>
            <a:br>
              <a:rPr lang="ru-RU" dirty="0"/>
            </a:b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1960" y="2096852"/>
            <a:ext cx="2736304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1;2;3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2757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404664"/>
            <a:ext cx="669674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В России насчитывается 22 агломерации-миллионера. Наибольшая агломерация — </a:t>
            </a:r>
            <a:r>
              <a:rPr lang="ru-RU" sz="1600" b="1" dirty="0">
                <a:solidFill>
                  <a:srgbClr val="FF0000"/>
                </a:solidFill>
              </a:rPr>
              <a:t>Московская с центром в Москве</a:t>
            </a:r>
            <a:r>
              <a:rPr lang="ru-RU" sz="1600" b="1" dirty="0">
                <a:solidFill>
                  <a:srgbClr val="002060"/>
                </a:solidFill>
              </a:rPr>
              <a:t>. В эту агломерацию с населением по разным оценкам от 14,7до 17,3 млн человек входит более 40 городов.</a:t>
            </a:r>
            <a:br>
              <a:rPr lang="ru-RU" sz="1600" b="1" dirty="0">
                <a:solidFill>
                  <a:srgbClr val="002060"/>
                </a:solidFill>
              </a:rPr>
            </a:b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F90B05"/>
                </a:solidFill>
              </a:rPr>
              <a:t>Санкт-Петербургская</a:t>
            </a:r>
            <a:r>
              <a:rPr lang="ru-RU" sz="1600" b="1" dirty="0">
                <a:solidFill>
                  <a:srgbClr val="002060"/>
                </a:solidFill>
              </a:rPr>
              <a:t> агломерация сформировалась вокруг второго в России города-мультимиллионера Санкт-Петербурга. Численность населения по разным оценкам составляет примерно 5,4—6,2 млн человек.</a:t>
            </a:r>
            <a:br>
              <a:rPr lang="ru-RU" sz="1600" b="1" dirty="0">
                <a:solidFill>
                  <a:srgbClr val="002060"/>
                </a:solidFill>
              </a:rPr>
            </a:b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F90B05"/>
                </a:solidFill>
              </a:rPr>
              <a:t>Челябинская</a:t>
            </a:r>
            <a:r>
              <a:rPr lang="ru-RU" sz="1600" b="1" dirty="0">
                <a:solidFill>
                  <a:srgbClr val="002060"/>
                </a:solidFill>
              </a:rPr>
              <a:t> — одна из крупнейших агломераций на Урале с центром в Челябинске. Численность населения составляет около 1,5 млн человек (9-е место в России).</a:t>
            </a:r>
            <a:br>
              <a:rPr lang="ru-RU" sz="1600" b="1" dirty="0">
                <a:solidFill>
                  <a:srgbClr val="002060"/>
                </a:solidFill>
              </a:rPr>
            </a:b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i="1" dirty="0">
                <a:solidFill>
                  <a:srgbClr val="002060"/>
                </a:solidFill>
              </a:rPr>
              <a:t>Норильск</a:t>
            </a:r>
            <a:r>
              <a:rPr lang="ru-RU" sz="1600" b="1" dirty="0">
                <a:solidFill>
                  <a:srgbClr val="002060"/>
                </a:solidFill>
              </a:rPr>
              <a:t> — город краевого подчинения Красноярского края с постоянным населением более 150 тыс. жителей.</a:t>
            </a:r>
            <a:br>
              <a:rPr lang="ru-RU" sz="1600" b="1" dirty="0">
                <a:solidFill>
                  <a:srgbClr val="002060"/>
                </a:solidFill>
              </a:rPr>
            </a:b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i="1" dirty="0">
                <a:solidFill>
                  <a:srgbClr val="002060"/>
                </a:solidFill>
              </a:rPr>
              <a:t>Иркутская агломерация</a:t>
            </a:r>
            <a:r>
              <a:rPr lang="ru-RU" sz="1600" b="1" dirty="0">
                <a:solidFill>
                  <a:srgbClr val="002060"/>
                </a:solidFill>
              </a:rPr>
              <a:t> — моноцентрическая агломерация с городом-ядром Иркутск, население которой составляет 1,1 млн чел.</a:t>
            </a:r>
            <a:br>
              <a:rPr lang="ru-RU" sz="1600" b="1" dirty="0">
                <a:solidFill>
                  <a:srgbClr val="002060"/>
                </a:solidFill>
              </a:rPr>
            </a:br>
            <a:endParaRPr lang="ru-RU" sz="1600" b="1" dirty="0">
              <a:solidFill>
                <a:srgbClr val="002060"/>
              </a:solidFill>
            </a:endParaRPr>
          </a:p>
          <a:p>
            <a:r>
              <a:rPr lang="ru-RU" sz="1600" b="1" i="1" dirty="0">
                <a:solidFill>
                  <a:srgbClr val="002060"/>
                </a:solidFill>
              </a:rPr>
              <a:t>Хабаровск</a:t>
            </a:r>
            <a:r>
              <a:rPr lang="ru-RU" sz="1600" b="1" dirty="0">
                <a:solidFill>
                  <a:srgbClr val="002060"/>
                </a:solidFill>
              </a:rPr>
              <a:t> — город, административный центр Дальневосточного федерального округа России и Хабаровского края с населением 611 тыс. чел.</a:t>
            </a:r>
          </a:p>
          <a:p>
            <a:endParaRPr lang="ru-RU" sz="1600" b="1" dirty="0">
              <a:solidFill>
                <a:srgbClr val="C00000"/>
              </a:solidFill>
            </a:endParaRPr>
          </a:p>
          <a:p>
            <a:endParaRPr lang="ru-RU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28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383645"/>
            <a:ext cx="4810125" cy="5352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1720" y="183316"/>
            <a:ext cx="6192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10</a:t>
            </a:r>
          </a:p>
          <a:p>
            <a:r>
              <a:rPr lang="ru-RU" b="1" dirty="0">
                <a:solidFill>
                  <a:srgbClr val="002060"/>
                </a:solidFill>
              </a:rPr>
              <a:t>Найдите соответствие между страной (обозначено буквами) и диаграммой занятости населения по секторам экономики (обозначено цифрами).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212976"/>
            <a:ext cx="32403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Запишите результаты в таблицу.</a:t>
            </a:r>
          </a:p>
          <a:p>
            <a:r>
              <a:rPr lang="ru-RU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3933056"/>
            <a:ext cx="1944216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А: 1; Б: 3; В: 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849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51720" y="332656"/>
            <a:ext cx="691276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b="1" dirty="0">
                <a:solidFill>
                  <a:srgbClr val="FF0000"/>
                </a:solidFill>
              </a:rPr>
              <a:t>А—1. 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70C0"/>
                </a:solidFill>
              </a:rPr>
              <a:t>Великобритания</a:t>
            </a:r>
            <a:r>
              <a:rPr lang="ru-RU" b="1" dirty="0">
                <a:solidFill>
                  <a:srgbClr val="002060"/>
                </a:solidFill>
              </a:rPr>
              <a:t> — экономически высокоразвитая страна с постиндустриальным типом экономики. Для структуры занятости этой страны характерной является высокая доля занятого населения в сфере услуг (более 70 %), по сравнению с промышленностью и сельским хозяйством. 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Б—3. 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70C0"/>
                </a:solidFill>
              </a:rPr>
              <a:t>Сомали</a:t>
            </a:r>
            <a:r>
              <a:rPr lang="ru-RU" b="1" dirty="0">
                <a:solidFill>
                  <a:srgbClr val="002060"/>
                </a:solidFill>
              </a:rPr>
              <a:t> — африканская страна с низким уровнем экономического развития, где сельское хозяйство является наиболее важным сектором экономики, в котором занято более 60 % населения. В промышленном секторе, основанном на переработке сельскохозяйственной продукции, занято 10 % населения. Остальная часть населения занята в сфере услуг.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В—2. </a:t>
            </a:r>
            <a:r>
              <a:rPr lang="ru-RU" b="1" dirty="0">
                <a:solidFill>
                  <a:srgbClr val="002060"/>
                </a:solidFill>
              </a:rPr>
              <a:t/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i="1" dirty="0">
                <a:solidFill>
                  <a:srgbClr val="0070C0"/>
                </a:solidFill>
              </a:rPr>
              <a:t>Бразилия</a:t>
            </a:r>
            <a:r>
              <a:rPr lang="ru-RU" b="1" dirty="0">
                <a:solidFill>
                  <a:srgbClr val="002060"/>
                </a:solidFill>
              </a:rPr>
              <a:t> — развивающаяся страна. Она также относится к новым индустриальным странам Латинской Америки. В структуре занятости населения достаточно высокая доля в промышленности и сельском хозяйстве, при этом увеличивается доля занятых в сфере услуг.</a:t>
            </a:r>
          </a:p>
        </p:txBody>
      </p:sp>
    </p:spTree>
    <p:extLst>
      <p:ext uri="{BB962C8B-B14F-4D97-AF65-F5344CB8AC3E}">
        <p14:creationId xmlns:p14="http://schemas.microsoft.com/office/powerpoint/2010/main" val="227688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5736" y="332656"/>
            <a:ext cx="655272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11</a:t>
            </a:r>
          </a:p>
          <a:p>
            <a:r>
              <a:rPr lang="ru-RU" b="1" dirty="0">
                <a:solidFill>
                  <a:srgbClr val="002060"/>
                </a:solidFill>
              </a:rPr>
              <a:t>Какие из перечисленных утверждений относительно стран Западной Европы верны?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  Для </a:t>
            </a:r>
            <a:r>
              <a:rPr lang="ru-RU" b="1" dirty="0">
                <a:solidFill>
                  <a:srgbClr val="002060"/>
                </a:solidFill>
              </a:rPr>
              <a:t>населения стран Западной Европы характерна высокая степень религиозности.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2  Большинство </a:t>
            </a:r>
            <a:r>
              <a:rPr lang="ru-RU" b="1" dirty="0">
                <a:solidFill>
                  <a:srgbClr val="002060"/>
                </a:solidFill>
              </a:rPr>
              <a:t>стран Западной Европы по уровню экономического развития принадлежат к группе высокоразвитых экономически.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3  В </a:t>
            </a:r>
            <a:r>
              <a:rPr lang="ru-RU" b="1" dirty="0">
                <a:solidFill>
                  <a:srgbClr val="002060"/>
                </a:solidFill>
              </a:rPr>
              <a:t>странах Западной Европы запасы полезных ископаемых истощены.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pPr marL="342900" indent="-342900">
              <a:buAutoNum type="arabicPlain" startAt="4"/>
            </a:pPr>
            <a:r>
              <a:rPr lang="ru-RU" b="1" dirty="0" smtClean="0">
                <a:solidFill>
                  <a:srgbClr val="002060"/>
                </a:solidFill>
              </a:rPr>
              <a:t>Промышленность </a:t>
            </a:r>
            <a:r>
              <a:rPr lang="ru-RU" b="1" dirty="0">
                <a:solidFill>
                  <a:srgbClr val="002060"/>
                </a:solidFill>
              </a:rPr>
              <a:t>стран Европы в международном географическом разделении труда выделяется производством сельскохозяйственной техники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buAutoNum type="arabicPlain" startAt="4"/>
            </a:pPr>
            <a:endParaRPr lang="ru-RU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5229200"/>
            <a:ext cx="2448272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2; 3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2639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332656"/>
            <a:ext cx="698477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dirty="0">
                <a:solidFill>
                  <a:srgbClr val="002060"/>
                </a:solidFill>
              </a:rPr>
              <a:t>Западная Европа — один из центров мирового хозяйства. </a:t>
            </a:r>
            <a:r>
              <a:rPr lang="ru-RU" b="1" dirty="0">
                <a:solidFill>
                  <a:srgbClr val="002060"/>
                </a:solidFill>
              </a:rPr>
              <a:t>Большинство стран региона по уровню экономического развития принадлежат к группе высокоразвитых экономически</a:t>
            </a:r>
            <a:r>
              <a:rPr lang="ru-RU" dirty="0">
                <a:solidFill>
                  <a:srgbClr val="002060"/>
                </a:solidFill>
              </a:rPr>
              <a:t>. Экономическую мощь региона определяют четыре страны, которые входят в состав «Большой семерки»: Германия, Франция, Великобритания и Италия. Население Западной Европы составляет более 300 млн человек. Большинство исповедует христианство. При этом в северных странах преобладают протестанты, в южных — католики. Однако </a:t>
            </a:r>
            <a:r>
              <a:rPr lang="ru-RU" i="1" dirty="0">
                <a:solidFill>
                  <a:srgbClr val="002060"/>
                </a:solidFill>
              </a:rPr>
              <a:t>в последнее время наблюдается снижение влияния церкви</a:t>
            </a:r>
            <a:r>
              <a:rPr lang="ru-RU" dirty="0">
                <a:solidFill>
                  <a:srgbClr val="002060"/>
                </a:solidFill>
              </a:rPr>
              <a:t>. Обеспеченность стран минеральными ресурсами неоднородна, но ввиду того что страны Западной Европы давно встали на путь промышленного развития, </a:t>
            </a:r>
            <a:r>
              <a:rPr lang="ru-RU" b="1" dirty="0">
                <a:solidFill>
                  <a:srgbClr val="002060"/>
                </a:solidFill>
              </a:rPr>
              <a:t>запасы полезных ископаемых истощены</a:t>
            </a:r>
            <a:r>
              <a:rPr lang="ru-RU" dirty="0">
                <a:solidFill>
                  <a:srgbClr val="002060"/>
                </a:solidFill>
              </a:rPr>
              <a:t>. Этот фактор усиливает зависимость стран региона от импорта сырья. </a:t>
            </a:r>
            <a:r>
              <a:rPr lang="ru-RU" i="1" dirty="0">
                <a:solidFill>
                  <a:srgbClr val="002060"/>
                </a:solidFill>
              </a:rPr>
              <a:t>В международном географическом разделении труда «лицом» Западной Европы является промышленность, и в первую очередь, машиностроение. Здесь выпускаются практически все виды машиностроительной продукции</a:t>
            </a:r>
            <a:r>
              <a:rPr lang="ru-RU" dirty="0">
                <a:solidFill>
                  <a:srgbClr val="002060"/>
                </a:solidFill>
              </a:rPr>
              <a:t>, особо выделяется производство станков, оптики, электротехники и радиоэлектроники. Большое значение имеет автомобилестроение; известные фирмы: «Фольксваген» (ФРГ), «Рено» (Франция), «Фиат» (Италия), «Вольво» (Швеция).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6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5736" y="260648"/>
            <a:ext cx="64807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</a:t>
            </a:r>
            <a:r>
              <a:rPr lang="ru-RU" b="1" dirty="0" smtClean="0">
                <a:solidFill>
                  <a:srgbClr val="C00000"/>
                </a:solidFill>
              </a:rPr>
              <a:t>12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В каких регионах России сельское население значительно превышает городское?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 Липецкая </a:t>
            </a:r>
            <a:r>
              <a:rPr lang="ru-RU" b="1" dirty="0">
                <a:solidFill>
                  <a:srgbClr val="002060"/>
                </a:solidFill>
              </a:rPr>
              <a:t>область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2 Хабаровский </a:t>
            </a:r>
            <a:r>
              <a:rPr lang="ru-RU" b="1" dirty="0">
                <a:solidFill>
                  <a:srgbClr val="002060"/>
                </a:solidFill>
              </a:rPr>
              <a:t>край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3 республика </a:t>
            </a:r>
            <a:r>
              <a:rPr lang="ru-RU" b="1" dirty="0">
                <a:solidFill>
                  <a:srgbClr val="002060"/>
                </a:solidFill>
              </a:rPr>
              <a:t>Алтай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4 республика </a:t>
            </a:r>
            <a:r>
              <a:rPr lang="ru-RU" b="1" dirty="0">
                <a:solidFill>
                  <a:srgbClr val="002060"/>
                </a:solidFill>
              </a:rPr>
              <a:t>Ингушетия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5 Свердловская </a:t>
            </a:r>
            <a:r>
              <a:rPr lang="ru-RU" b="1" dirty="0">
                <a:solidFill>
                  <a:srgbClr val="002060"/>
                </a:solidFill>
              </a:rPr>
              <a:t>область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6 республика Дагестан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4869160"/>
            <a:ext cx="2160240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3; 4; 6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432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1568" y="50095"/>
            <a:ext cx="7099378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Население современной России проживает в основном в городах — 73 %. По данным на 2015 год самым сельским регионом стала </a:t>
            </a:r>
            <a:r>
              <a:rPr lang="ru-RU" sz="1600" b="1" dirty="0">
                <a:solidFill>
                  <a:srgbClr val="002060"/>
                </a:solidFill>
              </a:rPr>
              <a:t>Республика Алтай</a:t>
            </a:r>
            <a:r>
              <a:rPr lang="ru-RU" sz="1600" dirty="0">
                <a:solidFill>
                  <a:srgbClr val="002060"/>
                </a:solidFill>
              </a:rPr>
              <a:t>, где сельские жители составляют 70,8 %. На втором месте по доле сельского населения Чеченская республика — 65,2 %, на третьем — </a:t>
            </a:r>
            <a:r>
              <a:rPr lang="ru-RU" sz="1600" b="1" dirty="0">
                <a:solidFill>
                  <a:srgbClr val="002060"/>
                </a:solidFill>
              </a:rPr>
              <a:t>Республика Ингушетия</a:t>
            </a:r>
            <a:r>
              <a:rPr lang="ru-RU" sz="1600" dirty="0">
                <a:solidFill>
                  <a:srgbClr val="002060"/>
                </a:solidFill>
              </a:rPr>
              <a:t>, где более 59 % жителей проживают в сельской местности. На последних местах в пятерке самых сельских регионов России Карачаево-Черкесская Республика и </a:t>
            </a:r>
            <a:r>
              <a:rPr lang="ru-RU" sz="1600" b="1" dirty="0">
                <a:solidFill>
                  <a:srgbClr val="002060"/>
                </a:solidFill>
              </a:rPr>
              <a:t>Республика Дагестан</a:t>
            </a:r>
            <a:r>
              <a:rPr lang="ru-RU" sz="1600" dirty="0">
                <a:solidFill>
                  <a:srgbClr val="002060"/>
                </a:solidFill>
              </a:rPr>
              <a:t> — 57,3 % и 54,9 % сельских жителей соответственно.</a:t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/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i="1" dirty="0">
                <a:solidFill>
                  <a:srgbClr val="002060"/>
                </a:solidFill>
              </a:rPr>
              <a:t>В Липецкой области</a:t>
            </a:r>
            <a:r>
              <a:rPr lang="ru-RU" sz="1600" dirty="0">
                <a:solidFill>
                  <a:srgbClr val="002060"/>
                </a:solidFill>
              </a:rPr>
              <a:t> доля сельского населения составляет 35,8 %, в </a:t>
            </a:r>
            <a:r>
              <a:rPr lang="ru-RU" sz="1600" i="1" dirty="0">
                <a:solidFill>
                  <a:srgbClr val="002060"/>
                </a:solidFill>
              </a:rPr>
              <a:t>Хабаровском крае</a:t>
            </a:r>
            <a:r>
              <a:rPr lang="ru-RU" sz="1600" dirty="0">
                <a:solidFill>
                  <a:srgbClr val="002060"/>
                </a:solidFill>
              </a:rPr>
              <a:t> — 18,2 %, в </a:t>
            </a:r>
            <a:r>
              <a:rPr lang="ru-RU" sz="1600" i="1" dirty="0">
                <a:solidFill>
                  <a:srgbClr val="002060"/>
                </a:solidFill>
              </a:rPr>
              <a:t>Свердловской области</a:t>
            </a:r>
            <a:r>
              <a:rPr lang="ru-RU" sz="1600" dirty="0">
                <a:solidFill>
                  <a:srgbClr val="002060"/>
                </a:solidFill>
              </a:rPr>
              <a:t> — 15,7 %.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127861"/>
            <a:ext cx="7143750" cy="36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6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3728" y="188640"/>
            <a:ext cx="64087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13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ru-RU" b="1" dirty="0">
                <a:solidFill>
                  <a:srgbClr val="002060"/>
                </a:solidFill>
              </a:rPr>
              <a:t>каких трех из перечисленных федеральных округах России металлургический комплекс получил наибольшее развитие?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 Северо-Западный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2 Уральский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3 Южный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4 Центральный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5 Сибирский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6 Приволжский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7984" y="4653136"/>
            <a:ext cx="180020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2; 4; 5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8672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07851" y="147990"/>
            <a:ext cx="6928645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sz="1400" dirty="0">
                <a:solidFill>
                  <a:srgbClr val="002060"/>
                </a:solidFill>
              </a:rPr>
              <a:t>На территории России выделяют </a:t>
            </a:r>
            <a:r>
              <a:rPr lang="ru-RU" sz="1400" b="1" i="1" dirty="0">
                <a:solidFill>
                  <a:srgbClr val="FF0000"/>
                </a:solidFill>
              </a:rPr>
              <a:t>три базы черной металлургии</a:t>
            </a:r>
            <a:r>
              <a:rPr lang="ru-RU" sz="1400" dirty="0">
                <a:solidFill>
                  <a:srgbClr val="002060"/>
                </a:solidFill>
              </a:rPr>
              <a:t>, на развитие которых повлияли сырьевой, топливный и потребительский факторы.</a:t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/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Уральская</a:t>
            </a:r>
            <a:r>
              <a:rPr lang="ru-RU" sz="1400" dirty="0">
                <a:solidFill>
                  <a:srgbClr val="002060"/>
                </a:solidFill>
              </a:rPr>
              <a:t> база производит почти половину чугуна, стали и проката страны. Металлургические предприятия базы работают на собственных запасах железной руды, руды КМА и угле Кузбасса. Значительную часть угля и руды импортирует из Казахстана. Крупнейшие предприятия находятся в Магнитогорске, Нижнем Тагиле, Челябинске, Новотроицке. </a:t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/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Центральная</a:t>
            </a:r>
            <a:r>
              <a:rPr lang="ru-RU" sz="1400" dirty="0">
                <a:solidFill>
                  <a:srgbClr val="002060"/>
                </a:solidFill>
              </a:rPr>
              <a:t> база использует уголь Донбасса, Печорского бассейна, Кузбасса, железную руду КМА и </a:t>
            </a:r>
            <a:r>
              <a:rPr lang="ru-RU" sz="1400" dirty="0" err="1">
                <a:solidFill>
                  <a:srgbClr val="002060"/>
                </a:solidFill>
              </a:rPr>
              <a:t>Кольско</a:t>
            </a:r>
            <a:r>
              <a:rPr lang="ru-RU" sz="1400" dirty="0">
                <a:solidFill>
                  <a:srgbClr val="002060"/>
                </a:solidFill>
              </a:rPr>
              <a:t>-Карельского района. Крупнейшие предприятия находятся в Липецке, Старом Осколе, Череповце. </a:t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/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FF0000"/>
                </a:solidFill>
              </a:rPr>
              <a:t>Сибирская</a:t>
            </a:r>
            <a:r>
              <a:rPr lang="ru-RU" sz="1400" dirty="0">
                <a:solidFill>
                  <a:srgbClr val="002060"/>
                </a:solidFill>
              </a:rPr>
              <a:t> база работает на угле Кузбасса, железной руде Горной </a:t>
            </a:r>
            <a:r>
              <a:rPr lang="ru-RU" sz="1400" dirty="0" err="1">
                <a:solidFill>
                  <a:srgbClr val="002060"/>
                </a:solidFill>
              </a:rPr>
              <a:t>Шории</a:t>
            </a:r>
            <a:r>
              <a:rPr lang="ru-RU" sz="1400" dirty="0">
                <a:solidFill>
                  <a:srgbClr val="002060"/>
                </a:solidFill>
              </a:rPr>
              <a:t>, Хакасии и </a:t>
            </a:r>
            <a:r>
              <a:rPr lang="ru-RU" sz="1400" dirty="0" err="1">
                <a:solidFill>
                  <a:srgbClr val="002060"/>
                </a:solidFill>
              </a:rPr>
              <a:t>Ангаро</a:t>
            </a:r>
            <a:r>
              <a:rPr lang="ru-RU" sz="1400" dirty="0">
                <a:solidFill>
                  <a:srgbClr val="002060"/>
                </a:solidFill>
              </a:rPr>
              <a:t>-Илимского бассейна. Крупнейшие предприятия находятся в Новокузнецке. </a:t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/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>Важное место в экономике </a:t>
            </a:r>
            <a:r>
              <a:rPr lang="ru-RU" sz="1400" i="1" dirty="0">
                <a:solidFill>
                  <a:srgbClr val="002060"/>
                </a:solidFill>
              </a:rPr>
              <a:t>Северо-Западного федерального округа</a:t>
            </a:r>
            <a:r>
              <a:rPr lang="ru-RU" sz="1400" dirty="0">
                <a:solidFill>
                  <a:srgbClr val="002060"/>
                </a:solidFill>
              </a:rPr>
              <a:t> занимает добыча нефти, газа и угля.</a:t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/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>Отраслями специализации </a:t>
            </a:r>
            <a:r>
              <a:rPr lang="ru-RU" sz="1400" i="1" dirty="0">
                <a:solidFill>
                  <a:srgbClr val="002060"/>
                </a:solidFill>
              </a:rPr>
              <a:t>Южного федерального округа</a:t>
            </a:r>
            <a:r>
              <a:rPr lang="ru-RU" sz="1400" dirty="0">
                <a:solidFill>
                  <a:srgbClr val="002060"/>
                </a:solidFill>
              </a:rPr>
              <a:t> являются электроэнергетика, нефтяная и газовая промышленность, на базе которых развивается химическая промышленность. Округ занимает первое место в России по добыче минеральных вод, второе — по добыче вольфрамового сырья (25 %), третье — по добыче цементного сырья (15 %).</a:t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dirty="0">
                <a:solidFill>
                  <a:srgbClr val="002060"/>
                </a:solidFill>
              </a:rPr>
              <a:t/>
            </a:r>
            <a:br>
              <a:rPr lang="ru-RU" sz="1400" dirty="0">
                <a:solidFill>
                  <a:srgbClr val="002060"/>
                </a:solidFill>
              </a:rPr>
            </a:br>
            <a:r>
              <a:rPr lang="ru-RU" sz="1400" i="1" dirty="0">
                <a:solidFill>
                  <a:srgbClr val="002060"/>
                </a:solidFill>
              </a:rPr>
              <a:t>Приволжский федеральный округ</a:t>
            </a:r>
            <a:r>
              <a:rPr lang="ru-RU" sz="1400" dirty="0">
                <a:solidFill>
                  <a:srgbClr val="002060"/>
                </a:solidFill>
              </a:rPr>
              <a:t> имеет достаточно четко выраженную нефтяную специализацию. Запасы нефти и газа составляют соответственно 13 % и 2 % от общероссийских, уровень добычи составляет соответственно 25 % и 5 %. </a:t>
            </a:r>
            <a:br>
              <a:rPr lang="ru-RU" sz="1400" dirty="0">
                <a:solidFill>
                  <a:srgbClr val="002060"/>
                </a:solidFill>
              </a:rPr>
            </a:br>
            <a:endParaRPr lang="ru-RU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5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57323"/>
            <a:ext cx="7344816" cy="4707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97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7704" y="260648"/>
            <a:ext cx="69847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14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Что </a:t>
            </a:r>
            <a:r>
              <a:rPr lang="ru-RU" b="1" dirty="0">
                <a:solidFill>
                  <a:srgbClr val="002060"/>
                </a:solidFill>
              </a:rPr>
              <a:t>из нижеперечисленного о Северном Кавказе верно?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 Северный </a:t>
            </a:r>
            <a:r>
              <a:rPr lang="ru-RU" b="1" dirty="0">
                <a:solidFill>
                  <a:srgbClr val="002060"/>
                </a:solidFill>
              </a:rPr>
              <a:t>Кавказ богат разнообразными минеральными водами.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2 Значительная </a:t>
            </a:r>
            <a:r>
              <a:rPr lang="ru-RU" b="1" dirty="0">
                <a:solidFill>
                  <a:srgbClr val="002060"/>
                </a:solidFill>
              </a:rPr>
              <a:t>часть Северного Кавказа занята лесами.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3 Большая </a:t>
            </a:r>
            <a:r>
              <a:rPr lang="ru-RU" b="1" dirty="0">
                <a:solidFill>
                  <a:srgbClr val="002060"/>
                </a:solidFill>
              </a:rPr>
              <a:t>часть Северного Кавказа находится в зоне степей, а его восточная часть — в полупустынях.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4 На </a:t>
            </a:r>
            <a:r>
              <a:rPr lang="ru-RU" b="1" dirty="0">
                <a:solidFill>
                  <a:srgbClr val="002060"/>
                </a:solidFill>
              </a:rPr>
              <a:t>Северном Кавказе находятся значительные месторождения железных руд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4365104"/>
            <a:ext cx="2376264" cy="4198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1; 3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7468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51720" y="332656"/>
            <a:ext cx="67687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Северный </a:t>
            </a:r>
            <a:r>
              <a:rPr lang="ru-RU" dirty="0">
                <a:solidFill>
                  <a:srgbClr val="002060"/>
                </a:solidFill>
              </a:rPr>
              <a:t>Кавказ расположен на юге европейской части России. Ландшафты там разнообразны. </a:t>
            </a:r>
            <a:r>
              <a:rPr lang="ru-RU" b="1" dirty="0">
                <a:solidFill>
                  <a:srgbClr val="002060"/>
                </a:solidFill>
              </a:rPr>
              <a:t>Большая часть находится в зоне степей, а его восточная часть — в полупустынях</a:t>
            </a:r>
            <a:r>
              <a:rPr lang="ru-RU" dirty="0">
                <a:solidFill>
                  <a:srgbClr val="002060"/>
                </a:solidFill>
              </a:rPr>
              <a:t>. По сравнению с другими районами России Северо-Кавказский экономический район малообеспеченный лесными ресурсами, </a:t>
            </a:r>
            <a:r>
              <a:rPr lang="ru-RU" i="1" dirty="0">
                <a:solidFill>
                  <a:srgbClr val="002060"/>
                </a:solidFill>
              </a:rPr>
              <a:t>леса занимают только</a:t>
            </a:r>
            <a:r>
              <a:rPr lang="ru-RU" dirty="0">
                <a:solidFill>
                  <a:srgbClr val="002060"/>
                </a:solidFill>
              </a:rPr>
              <a:t> 10 % </a:t>
            </a:r>
            <a:r>
              <a:rPr lang="ru-RU" i="1" dirty="0">
                <a:solidFill>
                  <a:srgbClr val="002060"/>
                </a:solidFill>
              </a:rPr>
              <a:t>территории</a:t>
            </a:r>
            <a:r>
              <a:rPr lang="ru-RU" dirty="0">
                <a:solidFill>
                  <a:srgbClr val="002060"/>
                </a:solidFill>
              </a:rPr>
              <a:t>. В силу разнообразного и довольно сложного геологического строения территория района богата полезными ископаемыми. Здесь располагаются значительные запасы нефти и природного газа, каменного угля, </a:t>
            </a:r>
            <a:r>
              <a:rPr lang="ru-RU" i="1" dirty="0">
                <a:solidFill>
                  <a:srgbClr val="002060"/>
                </a:solidFill>
              </a:rPr>
              <a:t>руд цветных и редких металлов</a:t>
            </a:r>
            <a:r>
              <a:rPr lang="ru-RU" dirty="0">
                <a:solidFill>
                  <a:srgbClr val="002060"/>
                </a:solidFill>
              </a:rPr>
              <a:t>, каменной соли. Также </a:t>
            </a:r>
            <a:r>
              <a:rPr lang="ru-RU" b="1" dirty="0">
                <a:solidFill>
                  <a:srgbClr val="002060"/>
                </a:solidFill>
              </a:rPr>
              <a:t>Северный Кавказ богат разнообразными минеральными водами</a:t>
            </a:r>
            <a:r>
              <a:rPr lang="ru-RU" dirty="0">
                <a:solidFill>
                  <a:srgbClr val="002060"/>
                </a:solidFill>
              </a:rPr>
              <a:t>, которые используются в лечебных целях на многочисленных курортах: Железноводск, Ессентуки, Кисловодск, Пятигорск.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91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9660" y="332656"/>
            <a:ext cx="67687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15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ru-RU" b="1" dirty="0">
                <a:solidFill>
                  <a:srgbClr val="002060"/>
                </a:solidFill>
              </a:rPr>
              <a:t>каких из утверждений содержится правильная информация о геологической истории Земли?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 В </a:t>
            </a:r>
            <a:r>
              <a:rPr lang="ru-RU" b="1" dirty="0">
                <a:solidFill>
                  <a:srgbClr val="002060"/>
                </a:solidFill>
              </a:rPr>
              <a:t>Архейской эре на Земле происходили горообразовательные процессы, сопровождающиеся вулканизмом и выветриванием горных пород.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2 Фундамент </a:t>
            </a:r>
            <a:r>
              <a:rPr lang="ru-RU" b="1" dirty="0">
                <a:solidFill>
                  <a:srgbClr val="002060"/>
                </a:solidFill>
              </a:rPr>
              <a:t>земной коры сложен из базальтового и гранитного слоев.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3 Самые </a:t>
            </a:r>
            <a:r>
              <a:rPr lang="ru-RU" b="1" dirty="0">
                <a:solidFill>
                  <a:srgbClr val="002060"/>
                </a:solidFill>
              </a:rPr>
              <a:t>древние породы в земной коре — это граниты и гнейсы.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4 В </a:t>
            </a:r>
            <a:r>
              <a:rPr lang="ru-RU" b="1" dirty="0">
                <a:solidFill>
                  <a:srgbClr val="002060"/>
                </a:solidFill>
              </a:rPr>
              <a:t>антропогеновом периоде решающее влияние на формирование рельефа Северной Америки и Евразии оказало материковое оледенение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60471" y="5445224"/>
            <a:ext cx="216024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1; 4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7000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5736" y="332656"/>
            <a:ext cx="68407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dirty="0">
                <a:solidFill>
                  <a:srgbClr val="002060"/>
                </a:solidFill>
              </a:rPr>
              <a:t>Геологическая история Земли — последовательность событий в развитии Земли как планеты. Геологическая история делится на большие промежутки — эры, эры делятся на периоды, периоды делятся на эпохи. Самая древняя эра — </a:t>
            </a:r>
            <a:r>
              <a:rPr lang="ru-RU" b="1" dirty="0">
                <a:solidFill>
                  <a:srgbClr val="002060"/>
                </a:solidFill>
              </a:rPr>
              <a:t>архейская</a:t>
            </a:r>
            <a:r>
              <a:rPr lang="ru-RU" dirty="0">
                <a:solidFill>
                  <a:srgbClr val="002060"/>
                </a:solidFill>
              </a:rPr>
              <a:t>. В это время рельеф планеты только начал формироваться. </a:t>
            </a:r>
            <a:r>
              <a:rPr lang="ru-RU" b="1" dirty="0">
                <a:solidFill>
                  <a:srgbClr val="002060"/>
                </a:solidFill>
              </a:rPr>
              <a:t>В архейскую эру на Земле происходили горообразовательные процессы, сопровождающиеся вулканизмом и выветриванием горных пород</a:t>
            </a:r>
            <a:r>
              <a:rPr lang="ru-RU" dirty="0">
                <a:solidFill>
                  <a:srgbClr val="002060"/>
                </a:solidFill>
              </a:rPr>
              <a:t>. Горные породы архейского времени </a:t>
            </a:r>
            <a:r>
              <a:rPr lang="ru-RU" i="1" dirty="0">
                <a:solidFill>
                  <a:srgbClr val="002060"/>
                </a:solidFill>
              </a:rPr>
              <a:t>самые древние</a:t>
            </a:r>
            <a:r>
              <a:rPr lang="ru-RU" dirty="0">
                <a:solidFill>
                  <a:srgbClr val="002060"/>
                </a:solidFill>
              </a:rPr>
              <a:t>. Они представлены </a:t>
            </a:r>
            <a:r>
              <a:rPr lang="ru-RU" i="1" dirty="0">
                <a:solidFill>
                  <a:srgbClr val="002060"/>
                </a:solidFill>
              </a:rPr>
              <a:t>кристаллическими сланцами, кварцитами, реже гнейсами</a:t>
            </a:r>
            <a:r>
              <a:rPr lang="ru-RU" dirty="0">
                <a:solidFill>
                  <a:srgbClr val="002060"/>
                </a:solidFill>
              </a:rPr>
              <a:t>. Последний период истории Земли — </a:t>
            </a:r>
            <a:r>
              <a:rPr lang="ru-RU" b="1" dirty="0">
                <a:solidFill>
                  <a:srgbClr val="002060"/>
                </a:solidFill>
              </a:rPr>
              <a:t>антропогеновый</a:t>
            </a:r>
            <a:r>
              <a:rPr lang="ru-RU" dirty="0">
                <a:solidFill>
                  <a:srgbClr val="002060"/>
                </a:solidFill>
              </a:rPr>
              <a:t> (четвертичный, ледниковый) кайнозойской эры. На материках северного полушария в это время появились покровные ледники толщиной до 2—3 км. Это </a:t>
            </a:r>
            <a:r>
              <a:rPr lang="ru-RU" b="1" dirty="0">
                <a:solidFill>
                  <a:srgbClr val="002060"/>
                </a:solidFill>
              </a:rPr>
              <a:t>материковое оледенение оказало решающее влияние на формирование рельефа Северной Америки и Евразии</a:t>
            </a:r>
            <a:r>
              <a:rPr lang="ru-RU" dirty="0">
                <a:solidFill>
                  <a:srgbClr val="002060"/>
                </a:solidFill>
              </a:rPr>
              <a:t>. В результате геологической истории Земли сформировалась земная кора — твердая каменная оболочка Земли. </a:t>
            </a:r>
            <a:r>
              <a:rPr lang="ru-RU" i="1" dirty="0">
                <a:solidFill>
                  <a:srgbClr val="002060"/>
                </a:solidFill>
              </a:rPr>
              <a:t>Различают континентальный и океанический типы земной коры</a:t>
            </a:r>
            <a:r>
              <a:rPr lang="ru-RU" dirty="0">
                <a:solidFill>
                  <a:srgbClr val="002060"/>
                </a:solidFill>
              </a:rPr>
              <a:t>. Континентальная земная кора состоит из трех слоев: базальтового, гранитного, осадочного, а океаническая — из двух: базальтового и осадочного.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18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7704" y="123591"/>
            <a:ext cx="7236296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16</a:t>
            </a:r>
          </a:p>
          <a:p>
            <a:r>
              <a:rPr lang="ru-RU" b="1" dirty="0">
                <a:solidFill>
                  <a:srgbClr val="002060"/>
                </a:solidFill>
              </a:rPr>
              <a:t>Выберите правильные выводы о загрязнении атмосферного воздуха на территории России с 2001 по 2005 год, сделанные на основе анализа данных, приведенных в таблице. 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sz="1600" b="1" dirty="0" smtClean="0">
                <a:solidFill>
                  <a:srgbClr val="002060"/>
                </a:solidFill>
              </a:rPr>
              <a:t>Выбросы </a:t>
            </a:r>
            <a:r>
              <a:rPr lang="ru-RU" sz="1600" b="1" dirty="0">
                <a:solidFill>
                  <a:srgbClr val="002060"/>
                </a:solidFill>
              </a:rPr>
              <a:t>основных загрязняющих веществ в атмосферу на территории РФ, млн т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 Выбросы </a:t>
            </a:r>
            <a:r>
              <a:rPr lang="ru-RU" b="1" dirty="0">
                <a:solidFill>
                  <a:srgbClr val="002060"/>
                </a:solidFill>
              </a:rPr>
              <a:t>твердых веществ в атмосферный воздух промышленными предприятиями и автотранспортом сократились.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2 В </a:t>
            </a:r>
            <a:r>
              <a:rPr lang="ru-RU" b="1" dirty="0">
                <a:solidFill>
                  <a:srgbClr val="002060"/>
                </a:solidFill>
              </a:rPr>
              <a:t>2005 году выбросы твердых веществ превысили выбросы оксида углерода.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3 В </a:t>
            </a:r>
            <a:r>
              <a:rPr lang="ru-RU" b="1" dirty="0">
                <a:solidFill>
                  <a:srgbClr val="002060"/>
                </a:solidFill>
              </a:rPr>
              <a:t>2005 году выбросы в атмосферу диоксида серы составили 15,1 % от всего объема загрязнений.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4 Загрязнение </a:t>
            </a:r>
            <a:r>
              <a:rPr lang="ru-RU" b="1" dirty="0">
                <a:solidFill>
                  <a:srgbClr val="002060"/>
                </a:solidFill>
              </a:rPr>
              <a:t>атмосферного воздуха оксидом углерода постоянно увеличивалось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484784"/>
            <a:ext cx="527685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355976" y="6306616"/>
            <a:ext cx="2016224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3; 4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5074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332656"/>
            <a:ext cx="68407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Согласно </a:t>
            </a:r>
            <a:r>
              <a:rPr lang="ru-RU" dirty="0">
                <a:solidFill>
                  <a:srgbClr val="002060"/>
                </a:solidFill>
              </a:rPr>
              <a:t>данным таблицы в период с 2001 по 2005 год количество выбросов твердых веществ в атмосферный воздух промышленными предприятиями и автотранспортом изменилось незначительно, только на 0,1 млн т. (3 млн т.−2,9 млн т.=0,1 млн т.). 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В 2005 году выбросы оксида углерода</a:t>
            </a:r>
            <a:r>
              <a:rPr lang="ru-RU" dirty="0">
                <a:solidFill>
                  <a:srgbClr val="002060"/>
                </a:solidFill>
              </a:rPr>
              <a:t> (19,5 млн т.) </a:t>
            </a:r>
            <a:r>
              <a:rPr lang="ru-RU" i="1" dirty="0">
                <a:solidFill>
                  <a:srgbClr val="002060"/>
                </a:solidFill>
              </a:rPr>
              <a:t>значительно превышали выбросы твердых веществ</a:t>
            </a:r>
            <a:r>
              <a:rPr lang="ru-RU" dirty="0">
                <a:solidFill>
                  <a:srgbClr val="002060"/>
                </a:solidFill>
              </a:rPr>
              <a:t> (2,9 млн т.). </a:t>
            </a:r>
            <a:r>
              <a:rPr lang="ru-RU" b="1" dirty="0">
                <a:solidFill>
                  <a:srgbClr val="002060"/>
                </a:solidFill>
              </a:rPr>
              <a:t>В</a:t>
            </a:r>
            <a:r>
              <a:rPr lang="ru-RU" dirty="0">
                <a:solidFill>
                  <a:srgbClr val="002060"/>
                </a:solidFill>
              </a:rPr>
              <a:t> 2005 </a:t>
            </a:r>
            <a:r>
              <a:rPr lang="ru-RU" b="1" dirty="0">
                <a:solidFill>
                  <a:srgbClr val="002060"/>
                </a:solidFill>
              </a:rPr>
              <a:t>году выбросы в атмосферу диоксида серы составили</a:t>
            </a:r>
            <a:r>
              <a:rPr lang="ru-RU" dirty="0">
                <a:solidFill>
                  <a:srgbClr val="002060"/>
                </a:solidFill>
              </a:rPr>
              <a:t> 15,1 % </a:t>
            </a:r>
            <a:r>
              <a:rPr lang="ru-RU" b="1" dirty="0">
                <a:solidFill>
                  <a:srgbClr val="002060"/>
                </a:solidFill>
              </a:rPr>
              <a:t>от всего объема загрязнений</a:t>
            </a:r>
            <a:r>
              <a:rPr lang="ru-RU" dirty="0">
                <a:solidFill>
                  <a:srgbClr val="002060"/>
                </a:solidFill>
              </a:rPr>
              <a:t>. 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Поскольку всего выбросы составляли 30,4 млн т. (2,9 + 4,6 + 19,5 + 3,4 = 30,4 млн т.), то доля выбросов диоксида серы (4,6 млн т.): 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(4,6 ⋅ 100) : 30,4 = 15,1 %. 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Загрязнение атмосферного воздуха оксидом углерода за данный период постоянно увеличивалось</a:t>
            </a:r>
            <a:r>
              <a:rPr lang="ru-RU" dirty="0">
                <a:solidFill>
                  <a:srgbClr val="002060"/>
                </a:solidFill>
              </a:rPr>
              <a:t>: с 17,2 млн т. в 2001 году до 19,5 млн т. в 2005 году.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97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140968"/>
            <a:ext cx="666750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79712" y="188640"/>
            <a:ext cx="69127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17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Анализируя </a:t>
            </a:r>
            <a:r>
              <a:rPr lang="ru-RU" b="1" dirty="0">
                <a:solidFill>
                  <a:srgbClr val="002060"/>
                </a:solidFill>
              </a:rPr>
              <a:t>карту, сравните абсолютные минимальные и максимальные температуры, зарегистрированные в истории климатических наблюдений в разных точках, обозначенных как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</a:t>
            </a:r>
            <a:r>
              <a:rPr lang="ru-RU" b="1" dirty="0">
                <a:solidFill>
                  <a:srgbClr val="002060"/>
                </a:solidFill>
              </a:rPr>
              <a:t>, 2, 3.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Расположите </a:t>
            </a:r>
            <a:r>
              <a:rPr lang="ru-RU" b="1" dirty="0">
                <a:solidFill>
                  <a:srgbClr val="002060"/>
                </a:solidFill>
              </a:rPr>
              <a:t>точки в порядке уменьшения годовой амплитуды температур, начиная с наибольшей. 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002060"/>
                </a:solidFill>
              </a:rPr>
              <a:t>Запишите получившуюся последовательность цифр.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92280" y="2644572"/>
            <a:ext cx="1512168" cy="40638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321</a:t>
            </a:r>
          </a:p>
        </p:txBody>
      </p:sp>
    </p:spTree>
    <p:extLst>
      <p:ext uri="{BB962C8B-B14F-4D97-AF65-F5344CB8AC3E}">
        <p14:creationId xmlns:p14="http://schemas.microsoft.com/office/powerpoint/2010/main" val="310610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332656"/>
            <a:ext cx="676875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Годовая </a:t>
            </a:r>
            <a:r>
              <a:rPr lang="ru-RU" sz="2000" dirty="0">
                <a:solidFill>
                  <a:srgbClr val="002060"/>
                </a:solidFill>
              </a:rPr>
              <a:t>амплитуда температуры воздуха — разность между максимальным и минимальным значением температуры за год. Используя данные карты, определяем годовую амплитуду температур точек: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1.  37,1 − (−35,9) = 73.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2.  38,8 − (−46,7) = 85,5.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3.  38,2 − (−49,7) = 87,9.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В порядке уменьшения годовой амплитуды температур, начиная с наибольшей, точки располагаются таким образом: </a:t>
            </a:r>
            <a:r>
              <a:rPr lang="ru-RU" sz="2000" b="1" dirty="0">
                <a:solidFill>
                  <a:srgbClr val="002060"/>
                </a:solidFill>
              </a:rPr>
              <a:t>3, 2, 1</a:t>
            </a:r>
            <a:r>
              <a:rPr lang="ru-RU" sz="2000" dirty="0">
                <a:solidFill>
                  <a:srgbClr val="002060"/>
                </a:solidFill>
              </a:rPr>
              <a:t>. Значительная протяженность территории России с запада на восток обуславливает увеличение амплитуды температуры воздуха в этом направлении.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4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188640"/>
            <a:ext cx="676875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18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Установите </a:t>
            </a:r>
            <a:r>
              <a:rPr lang="ru-RU" b="1" dirty="0">
                <a:solidFill>
                  <a:srgbClr val="002060"/>
                </a:solidFill>
              </a:rPr>
              <a:t>соответствие между административным центром (обозначено буквами) и субъектом РФ (обозначено цифрами). 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Административный центр:</a:t>
            </a:r>
          </a:p>
          <a:p>
            <a:r>
              <a:rPr lang="ru-RU" b="1" dirty="0">
                <a:solidFill>
                  <a:srgbClr val="002060"/>
                </a:solidFill>
              </a:rPr>
              <a:t>А) Йошкар-Ола </a:t>
            </a:r>
          </a:p>
          <a:p>
            <a:r>
              <a:rPr lang="ru-RU" b="1" dirty="0">
                <a:solidFill>
                  <a:srgbClr val="002060"/>
                </a:solidFill>
              </a:rPr>
              <a:t>Б) Уфа </a:t>
            </a:r>
          </a:p>
          <a:p>
            <a:r>
              <a:rPr lang="ru-RU" b="1" dirty="0">
                <a:solidFill>
                  <a:srgbClr val="002060"/>
                </a:solidFill>
              </a:rPr>
              <a:t>В) Чита 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Субъект РФ:</a:t>
            </a:r>
          </a:p>
          <a:p>
            <a:r>
              <a:rPr lang="ru-RU" b="1" dirty="0">
                <a:solidFill>
                  <a:srgbClr val="002060"/>
                </a:solidFill>
              </a:rPr>
              <a:t>1) Республика Башкортостан </a:t>
            </a:r>
          </a:p>
          <a:p>
            <a:r>
              <a:rPr lang="ru-RU" b="1" dirty="0">
                <a:solidFill>
                  <a:srgbClr val="002060"/>
                </a:solidFill>
              </a:rPr>
              <a:t>2) Забайкальский край </a:t>
            </a:r>
          </a:p>
          <a:p>
            <a:r>
              <a:rPr lang="ru-RU" b="1" dirty="0">
                <a:solidFill>
                  <a:srgbClr val="002060"/>
                </a:solidFill>
              </a:rPr>
              <a:t>3) Республика Марий Эл </a:t>
            </a:r>
          </a:p>
          <a:p>
            <a:r>
              <a:rPr lang="ru-RU" b="1" dirty="0">
                <a:solidFill>
                  <a:srgbClr val="002060"/>
                </a:solidFill>
              </a:rPr>
              <a:t>4) Республика Бурятия 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Запишите результаты в таблицу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96136" y="4604963"/>
            <a:ext cx="1800200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А: 3; Б: 1; В: 2</a:t>
            </a:r>
          </a:p>
        </p:txBody>
      </p:sp>
    </p:spTree>
    <p:extLst>
      <p:ext uri="{BB962C8B-B14F-4D97-AF65-F5344CB8AC3E}">
        <p14:creationId xmlns:p14="http://schemas.microsoft.com/office/powerpoint/2010/main" val="396731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219998"/>
            <a:ext cx="68407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endParaRPr lang="ru-RU" b="1" i="1" dirty="0" smtClean="0"/>
          </a:p>
          <a:p>
            <a:r>
              <a:rPr lang="ru-RU" b="1" i="1" dirty="0" smtClean="0">
                <a:solidFill>
                  <a:srgbClr val="002060"/>
                </a:solidFill>
              </a:rPr>
              <a:t>Йошкар-Ола</a:t>
            </a:r>
            <a:r>
              <a:rPr lang="ru-RU" dirty="0">
                <a:solidFill>
                  <a:srgbClr val="002060"/>
                </a:solidFill>
              </a:rPr>
              <a:t> — административный центр </a:t>
            </a:r>
            <a:r>
              <a:rPr lang="ru-RU" b="1" i="1" dirty="0">
                <a:solidFill>
                  <a:srgbClr val="002060"/>
                </a:solidFill>
              </a:rPr>
              <a:t>Республики Марий Эл</a:t>
            </a:r>
            <a:r>
              <a:rPr lang="ru-RU" dirty="0">
                <a:solidFill>
                  <a:srgbClr val="002060"/>
                </a:solidFill>
              </a:rPr>
              <a:t>.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Уфа</a:t>
            </a:r>
            <a:r>
              <a:rPr lang="ru-RU" dirty="0">
                <a:solidFill>
                  <a:srgbClr val="002060"/>
                </a:solidFill>
              </a:rPr>
              <a:t> — административный центр </a:t>
            </a:r>
            <a:r>
              <a:rPr lang="ru-RU" b="1" i="1" dirty="0">
                <a:solidFill>
                  <a:srgbClr val="002060"/>
                </a:solidFill>
              </a:rPr>
              <a:t>Республика Башкортостан</a:t>
            </a:r>
            <a:r>
              <a:rPr lang="ru-RU" dirty="0">
                <a:solidFill>
                  <a:srgbClr val="002060"/>
                </a:solidFill>
              </a:rPr>
              <a:t>.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 smtClean="0">
              <a:solidFill>
                <a:srgbClr val="002060"/>
              </a:solidFill>
            </a:endParaRPr>
          </a:p>
          <a:p>
            <a:r>
              <a:rPr lang="ru-RU" b="1" i="1" dirty="0" smtClean="0">
                <a:solidFill>
                  <a:srgbClr val="002060"/>
                </a:solidFill>
              </a:rPr>
              <a:t>Чита</a:t>
            </a:r>
            <a:r>
              <a:rPr lang="ru-RU" dirty="0">
                <a:solidFill>
                  <a:srgbClr val="002060"/>
                </a:solidFill>
              </a:rPr>
              <a:t> — административный центр </a:t>
            </a:r>
            <a:r>
              <a:rPr lang="ru-RU" b="1" i="1" dirty="0">
                <a:solidFill>
                  <a:srgbClr val="002060"/>
                </a:solidFill>
              </a:rPr>
              <a:t>Забайкальского края</a:t>
            </a:r>
            <a:r>
              <a:rPr lang="ru-RU" dirty="0">
                <a:solidFill>
                  <a:srgbClr val="002060"/>
                </a:solidFill>
              </a:rPr>
              <a:t>.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Административный </a:t>
            </a:r>
            <a:r>
              <a:rPr lang="ru-RU" dirty="0">
                <a:solidFill>
                  <a:srgbClr val="002060"/>
                </a:solidFill>
              </a:rPr>
              <a:t>центр </a:t>
            </a:r>
            <a:r>
              <a:rPr lang="ru-RU" i="1" dirty="0">
                <a:solidFill>
                  <a:srgbClr val="002060"/>
                </a:solidFill>
              </a:rPr>
              <a:t>Республики Бурятия — Улан-Удэ</a:t>
            </a:r>
            <a:r>
              <a:rPr lang="ru-RU" dirty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69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332656"/>
            <a:ext cx="64807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19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Какие </a:t>
            </a:r>
            <a:r>
              <a:rPr lang="ru-RU" b="1" dirty="0">
                <a:solidFill>
                  <a:srgbClr val="002060"/>
                </a:solidFill>
              </a:rPr>
              <a:t>три из перечисленных стран являются странами-экспортерами нефти?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1 Китай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2 ОАЭ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3 Канада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4 Кувейт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5 Германия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6 Ирак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92080" y="4293096"/>
            <a:ext cx="2016224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2; 4; 6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8008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260648"/>
            <a:ext cx="67687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Страны-лидеры </a:t>
            </a:r>
            <a:r>
              <a:rPr lang="ru-RU" dirty="0">
                <a:solidFill>
                  <a:srgbClr val="002060"/>
                </a:solidFill>
              </a:rPr>
              <a:t>по экспорту нефти: Саудовская Аравия, Россия, </a:t>
            </a:r>
            <a:r>
              <a:rPr lang="ru-RU" b="1" dirty="0">
                <a:solidFill>
                  <a:srgbClr val="002060"/>
                </a:solidFill>
              </a:rPr>
              <a:t>ОАЭ, Кувейт, Ирак</a:t>
            </a:r>
            <a:r>
              <a:rPr lang="ru-RU" dirty="0">
                <a:solidFill>
                  <a:srgbClr val="002060"/>
                </a:solidFill>
              </a:rPr>
              <a:t>, Нигерия, Катар, Иран, Венесуэла, Норвегия. 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Канада</a:t>
            </a:r>
            <a:r>
              <a:rPr lang="ru-RU" dirty="0">
                <a:solidFill>
                  <a:srgbClr val="002060"/>
                </a:solidFill>
              </a:rPr>
              <a:t> также страна-экспортер нефти, однако она не входит в десятку стран-лидеров. 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i="1" dirty="0">
                <a:solidFill>
                  <a:srgbClr val="002060"/>
                </a:solidFill>
              </a:rPr>
              <a:t>Китай и Германия</a:t>
            </a:r>
            <a:r>
              <a:rPr lang="ru-RU" dirty="0">
                <a:solidFill>
                  <a:srgbClr val="002060"/>
                </a:solidFill>
              </a:rPr>
              <a:t> относятся к одним из крупнейших импортеров нефти.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64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61846"/>
            <a:ext cx="7363069" cy="428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09106" y="260648"/>
            <a:ext cx="67113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20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ru-RU" b="1" dirty="0">
                <a:solidFill>
                  <a:srgbClr val="002060"/>
                </a:solidFill>
              </a:rPr>
              <a:t>котором часу восходит солнце в Красноярске (VI часовая зона) по московскому времени, если в Санкт-Петербурге оно всходит в 7 часов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sz="1600" b="1" dirty="0">
                <a:solidFill>
                  <a:srgbClr val="002060"/>
                </a:solidFill>
              </a:rPr>
              <a:t>Ответ запишите в виде числа.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endParaRPr lang="ru-RU" sz="1600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64088" y="1899320"/>
            <a:ext cx="136815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169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404664"/>
            <a:ext cx="669674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sz="2000" dirty="0" smtClean="0">
                <a:solidFill>
                  <a:srgbClr val="002060"/>
                </a:solidFill>
              </a:rPr>
              <a:t>Определяем</a:t>
            </a:r>
            <a:r>
              <a:rPr lang="ru-RU" sz="2000" dirty="0">
                <a:solidFill>
                  <a:srgbClr val="002060"/>
                </a:solidFill>
              </a:rPr>
              <a:t>, в каком часовом поясе (зоне) находятся пункты: Красноярск — VI, Санкт-Петербург — II.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Определяем разницу во времени между пунктами: VI–II=IV (+4, как указано на карте).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Определяем, в котором часу восходит солнце в Красноярске. Поскольку Красноярск находится восточнее Санкт-Петербурга, то по московскому времени солнце там всходит раньше: 7—4=3.</a:t>
            </a:r>
          </a:p>
          <a:p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96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476672"/>
            <a:ext cx="60486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21</a:t>
            </a:r>
          </a:p>
          <a:p>
            <a:r>
              <a:rPr lang="ru-RU" b="1" dirty="0">
                <a:solidFill>
                  <a:srgbClr val="002060"/>
                </a:solidFill>
              </a:rPr>
              <a:t>Используя данные таблицы, определите долю сельского населения в процентах от общей численности населения Республики Тыва. 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Ответ запишите, округлив до целого числа.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Численность населения Республики Тыва, в тыс. чел.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79632"/>
            <a:ext cx="55911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75856" y="3429000"/>
            <a:ext cx="1800200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49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3737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476672"/>
            <a:ext cx="66967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sz="2000" dirty="0" smtClean="0">
                <a:solidFill>
                  <a:srgbClr val="002060"/>
                </a:solidFill>
              </a:rPr>
              <a:t>Определяем </a:t>
            </a:r>
            <a:r>
              <a:rPr lang="ru-RU" sz="2000" dirty="0">
                <a:solidFill>
                  <a:srgbClr val="002060"/>
                </a:solidFill>
              </a:rPr>
              <a:t>долю сельского населения в процентах от общей численности населения Республики Тыва.</a:t>
            </a:r>
            <a:br>
              <a:rPr lang="ru-RU" sz="2000" dirty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  <a:p>
            <a:r>
              <a:rPr lang="ru-RU" sz="2000" dirty="0">
                <a:solidFill>
                  <a:srgbClr val="002060"/>
                </a:solidFill>
              </a:rPr>
              <a:t>Все население — 310 тыс. чел. — 100 %.</a:t>
            </a:r>
          </a:p>
          <a:p>
            <a:r>
              <a:rPr lang="ru-RU" sz="2000" dirty="0">
                <a:solidFill>
                  <a:srgbClr val="002060"/>
                </a:solidFill>
              </a:rPr>
              <a:t>Сельское население — 152 тыс. чел. — X %.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Доля сельского населения: (152⋅100):310=49 %.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2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67687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Вопрос 22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Используя данные таблицы, рассчитайте обеспеченность стран лесными ресурсами на душу населения. Расположите страны в порядке возрастания в них показателя </a:t>
            </a:r>
            <a:r>
              <a:rPr lang="ru-RU" b="1" dirty="0" err="1" smtClean="0">
                <a:solidFill>
                  <a:srgbClr val="002060"/>
                </a:solidFill>
              </a:rPr>
              <a:t>ресурсообеспеченности</a:t>
            </a:r>
            <a:r>
              <a:rPr lang="ru-RU" b="1" dirty="0" smtClean="0">
                <a:solidFill>
                  <a:srgbClr val="002060"/>
                </a:solidFill>
              </a:rPr>
              <a:t>, начиная со страны с наименьшим показателем.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04864"/>
            <a:ext cx="533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34847" y="2352830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А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970" y="3213100"/>
            <a:ext cx="5334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42060" y="3124702"/>
            <a:ext cx="336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Б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717032"/>
            <a:ext cx="5334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47671" y="3627616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В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46442" y="4365104"/>
            <a:ext cx="1584176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ВАБ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3071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332656"/>
            <a:ext cx="66247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Чтобы </a:t>
            </a:r>
            <a:r>
              <a:rPr lang="ru-RU" dirty="0">
                <a:solidFill>
                  <a:srgbClr val="002060"/>
                </a:solidFill>
              </a:rPr>
              <a:t>определить обеспеченность стран лесными ресурсами на душу населения, необходимо воспользоваться формулой: 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 err="1">
                <a:solidFill>
                  <a:srgbClr val="002060"/>
                </a:solidFill>
              </a:rPr>
              <a:t>Ресурсообеспеченность</a:t>
            </a:r>
            <a:r>
              <a:rPr lang="ru-RU" dirty="0">
                <a:solidFill>
                  <a:srgbClr val="002060"/>
                </a:solidFill>
              </a:rPr>
              <a:t> = Запасы/Население; в данном случае запасы — площадь лесов.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Россия: 766 млн га : 142 млн чел. = 5,4 га/чел.</a:t>
            </a:r>
          </a:p>
          <a:p>
            <a:r>
              <a:rPr lang="ru-RU" dirty="0">
                <a:solidFill>
                  <a:srgbClr val="002060"/>
                </a:solidFill>
              </a:rPr>
              <a:t>Канада: 494 млн га : 32 млн чел. = 15,4 га/чел.</a:t>
            </a:r>
          </a:p>
          <a:p>
            <a:r>
              <a:rPr lang="ru-RU" dirty="0">
                <a:solidFill>
                  <a:srgbClr val="002060"/>
                </a:solidFill>
              </a:rPr>
              <a:t>ДР Конго: 174 млн га : 60 млн чел. = 2,9 га/чел.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Таким </a:t>
            </a:r>
            <a:r>
              <a:rPr lang="ru-RU" dirty="0">
                <a:solidFill>
                  <a:srgbClr val="002060"/>
                </a:solidFill>
              </a:rPr>
              <a:t>образом, страны в порядке возрастания в них показателя </a:t>
            </a:r>
            <a:r>
              <a:rPr lang="ru-RU" dirty="0" err="1">
                <a:solidFill>
                  <a:srgbClr val="002060"/>
                </a:solidFill>
              </a:rPr>
              <a:t>ресурсообеспеченности</a:t>
            </a:r>
            <a:r>
              <a:rPr lang="ru-RU" dirty="0">
                <a:solidFill>
                  <a:srgbClr val="002060"/>
                </a:solidFill>
              </a:rPr>
              <a:t> располагаются так: </a:t>
            </a:r>
            <a:r>
              <a:rPr lang="ru-RU" b="1" dirty="0">
                <a:solidFill>
                  <a:srgbClr val="002060"/>
                </a:solidFill>
              </a:rPr>
              <a:t>ДР Конго, Россия, Канада</a:t>
            </a:r>
            <a:r>
              <a:rPr lang="ru-RU" dirty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01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260648"/>
            <a:ext cx="66247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23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Расположите </a:t>
            </a:r>
            <a:r>
              <a:rPr lang="ru-RU" b="1" dirty="0">
                <a:solidFill>
                  <a:srgbClr val="002060"/>
                </a:solidFill>
              </a:rPr>
              <a:t>геологические эры в истории Земли в хронологическом порядке, начиная от эры появления человека до самой ранней.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А Палеозойская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Б Кайнозойская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В Протерозойская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2852936"/>
            <a:ext cx="180020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БАВ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9228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223480"/>
            <a:ext cx="66247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dirty="0">
                <a:solidFill>
                  <a:srgbClr val="002060"/>
                </a:solidFill>
              </a:rPr>
              <a:t>Человек появился во время кайнозойской эры. Эры от ранней до самой поздней располагаются таким образом: </a:t>
            </a:r>
            <a:r>
              <a:rPr lang="ru-RU" b="1" dirty="0">
                <a:solidFill>
                  <a:srgbClr val="002060"/>
                </a:solidFill>
              </a:rPr>
              <a:t>кайнозойская</a:t>
            </a:r>
            <a:r>
              <a:rPr lang="ru-RU" dirty="0">
                <a:solidFill>
                  <a:srgbClr val="002060"/>
                </a:solidFill>
              </a:rPr>
              <a:t>, мезозойская, </a:t>
            </a:r>
            <a:r>
              <a:rPr lang="ru-RU" b="1" dirty="0">
                <a:solidFill>
                  <a:srgbClr val="002060"/>
                </a:solidFill>
              </a:rPr>
              <a:t>палеозойская, протерозойская</a:t>
            </a:r>
            <a:r>
              <a:rPr lang="ru-RU" dirty="0">
                <a:solidFill>
                  <a:srgbClr val="002060"/>
                </a:solidFill>
              </a:rPr>
              <a:t>, архейская. 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556792"/>
            <a:ext cx="4203551" cy="514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48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476672"/>
            <a:ext cx="69127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24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Определите </a:t>
            </a:r>
            <a:r>
              <a:rPr lang="ru-RU" b="1" dirty="0">
                <a:solidFill>
                  <a:srgbClr val="002060"/>
                </a:solidFill>
              </a:rPr>
              <a:t>страну по её краткому описанию.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Это государство расположено в Южной Европе, 4/5 его границ являются морскими. Большая часть страны занята горами. Самое дальнее расстояние к морю на её территории не превышает 200 км. В международных отношениях страна выступает как экспортер стали, автомобилей, морских суден, стиральных, швейных и посудомоечных машин, ткани, одежды, обуви, фруктов, овощей и винограда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43808" y="3717032"/>
            <a:ext cx="2232248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 Италия</a:t>
            </a:r>
          </a:p>
        </p:txBody>
      </p:sp>
    </p:spTree>
    <p:extLst>
      <p:ext uri="{BB962C8B-B14F-4D97-AF65-F5344CB8AC3E}">
        <p14:creationId xmlns:p14="http://schemas.microsoft.com/office/powerpoint/2010/main" val="26424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2842" y="332656"/>
            <a:ext cx="712879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sz="1200" dirty="0">
                <a:solidFill>
                  <a:srgbClr val="002060"/>
                </a:solidFill>
              </a:rPr>
              <a:t>1. </a:t>
            </a:r>
            <a:r>
              <a:rPr lang="ru-RU" sz="1200" i="1" dirty="0">
                <a:solidFill>
                  <a:srgbClr val="002060"/>
                </a:solidFill>
              </a:rPr>
              <a:t>«Это государство расположено в Южной Европе</a:t>
            </a:r>
            <a:r>
              <a:rPr lang="ru-RU" sz="1200" i="1" dirty="0" smtClean="0">
                <a:solidFill>
                  <a:srgbClr val="002060"/>
                </a:solidFill>
              </a:rPr>
              <a:t>»</a:t>
            </a:r>
            <a:r>
              <a:rPr lang="ru-RU" sz="1200" dirty="0" smtClean="0">
                <a:solidFill>
                  <a:srgbClr val="002060"/>
                </a:solidFill>
              </a:rPr>
              <a:t>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В Южную Европу, как правило, включают Португалию, Испанию, Андорру, Монако, Италию, Ватикан, Сан-Марино, Грецию, а также Мальту и Кипр.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2. </a:t>
            </a:r>
            <a:r>
              <a:rPr lang="ru-RU" sz="1200" i="1" dirty="0">
                <a:solidFill>
                  <a:srgbClr val="002060"/>
                </a:solidFill>
              </a:rPr>
              <a:t>«…</a:t>
            </a:r>
            <a:r>
              <a:rPr lang="ru-RU" sz="1200" dirty="0">
                <a:solidFill>
                  <a:srgbClr val="002060"/>
                </a:solidFill>
              </a:rPr>
              <a:t>4/5</a:t>
            </a:r>
            <a:r>
              <a:rPr lang="ru-RU" sz="1200" i="1" dirty="0">
                <a:solidFill>
                  <a:srgbClr val="002060"/>
                </a:solidFill>
              </a:rPr>
              <a:t> его границ являются морскими</a:t>
            </a:r>
            <a:r>
              <a:rPr lang="ru-RU" sz="1200" i="1" dirty="0" smtClean="0">
                <a:solidFill>
                  <a:srgbClr val="002060"/>
                </a:solidFill>
              </a:rPr>
              <a:t>»</a:t>
            </a:r>
            <a:r>
              <a:rPr lang="ru-RU" sz="1200" dirty="0" smtClean="0">
                <a:solidFill>
                  <a:srgbClr val="002060"/>
                </a:solidFill>
              </a:rPr>
              <a:t>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Следовательно, государство полуостровное. Из перечисленных стран полуостровными являются: Португалия, Испания (Пиренейский полуостров), Италия (</a:t>
            </a:r>
            <a:r>
              <a:rPr lang="ru-RU" sz="1200" dirty="0" err="1">
                <a:solidFill>
                  <a:srgbClr val="002060"/>
                </a:solidFill>
              </a:rPr>
              <a:t>Апеннинский</a:t>
            </a:r>
            <a:r>
              <a:rPr lang="ru-RU" sz="1200" dirty="0">
                <a:solidFill>
                  <a:srgbClr val="002060"/>
                </a:solidFill>
              </a:rPr>
              <a:t> полуостров), Греция (Балканский полуостров).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3. </a:t>
            </a:r>
            <a:r>
              <a:rPr lang="ru-RU" sz="1200" i="1" dirty="0">
                <a:solidFill>
                  <a:srgbClr val="002060"/>
                </a:solidFill>
              </a:rPr>
              <a:t>«Большая часть страны занята горами</a:t>
            </a:r>
            <a:r>
              <a:rPr lang="ru-RU" sz="1200" i="1" dirty="0" smtClean="0">
                <a:solidFill>
                  <a:srgbClr val="002060"/>
                </a:solidFill>
              </a:rPr>
              <a:t>»</a:t>
            </a:r>
            <a:r>
              <a:rPr lang="ru-RU" sz="1200" dirty="0" smtClean="0">
                <a:solidFill>
                  <a:srgbClr val="002060"/>
                </a:solidFill>
              </a:rPr>
              <a:t>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Рельеф Португалии, Испании и Италии преимущественно горный, в Греции горы занимают четвертую часть территории.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4. </a:t>
            </a:r>
            <a:r>
              <a:rPr lang="ru-RU" sz="1200" i="1" dirty="0">
                <a:solidFill>
                  <a:srgbClr val="002060"/>
                </a:solidFill>
              </a:rPr>
              <a:t>«Самое дальнее расстояние к морю на ее территории не превышает </a:t>
            </a:r>
            <a:r>
              <a:rPr lang="ru-RU" sz="1200" dirty="0">
                <a:solidFill>
                  <a:srgbClr val="002060"/>
                </a:solidFill>
              </a:rPr>
              <a:t>200 км</a:t>
            </a:r>
            <a:r>
              <a:rPr lang="ru-RU" sz="1200" i="1" dirty="0" smtClean="0">
                <a:solidFill>
                  <a:srgbClr val="002060"/>
                </a:solidFill>
              </a:rPr>
              <a:t>».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Центр Испании находится на расстоянии 300 километров от моря. Расстояние к морю в Португалии и Италии не более 200 км.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5. </a:t>
            </a:r>
            <a:r>
              <a:rPr lang="ru-RU" sz="1200" i="1" dirty="0">
                <a:solidFill>
                  <a:srgbClr val="002060"/>
                </a:solidFill>
              </a:rPr>
              <a:t>«В международных отношениях страна выступает как экспортер стали, автомобилей, морских суден, стиральных, швейных и посудомоечных машин, ткани, одежды, обуви, фруктов, овощей и винограда</a:t>
            </a:r>
            <a:r>
              <a:rPr lang="ru-RU" sz="1200" i="1" dirty="0" smtClean="0">
                <a:solidFill>
                  <a:srgbClr val="002060"/>
                </a:solidFill>
              </a:rPr>
              <a:t>»</a:t>
            </a:r>
            <a:r>
              <a:rPr lang="ru-RU" sz="1200" dirty="0" smtClean="0">
                <a:solidFill>
                  <a:srgbClr val="002060"/>
                </a:solidFill>
              </a:rPr>
              <a:t>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Наиболее важные традиционные отрасли промышленности Португалии — текстильная, швейная, виноделие, производство оливкового масла, рыбных консервов, черная и цветная металлургия, машиностроение (судостроительное и судоремонтное, автосборочное, электротехническое). 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Италия является поставщиком на мировой рынок автомобилей, велосипедов и мопедов, тракторов, стиральных машин и холодильников, пишущих и счетных машин, радиоэлектронной продукции, промышленного оборудования, стальных труб, пластмасс и химических волокон, автомобильных шин, а также готовой одежды и обуви, макарон, сыра, оливкового масла, вина, фруктовых и томатных консервов.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b="1" dirty="0">
                <a:solidFill>
                  <a:srgbClr val="002060"/>
                </a:solidFill>
              </a:rPr>
              <a:t>Вывод: в задании дано краткое описание Италии.</a:t>
            </a:r>
            <a:endParaRPr lang="ru-RU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06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332656"/>
            <a:ext cx="66967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25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Определите </a:t>
            </a:r>
            <a:r>
              <a:rPr lang="ru-RU" b="1" dirty="0">
                <a:solidFill>
                  <a:srgbClr val="002060"/>
                </a:solidFill>
              </a:rPr>
              <a:t>регион России по его краткому описанию. 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Эта республика является одним из самых больших объектов федерации. Основу экономики республики составляет горнодобывающая промышленность. Ведущее место принадлежит алмазодобывающей отрасли. Важное стратегическое значение приобретает добыча угля, газа и нефти. В республике проживает более 120 национальностей. 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Укажите название этой республики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3789040"/>
            <a:ext cx="2520280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Саха</a:t>
            </a:r>
          </a:p>
        </p:txBody>
      </p:sp>
    </p:spTree>
    <p:extLst>
      <p:ext uri="{BB962C8B-B14F-4D97-AF65-F5344CB8AC3E}">
        <p14:creationId xmlns:p14="http://schemas.microsoft.com/office/powerpoint/2010/main" val="392415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332656"/>
            <a:ext cx="691276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sz="1200" dirty="0">
                <a:solidFill>
                  <a:srgbClr val="002060"/>
                </a:solidFill>
              </a:rPr>
              <a:t>1. «Эта республика является одним из самых больших объектов федерации».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Самыми большими по площади субъектами Российской Федерации являются Республика Саха (Якутия) — 18 % территории страны и Красноярский край — 14 % территории страны.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2. «Основу экономики республики составляет горнодобывающая промышленность»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Промышленность республики Саха ориентирована на добычу и обогащение сырья, Якутия богата природными ресурсами. Подавляющую часть ВВП Красноярского края дают такие отрасли, как цветная металлургия, электроэнергетика, горнодобывающая и химическая промышленность, лесозаготовка и лесопереработка.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3. «Ведущее место принадлежит алмазодобывающей отрасли»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На западе республики Саха была создана и существует очень мощная алмазодобывающая промышленная инфраструктура республики Российской Федерации, на ее долю приходится 90 %запасов и 95 % добычи алмазов. В Красноярском крае сосредоточены большие запасы никеля, золота, кобальта, 63 вида промышленных металлов, угля.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4. «Важное стратегическое значение приобретает добыча угля, газа и нефти»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В современных условиях большое значение приобретает топливно-энергетическое сырье республики Саха (уголь, газ, нефть), выявленное на более чем 20 % континентальной территории Якутии.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5. «В республике проживает более 120 национальностей»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>В республике Саха проживают представители более 120 национальностей. Удельный вес якутов в национальном составе населения — 45,5 %, русских — 41,2 %, украинцев — 3,6 %, эвенков — 1,9 %, эвенов — 1,2 %.</a:t>
            </a: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dirty="0">
                <a:solidFill>
                  <a:srgbClr val="002060"/>
                </a:solidFill>
              </a:rPr>
              <a:t/>
            </a:r>
            <a:br>
              <a:rPr lang="ru-RU" sz="1200" dirty="0">
                <a:solidFill>
                  <a:srgbClr val="002060"/>
                </a:solidFill>
              </a:rPr>
            </a:br>
            <a:r>
              <a:rPr lang="ru-RU" sz="1200" b="1" dirty="0">
                <a:solidFill>
                  <a:srgbClr val="002060"/>
                </a:solidFill>
              </a:rPr>
              <a:t>Вывод: в задании дано краткое описание республики Саха (Якутия).</a:t>
            </a:r>
            <a:endParaRPr lang="ru-RU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7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260648"/>
            <a:ext cx="64442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26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Определите </a:t>
            </a:r>
            <a:r>
              <a:rPr lang="ru-RU" b="1" dirty="0">
                <a:solidFill>
                  <a:srgbClr val="002060"/>
                </a:solidFill>
              </a:rPr>
              <a:t>по фрагменту карты расстояние между источником и колодцем. Полученный результат округлите до десятков метров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00238"/>
            <a:ext cx="38100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87824" y="5589240"/>
            <a:ext cx="1656184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300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5085184"/>
            <a:ext cx="3337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Ответ запишите в виде числа.</a:t>
            </a:r>
          </a:p>
        </p:txBody>
      </p:sp>
    </p:spTree>
    <p:extLst>
      <p:ext uri="{BB962C8B-B14F-4D97-AF65-F5344CB8AC3E}">
        <p14:creationId xmlns:p14="http://schemas.microsoft.com/office/powerpoint/2010/main" val="189191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332656"/>
            <a:ext cx="67687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Расстояние </a:t>
            </a:r>
            <a:r>
              <a:rPr lang="ru-RU" dirty="0">
                <a:solidFill>
                  <a:srgbClr val="002060"/>
                </a:solidFill>
              </a:rPr>
              <a:t>на карте можно определить с помощью масштаба. На данной карте 1 см карты соответствует 100 м на местности.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Для решения данной задачи измеряем расстояние линейкой в </a:t>
            </a:r>
            <a:r>
              <a:rPr lang="ru-RU" i="1" dirty="0">
                <a:solidFill>
                  <a:srgbClr val="002060"/>
                </a:solidFill>
              </a:rPr>
              <a:t>см</a:t>
            </a:r>
            <a:r>
              <a:rPr lang="ru-RU" dirty="0">
                <a:solidFill>
                  <a:srgbClr val="002060"/>
                </a:solidFill>
              </a:rPr>
              <a:t> по прямой от источника до колодца, оно составляет 3 см. 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Умножаем полученную цифру на величину масштаба (в данном случае — 100 м):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3⋅100=300.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1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260648"/>
            <a:ext cx="63367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Вопрос 27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Группа </a:t>
            </a:r>
            <a:r>
              <a:rPr lang="ru-RU" b="1" dirty="0">
                <a:solidFill>
                  <a:srgbClr val="002060"/>
                </a:solidFill>
              </a:rPr>
              <a:t>учащихся вышла из точки A по направлению к колодцу, отклоняясь от направления на восток на 20∘. Вычислите азимут их движения. 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00238"/>
            <a:ext cx="38100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47664" y="5085184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Ответ запишите в виде </a:t>
            </a:r>
            <a:r>
              <a:rPr lang="ru-RU" b="1" i="1" dirty="0">
                <a:solidFill>
                  <a:srgbClr val="002060"/>
                </a:solidFill>
              </a:rPr>
              <a:t>целого числа градусов</a:t>
            </a:r>
            <a:r>
              <a:rPr lang="ru-RU" b="1" dirty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5733256"/>
            <a:ext cx="2592288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 110</a:t>
            </a:r>
          </a:p>
        </p:txBody>
      </p:sp>
    </p:spTree>
    <p:extLst>
      <p:ext uri="{BB962C8B-B14F-4D97-AF65-F5344CB8AC3E}">
        <p14:creationId xmlns:p14="http://schemas.microsoft.com/office/powerpoint/2010/main" val="169791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260648"/>
            <a:ext cx="6984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Пояснение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dirty="0">
                <a:solidFill>
                  <a:srgbClr val="002060"/>
                </a:solidFill>
              </a:rPr>
              <a:t>Азимут — это угол между направлением на север и направлением на любой удаленный объект или угол между меридианом, проходящим через точку нахождения наблюдателя, и направлением на определенный объект. Отсчитывается по часовой стрелке.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Азимут востока равен 90∘. Колодец находится южнее направления на восток по отношению к точке А. По условию задачи школьники идут из точки А, отклоняясь от направления на восток на 20∘. Итак, 90∘+20∘=110∘ — азимут движения группы учащихся, которые вышли из точки А по направлению к колодцу.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565" y="3501008"/>
            <a:ext cx="381000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043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763688" y="1340768"/>
            <a:ext cx="6912768" cy="3096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31750" contourW="12700">
              <a:bevelT w="63500" h="571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6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</a:t>
            </a:r>
          </a:p>
          <a:p>
            <a:r>
              <a:rPr lang="ru-RU" sz="66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</a:t>
            </a:r>
          </a:p>
          <a:p>
            <a:r>
              <a:rPr lang="ru-RU" sz="66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внимание! </a:t>
            </a:r>
            <a:br>
              <a:rPr lang="ru-RU" sz="6600" b="1" dirty="0" smtClean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6600" b="1" dirty="0">
              <a:ln w="11430"/>
              <a:solidFill>
                <a:srgbClr val="9933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195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1516</Words>
  <Application>Microsoft Office PowerPoint</Application>
  <PresentationFormat>Экран (4:3)</PresentationFormat>
  <Paragraphs>354</Paragraphs>
  <Slides>59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Тема Office</vt:lpstr>
      <vt:lpstr>Задания  по  географии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Географические</dc:title>
  <dc:creator>Ранько Елена</dc:creator>
  <cp:lastModifiedBy>1</cp:lastModifiedBy>
  <cp:revision>38</cp:revision>
  <dcterms:created xsi:type="dcterms:W3CDTF">2015-04-19T15:51:03Z</dcterms:created>
  <dcterms:modified xsi:type="dcterms:W3CDTF">2016-11-03T11:18:14Z</dcterms:modified>
</cp:coreProperties>
</file>