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64" r:id="rId7"/>
    <p:sldId id="265" r:id="rId8"/>
    <p:sldId id="266" r:id="rId9"/>
    <p:sldId id="267" r:id="rId10"/>
    <p:sldId id="268" r:id="rId11"/>
    <p:sldId id="269" r:id="rId12"/>
    <p:sldId id="263" r:id="rId13"/>
    <p:sldId id="270" r:id="rId14"/>
    <p:sldId id="271" r:id="rId15"/>
    <p:sldId id="272" r:id="rId16"/>
    <p:sldId id="273" r:id="rId17"/>
    <p:sldId id="274" r:id="rId18"/>
    <p:sldId id="259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134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E607132-E05E-4DE7-8CC5-C921BD90F29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4753171"/>
      </p:ext>
    </p:extLst>
  </p:cSld>
  <p:clrMapOvr>
    <a:masterClrMapping/>
  </p:clrMapOvr>
  <p:transition spd="med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A39C38-FD5E-49C4-B51F-A10C8F33FD1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3366216"/>
      </p:ext>
    </p:extLst>
  </p:cSld>
  <p:clrMapOvr>
    <a:masterClrMapping/>
  </p:clrMapOvr>
  <p:transition spd="med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D1BDE4-9D5E-44ED-9C84-0CCAC886817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3667529"/>
      </p:ext>
    </p:extLst>
  </p:cSld>
  <p:clrMapOvr>
    <a:masterClrMapping/>
  </p:clrMapOvr>
  <p:transition spd="med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F5E5F8-93C6-484D-8A92-3C2728E916D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2142749"/>
      </p:ext>
    </p:extLst>
  </p:cSld>
  <p:clrMapOvr>
    <a:masterClrMapping/>
  </p:clrMapOvr>
  <p:transition spd="med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86A7E5-D405-431D-8F9F-D287F069322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8674324"/>
      </p:ext>
    </p:extLst>
  </p:cSld>
  <p:clrMapOvr>
    <a:masterClrMapping/>
  </p:clrMapOvr>
  <p:transition spd="med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0B505B-B10B-4E5E-BED5-8DE71750B03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027261"/>
      </p:ext>
    </p:extLst>
  </p:cSld>
  <p:clrMapOvr>
    <a:masterClrMapping/>
  </p:clrMapOvr>
  <p:transition spd="med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B76F97-C7FD-4D5A-A67D-21B217BF0D4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8380252"/>
      </p:ext>
    </p:extLst>
  </p:cSld>
  <p:clrMapOvr>
    <a:masterClrMapping/>
  </p:clrMapOvr>
  <p:transition spd="med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349286-25BD-4928-A530-83D4EF0424E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6280712"/>
      </p:ext>
    </p:extLst>
  </p:cSld>
  <p:clrMapOvr>
    <a:masterClrMapping/>
  </p:clrMapOvr>
  <p:transition spd="med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9740B5-C54B-4CC4-A551-A661D05451E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8022333"/>
      </p:ext>
    </p:extLst>
  </p:cSld>
  <p:clrMapOvr>
    <a:masterClrMapping/>
  </p:clrMapOvr>
  <p:transition spd="med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1BBC8B-FA80-4BFB-9F76-7607074CDDB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1157194"/>
      </p:ext>
    </p:extLst>
  </p:cSld>
  <p:clrMapOvr>
    <a:masterClrMapping/>
  </p:clrMapOvr>
  <p:transition spd="med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777A6E-1989-43B2-9DC6-0DCCE8F0181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9741781"/>
      </p:ext>
    </p:extLst>
  </p:cSld>
  <p:clrMapOvr>
    <a:masterClrMapping/>
  </p:clrMapOvr>
  <p:transition spd="med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91C0285-9E69-4D95-839C-1D289AD6F068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ipe dir="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smorgon-spc.narod.ru/article_14.html" TargetMode="External"/><Relationship Id="rId7" Type="http://schemas.openxmlformats.org/officeDocument/2006/relationships/hyperlink" Target="http://ipsyholog.ru/osnovnye-priznaki-kompyuternoj-zavisimosti-u-rebyonka/" TargetMode="External"/><Relationship Id="rId2" Type="http://schemas.openxmlformats.org/officeDocument/2006/relationships/hyperlink" Target="http://www.computer-timer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azbyka.ru/deti/komp-yuternaya-zavisimost-u-detej-prichiny-formirovaniya-i-metody-profilaktiki" TargetMode="External"/><Relationship Id="rId5" Type="http://schemas.openxmlformats.org/officeDocument/2006/relationships/hyperlink" Target="http://www.sibmedport.ru/article/9027-kompyuternaja-zavisimost-kak-uberech-rebenka-ot-razrushitelnogo-vozdeystvija/" TargetMode="External"/><Relationship Id="rId4" Type="http://schemas.openxmlformats.org/officeDocument/2006/relationships/hyperlink" Target="http://tank4you.blogspot.ru/2014/09/blog-post_30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00034" y="4221088"/>
            <a:ext cx="5327650" cy="2214563"/>
          </a:xfrm>
        </p:spPr>
        <p:txBody>
          <a:bodyPr/>
          <a:lstStyle/>
          <a:p>
            <a:pPr algn="l" eaLnBrk="1" hangingPunct="1"/>
            <a:r>
              <a:rPr lang="ru-RU" sz="2400" dirty="0" smtClean="0"/>
              <a:t>Подготовила</a:t>
            </a:r>
          </a:p>
          <a:p>
            <a:pPr algn="l" eaLnBrk="1" hangingPunct="1"/>
            <a:r>
              <a:rPr lang="ru-RU" sz="2400" dirty="0" smtClean="0"/>
              <a:t>Учитель – логопед</a:t>
            </a:r>
          </a:p>
          <a:p>
            <a:pPr algn="l" eaLnBrk="1" hangingPunct="1"/>
            <a:r>
              <a:rPr lang="ru-RU" sz="2400" dirty="0" smtClean="0"/>
              <a:t>ГБОУ ШКОЛА № 1474 ОДП 9</a:t>
            </a:r>
          </a:p>
          <a:p>
            <a:pPr algn="l" eaLnBrk="1" hangingPunct="1"/>
            <a:r>
              <a:rPr lang="ru-RU" sz="2400" dirty="0" smtClean="0"/>
              <a:t>ЕРМАСОВА Н. Д.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642918"/>
            <a:ext cx="7643866" cy="193899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60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00B0F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Компьютерная </a:t>
            </a:r>
          </a:p>
          <a:p>
            <a:pPr algn="ctr">
              <a:defRPr/>
            </a:pPr>
            <a:r>
              <a:rPr lang="ru-RU" sz="60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00B0F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зависимость у детей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1563" y="2786063"/>
            <a:ext cx="642937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КОНСУЛЬТАЦИЯ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428625"/>
            <a:ext cx="8229600" cy="4667250"/>
          </a:xfrm>
        </p:spPr>
        <p:txBody>
          <a:bodyPr/>
          <a:lstStyle/>
          <a:p>
            <a:pPr algn="l" eaLnBrk="1" hangingPunct="1"/>
            <a:r>
              <a:rPr lang="ru-RU" b="1" smtClean="0">
                <a:solidFill>
                  <a:srgbClr val="003399"/>
                </a:solidFill>
              </a:rPr>
              <a:t>Опасность не в том, что компьютер однажды начнет мыслить, как человек, а в том, что человек однажды начнет мыслить, как компьютер</a:t>
            </a:r>
            <a:endParaRPr lang="ru-RU" smtClean="0">
              <a:solidFill>
                <a:srgbClr val="003399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5286375"/>
            <a:ext cx="4103687" cy="1095375"/>
          </a:xfrm>
        </p:spPr>
        <p:txBody>
          <a:bodyPr/>
          <a:lstStyle/>
          <a:p>
            <a:pPr algn="r" eaLnBrk="1" hangingPunct="1">
              <a:buFontTx/>
              <a:buNone/>
            </a:pPr>
            <a:r>
              <a:rPr lang="ru-RU" smtClean="0"/>
              <a:t>Сидни Дж. Харрис</a:t>
            </a: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Содержимое 3" descr="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1500" y="428625"/>
            <a:ext cx="7924800" cy="4500563"/>
          </a:xfr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500063" y="642938"/>
            <a:ext cx="8229600" cy="2654300"/>
          </a:xfrm>
        </p:spPr>
        <p:txBody>
          <a:bodyPr/>
          <a:lstStyle/>
          <a:p>
            <a:pPr algn="l"/>
            <a:r>
              <a:rPr lang="ru-RU" sz="3600" b="1" smtClean="0">
                <a:solidFill>
                  <a:srgbClr val="FF0000"/>
                </a:solidFill>
              </a:rPr>
              <a:t>Компьютерная зависимость </a:t>
            </a:r>
            <a:r>
              <a:rPr lang="ru-RU" sz="3600" smtClean="0"/>
              <a:t>– это заболевание, связанное с пагубным пристрастием к всевозможным азартным играм</a:t>
            </a:r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457200" y="3429000"/>
            <a:ext cx="8229600" cy="2697163"/>
          </a:xfrm>
        </p:spPr>
        <p:txBody>
          <a:bodyPr/>
          <a:lstStyle/>
          <a:p>
            <a:r>
              <a:rPr lang="ru-RU" sz="3600" smtClean="0"/>
              <a:t>Игровая зависимость</a:t>
            </a:r>
          </a:p>
          <a:p>
            <a:r>
              <a:rPr lang="ru-RU" sz="3600" smtClean="0"/>
              <a:t>Сетевая зависимость</a:t>
            </a:r>
          </a:p>
          <a:p>
            <a:r>
              <a:rPr lang="ru-RU" sz="3600" smtClean="0"/>
              <a:t>Зависимость «Сёрфинг»</a:t>
            </a: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571500"/>
            <a:ext cx="8229600" cy="1428750"/>
          </a:xfrm>
        </p:spPr>
        <p:txBody>
          <a:bodyPr/>
          <a:lstStyle/>
          <a:p>
            <a:pPr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Кто больше зависим от игр на компьютере?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147" name="Содержимое 2"/>
          <p:cNvSpPr>
            <a:spLocks noGrp="1"/>
          </p:cNvSpPr>
          <p:nvPr>
            <p:ph idx="1"/>
          </p:nvPr>
        </p:nvSpPr>
        <p:spPr>
          <a:xfrm>
            <a:off x="457200" y="1500188"/>
            <a:ext cx="8229600" cy="4625975"/>
          </a:xfrm>
        </p:spPr>
        <p:txBody>
          <a:bodyPr/>
          <a:lstStyle/>
          <a:p>
            <a:r>
              <a:rPr lang="ru-RU" sz="2400" smtClean="0"/>
              <a:t>Дети тех родителей, которые чаще всего не бывают дома, дети состоятельных родителей или трудоголиков, которые постоянно заняты.</a:t>
            </a:r>
          </a:p>
          <a:p>
            <a:r>
              <a:rPr lang="ru-RU" sz="2400" smtClean="0"/>
              <a:t>Самый зависимый и, в то же время, нежелательный возраст – это 12-15 лет.</a:t>
            </a:r>
          </a:p>
          <a:p>
            <a:r>
              <a:rPr lang="ru-RU" sz="2400" smtClean="0"/>
              <a:t>Мальчики. По статистике на одну зависимую девочку-подростка приходится до 10 мальчиков, связано это с тем, что кризис подросткового возраста дается мальчикам труднее, да и компьютерных игр для девочек в разы меньше</a:t>
            </a: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Несколько фактов: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171" name="Содержимое 2"/>
          <p:cNvSpPr>
            <a:spLocks noGrp="1"/>
          </p:cNvSpPr>
          <p:nvPr>
            <p:ph idx="1"/>
          </p:nvPr>
        </p:nvSpPr>
        <p:spPr>
          <a:xfrm>
            <a:off x="457200" y="1857375"/>
            <a:ext cx="8229600" cy="4268788"/>
          </a:xfrm>
        </p:spPr>
        <p:txBody>
          <a:bodyPr/>
          <a:lstStyle/>
          <a:p>
            <a:r>
              <a:rPr lang="ru-RU" sz="2000" smtClean="0"/>
              <a:t>Самостоятельно только около 20% детей могут перерасти эту проблему.</a:t>
            </a:r>
          </a:p>
          <a:p>
            <a:r>
              <a:rPr lang="ru-RU" sz="2000" smtClean="0"/>
              <a:t>2. Ребенок может находиться за компьютером не более 1-го часа в день. Подросток – до 2-3-х часов с перерывами.</a:t>
            </a:r>
          </a:p>
          <a:p>
            <a:r>
              <a:rPr lang="ru-RU" sz="2000" smtClean="0"/>
              <a:t>3. В Финляндии не берут в армию с диагнозом «компьютерная зависимость».</a:t>
            </a:r>
          </a:p>
          <a:p>
            <a:r>
              <a:rPr lang="ru-RU" sz="2000" smtClean="0"/>
              <a:t>4. Долгое нахождение перед монитором может вызывать нарушения зрения, осанки, снижение иммунитета, головные боли, апатию, раздражительность, усталость, бессонницу. Взрослый человек чувствует себя «выжатым и опустошенным» после нескольких часов работы за компьютером,  что же говорить про ребенка.</a:t>
            </a:r>
          </a:p>
          <a:p>
            <a:endParaRPr lang="ru-RU" smtClean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500063" y="500063"/>
            <a:ext cx="8229600" cy="1296987"/>
          </a:xfrm>
        </p:spPr>
        <p:txBody>
          <a:bodyPr/>
          <a:lstStyle/>
          <a:p>
            <a:r>
              <a:rPr lang="ru-RU" sz="3600" b="1" smtClean="0">
                <a:solidFill>
                  <a:srgbClr val="FF0000"/>
                </a:solidFill>
              </a:rPr>
              <a:t>Признаки компьютерной зависимости у детей:</a:t>
            </a:r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pic>
        <p:nvPicPr>
          <p:cNvPr id="8195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1500" y="1357313"/>
            <a:ext cx="6315075" cy="4197350"/>
          </a:xfr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Признаки компьютерной зависимости у детей:</a:t>
            </a:r>
            <a:endParaRPr lang="ru-RU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smtClean="0"/>
              <a:t>Ребенок теряет интерес к другим занятиям.</a:t>
            </a:r>
          </a:p>
          <a:p>
            <a:r>
              <a:rPr lang="ru-RU" sz="2400" smtClean="0"/>
              <a:t>Все свое свободное время ребёнок стремится провести за компьютером или ТВ.</a:t>
            </a:r>
          </a:p>
          <a:p>
            <a:r>
              <a:rPr lang="ru-RU" sz="2400" smtClean="0"/>
              <a:t>Общение с другими детьми начинает сводиться только к компьютерным играм.</a:t>
            </a:r>
          </a:p>
          <a:p>
            <a:r>
              <a:rPr lang="ru-RU" sz="2400" smtClean="0"/>
              <a:t>Происходит постепенная утрата контакта с родителями.</a:t>
            </a:r>
          </a:p>
          <a:p>
            <a:r>
              <a:rPr lang="ru-RU" sz="2400" smtClean="0"/>
              <a:t>Ребенок все меньше стремится к общению с другими, общение становиться поверхностным.</a:t>
            </a:r>
          </a:p>
          <a:p>
            <a:endParaRPr lang="ru-RU" smtClean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Признаки компьютерной зависимости у детей:</a:t>
            </a:r>
            <a:endParaRPr lang="ru-RU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smtClean="0"/>
              <a:t>Формально отвечает на вопросы, избегает доверительных разговоров.</a:t>
            </a:r>
          </a:p>
          <a:p>
            <a:r>
              <a:rPr lang="ru-RU" sz="2400" smtClean="0"/>
              <a:t>Ребенок начинает обманывать, стремится любыми способами заполучить желаемое,</a:t>
            </a:r>
          </a:p>
          <a:p>
            <a:r>
              <a:rPr lang="ru-RU" sz="2400" smtClean="0"/>
              <a:t>Ребенок скрывает, сколько на самом деле времени провёл за компьютером или телевизором;</a:t>
            </a:r>
          </a:p>
          <a:p>
            <a:r>
              <a:rPr lang="ru-RU" sz="2400" smtClean="0"/>
              <a:t>На любые ограничения, связанные с компьютером, ТВ, планшетом или телефоном реагирует нервно, сильно переживает, злится , грубит, может плакать.</a:t>
            </a:r>
          </a:p>
          <a:p>
            <a:r>
              <a:rPr lang="ru-RU" sz="2400" smtClean="0"/>
              <a:t>Теряет контроль над временем, проведенным экраном.</a:t>
            </a:r>
          </a:p>
          <a:p>
            <a:r>
              <a:rPr lang="ru-RU" sz="2400" smtClean="0"/>
              <a:t>Ребенок начинает кушать возле компьютера.</a:t>
            </a:r>
          </a:p>
          <a:p>
            <a:endParaRPr lang="ru-RU" smtClean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Признаки компьютерной зависимости у детей:</a:t>
            </a:r>
            <a:endParaRPr lang="ru-RU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>
          <a:xfrm>
            <a:off x="500063" y="1214438"/>
            <a:ext cx="8143875" cy="2357437"/>
          </a:xfrm>
        </p:spPr>
        <p:txBody>
          <a:bodyPr/>
          <a:lstStyle/>
          <a:p>
            <a:endParaRPr lang="ru-RU" sz="2400" smtClean="0"/>
          </a:p>
          <a:p>
            <a:r>
              <a:rPr lang="ru-RU" sz="2400" smtClean="0"/>
              <a:t>Ребёнок уже с утра начинает просить мультики или компьютер.</a:t>
            </a:r>
          </a:p>
          <a:p>
            <a:r>
              <a:rPr lang="ru-RU" sz="2400" smtClean="0"/>
              <a:t>Ребёнок приходит со школы и первым делом садиться под тв или включает компьютер.</a:t>
            </a:r>
          </a:p>
          <a:p>
            <a:endParaRPr lang="ru-RU" smtClean="0"/>
          </a:p>
        </p:txBody>
      </p:sp>
      <p:pic>
        <p:nvPicPr>
          <p:cNvPr id="11268" name="Рисунок 3" descr="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3571875"/>
            <a:ext cx="3500438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extBox 4"/>
          <p:cNvSpPr txBox="1">
            <a:spLocks noChangeArrowheads="1"/>
          </p:cNvSpPr>
          <p:nvPr/>
        </p:nvSpPr>
        <p:spPr bwMode="auto">
          <a:xfrm>
            <a:off x="3929063" y="3286125"/>
            <a:ext cx="4929187" cy="258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ru-RU" sz="2400"/>
              <a:t> Непонятный эмоциональный подъем, который резко сменяется дурным настроением. Присмотревшись, вы поймете, что все это связано с виртуальными успехами и неудачами в игре.</a:t>
            </a:r>
          </a:p>
          <a:p>
            <a:pPr eaLnBrk="1" hangingPunct="1"/>
            <a:endParaRPr lang="ru-RU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1285875"/>
          </a:xfrm>
        </p:spPr>
        <p:txBody>
          <a:bodyPr/>
          <a:lstStyle/>
          <a:p>
            <a:pPr>
              <a:defRPr/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Физические отклонения у больного, страдающего компьютерной зависимостью: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нарушение зрения,</a:t>
            </a:r>
          </a:p>
          <a:p>
            <a:r>
              <a:rPr lang="ru-RU" smtClean="0"/>
              <a:t>снижение иммунитета,</a:t>
            </a:r>
          </a:p>
          <a:p>
            <a:r>
              <a:rPr lang="ru-RU" smtClean="0"/>
              <a:t>головные боли,</a:t>
            </a:r>
          </a:p>
          <a:p>
            <a:r>
              <a:rPr lang="ru-RU" smtClean="0"/>
              <a:t>повышенная утомляемость,</a:t>
            </a:r>
          </a:p>
          <a:p>
            <a:r>
              <a:rPr lang="ru-RU" smtClean="0"/>
              <a:t>бессонница,</a:t>
            </a:r>
          </a:p>
          <a:p>
            <a:r>
              <a:rPr lang="ru-RU" smtClean="0"/>
              <a:t>боли в спине,</a:t>
            </a:r>
          </a:p>
          <a:p>
            <a:r>
              <a:rPr lang="ru-RU" smtClean="0"/>
              <a:t>туннельный синдром (боли в запястье)</a:t>
            </a: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428750"/>
          </a:xfrm>
        </p:spPr>
        <p:txBody>
          <a:bodyPr/>
          <a:lstStyle/>
          <a:p>
            <a:r>
              <a:rPr lang="ru-RU" sz="3600" b="1" smtClean="0">
                <a:solidFill>
                  <a:srgbClr val="7030A0"/>
                </a:solidFill>
              </a:rPr>
              <a:t>Причины компьютерной зависимости:</a:t>
            </a:r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1331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b="1" i="1" smtClean="0"/>
              <a:t>Отсутствие или недостаток общения и тёплых эмоциональных отношений в семье</a:t>
            </a:r>
          </a:p>
          <a:p>
            <a:r>
              <a:rPr lang="ru-RU" sz="2400" b="1" i="1" smtClean="0"/>
              <a:t>Отсутствие у ребёнка серьезных увлечений</a:t>
            </a:r>
          </a:p>
          <a:p>
            <a:r>
              <a:rPr lang="ru-RU" sz="2400" b="1" i="1" smtClean="0"/>
              <a:t>Неумение ребёнка налаживать желательные контакты</a:t>
            </a:r>
            <a:r>
              <a:rPr lang="ru-RU" smtClean="0"/>
              <a:t> </a:t>
            </a:r>
          </a:p>
          <a:p>
            <a:r>
              <a:rPr lang="ru-RU" sz="2400" b="1" i="1" smtClean="0"/>
              <a:t>Общая неудачливость ребёнка</a:t>
            </a:r>
          </a:p>
          <a:p>
            <a:r>
              <a:rPr lang="ru-RU" sz="2400" b="1" i="1" smtClean="0"/>
              <a:t>Склонность подростков к быстрому «впитыванию» всего нового, интересного.</a:t>
            </a:r>
          </a:p>
          <a:p>
            <a:r>
              <a:rPr lang="ru-RU" sz="2400" b="1" i="1" smtClean="0"/>
              <a:t>Желание ребенка быть «как все» его сверстники</a:t>
            </a: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800"/>
          </a:xfrm>
        </p:spPr>
        <p:txBody>
          <a:bodyPr/>
          <a:lstStyle/>
          <a:p>
            <a:pPr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Как уберечь ребенка от зависимости? </a:t>
            </a:r>
            <a:endParaRPr lang="ru-RU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339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500688"/>
          </a:xfrm>
        </p:spPr>
        <p:txBody>
          <a:bodyPr/>
          <a:lstStyle/>
          <a:p>
            <a:r>
              <a:rPr lang="ru-RU" sz="2800" smtClean="0"/>
              <a:t>что же побудило ребенка уйти «в компьютер»?</a:t>
            </a:r>
          </a:p>
          <a:p>
            <a:r>
              <a:rPr lang="ru-RU" sz="2800" smtClean="0"/>
              <a:t>не критиковать ребёнка</a:t>
            </a:r>
          </a:p>
          <a:p>
            <a:r>
              <a:rPr lang="ru-RU" sz="2800" smtClean="0"/>
              <a:t>вникнуть в суть игры</a:t>
            </a:r>
          </a:p>
          <a:p>
            <a:r>
              <a:rPr lang="ru-RU" sz="2800" smtClean="0"/>
              <a:t>ограничить доступ к играм и фильмам</a:t>
            </a:r>
          </a:p>
          <a:p>
            <a:r>
              <a:rPr lang="ru-RU" sz="2800" smtClean="0"/>
              <a:t>ограничить время за компьютером</a:t>
            </a:r>
          </a:p>
          <a:p>
            <a:r>
              <a:rPr lang="ru-RU" sz="2800" smtClean="0"/>
              <a:t>компьютера должен быть в вашем поле зрения</a:t>
            </a:r>
          </a:p>
          <a:p>
            <a:r>
              <a:rPr lang="ru-RU" sz="2800" smtClean="0"/>
              <a:t>не покупать отдельный компьютер</a:t>
            </a:r>
          </a:p>
          <a:p>
            <a:r>
              <a:rPr lang="ru-RU" sz="2800" smtClean="0"/>
              <a:t>предлагать альтернативу компьютеру</a:t>
            </a:r>
          </a:p>
          <a:p>
            <a:r>
              <a:rPr lang="ru-RU" sz="2800" smtClean="0"/>
              <a:t>поднимать самооценку ребёнка</a:t>
            </a:r>
          </a:p>
          <a:p>
            <a:r>
              <a:rPr lang="ru-RU" sz="2800" smtClean="0"/>
              <a:t>дружба с другими детьми</a:t>
            </a: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rgbClr val="FF0000"/>
                </a:solidFill>
              </a:rPr>
              <a:t>шансы стать зависимым </a:t>
            </a:r>
            <a:br>
              <a:rPr lang="ru-RU" sz="4000" b="1" smtClean="0">
                <a:solidFill>
                  <a:srgbClr val="FF0000"/>
                </a:solidFill>
              </a:rPr>
            </a:br>
            <a:r>
              <a:rPr lang="ru-RU" sz="4000" b="1" smtClean="0">
                <a:solidFill>
                  <a:srgbClr val="FF0000"/>
                </a:solidFill>
              </a:rPr>
              <a:t>уменьшаются, если:</a:t>
            </a:r>
          </a:p>
        </p:txBody>
      </p:sp>
      <p:sp>
        <p:nvSpPr>
          <p:cNvPr id="1536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в семье присутствует атмосфера дружелюбия, покоя, комфорта и доверия; </a:t>
            </a:r>
          </a:p>
          <a:p>
            <a:r>
              <a:rPr lang="ru-RU" smtClean="0"/>
              <a:t>у ребёнка разносторонние интересы и увлечения; </a:t>
            </a:r>
          </a:p>
          <a:p>
            <a:r>
              <a:rPr lang="ru-RU" smtClean="0"/>
              <a:t>ребёнок умеет налаживать позитивные отношения с окружающими; </a:t>
            </a:r>
          </a:p>
          <a:p>
            <a:r>
              <a:rPr lang="ru-RU" smtClean="0"/>
              <a:t>ребёнок умеет ставить перед собой хотя бы самые маленькие цели</a:t>
            </a: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600" b="1" smtClean="0">
                <a:solidFill>
                  <a:srgbClr val="FF0000"/>
                </a:solidFill>
              </a:rPr>
              <a:t>Важно знать:</a:t>
            </a:r>
            <a:r>
              <a:rPr lang="ru-RU" sz="3600" smtClean="0"/>
              <a:t/>
            </a:r>
            <a:br>
              <a:rPr lang="ru-RU" sz="3600" smtClean="0"/>
            </a:br>
            <a:endParaRPr lang="ru-RU" sz="3600" smtClean="0"/>
          </a:p>
        </p:txBody>
      </p:sp>
      <p:sp>
        <p:nvSpPr>
          <p:cNvPr id="16387" name="Содержимое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4911725"/>
          </a:xfrm>
        </p:spPr>
        <p:txBody>
          <a:bodyPr/>
          <a:lstStyle/>
          <a:p>
            <a:r>
              <a:rPr lang="ru-RU" sz="2800" smtClean="0"/>
              <a:t>резко отнимать или запрещать компьютерные игры ребенку, который уже втянулся — нельзя.</a:t>
            </a:r>
          </a:p>
          <a:p>
            <a:r>
              <a:rPr lang="ru-RU" sz="2800" smtClean="0"/>
              <a:t>делать это стоит последовательно, лучше подготовиться вместе с психологом.</a:t>
            </a:r>
          </a:p>
          <a:p>
            <a:r>
              <a:rPr lang="ru-RU" sz="2800" smtClean="0"/>
              <a:t>можно пройти различные тесты в интернете, чтобы оценить компьютерную зависимость вашего ребенка и вас самих.</a:t>
            </a:r>
          </a:p>
          <a:p>
            <a:r>
              <a:rPr lang="ru-RU" sz="2800" smtClean="0"/>
              <a:t>не все игры плохо влияют на психику, некоторые способствуют развитию познавательных и моральных качеств.</a:t>
            </a:r>
          </a:p>
          <a:p>
            <a:endParaRPr lang="ru-RU" smtClean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428625" y="428625"/>
            <a:ext cx="8229600" cy="1285875"/>
          </a:xfrm>
        </p:spPr>
        <p:txBody>
          <a:bodyPr/>
          <a:lstStyle/>
          <a:p>
            <a:r>
              <a:rPr lang="ru-RU" sz="3600" b="1" smtClean="0">
                <a:solidFill>
                  <a:srgbClr val="7030A0"/>
                </a:solidFill>
              </a:rPr>
              <a:t>Профилактика зависимости от компьютерных игр</a:t>
            </a:r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17411" name="Содержимое 2"/>
          <p:cNvSpPr>
            <a:spLocks noGrp="1"/>
          </p:cNvSpPr>
          <p:nvPr>
            <p:ph idx="1"/>
          </p:nvPr>
        </p:nvSpPr>
        <p:spPr>
          <a:xfrm>
            <a:off x="357188" y="1357313"/>
            <a:ext cx="8229600" cy="5114925"/>
          </a:xfrm>
        </p:spPr>
        <p:txBody>
          <a:bodyPr/>
          <a:lstStyle/>
          <a:p>
            <a:r>
              <a:rPr lang="ru-RU" sz="2400" smtClean="0"/>
              <a:t>Важен личный пример родителей</a:t>
            </a:r>
          </a:p>
          <a:p>
            <a:r>
              <a:rPr lang="ru-RU" sz="2400" smtClean="0"/>
              <a:t>У ребенка должно быть увлечение, хобби, не связанное с компьютером</a:t>
            </a:r>
          </a:p>
          <a:p>
            <a:r>
              <a:rPr lang="ru-RU" sz="2400" smtClean="0"/>
              <a:t>Поддерживайте общение ребенка со сверстниками</a:t>
            </a:r>
          </a:p>
          <a:p>
            <a:r>
              <a:rPr lang="ru-RU" sz="2400" smtClean="0"/>
              <a:t>Все должно быть спланировано так, чтобы не оставалось свободной минуты</a:t>
            </a:r>
          </a:p>
          <a:p>
            <a:r>
              <a:rPr lang="ru-RU" sz="2400" smtClean="0"/>
              <a:t>Используйте компьютер как награду</a:t>
            </a:r>
          </a:p>
          <a:p>
            <a:r>
              <a:rPr lang="ru-RU" sz="2400" smtClean="0"/>
              <a:t>Важно четко контролировать те игры, в которые играет ребенок</a:t>
            </a:r>
          </a:p>
          <a:p>
            <a:r>
              <a:rPr lang="ru-RU" sz="2400" smtClean="0"/>
              <a:t>Установите специальные сетевые фильтры и специализированное программное обеспечение для контроля</a:t>
            </a: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857250"/>
            <a:ext cx="8001000" cy="2868613"/>
          </a:xfrm>
        </p:spPr>
        <p:txBody>
          <a:bodyPr/>
          <a:lstStyle/>
          <a:p>
            <a:pPr algn="l">
              <a:defRPr/>
            </a:pPr>
            <a:r>
              <a:rPr lang="ru-RU" sz="4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Компьютер</a:t>
            </a:r>
            <a:r>
              <a:rPr lang="ru-RU" sz="4000" b="1" dirty="0" smtClean="0"/>
              <a:t> </a:t>
            </a:r>
            <a:r>
              <a:rPr lang="ru-RU" sz="4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можно использовать в мирных, познавательных и в творческих целях. Главное – ребенка увлечь!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8435" name="Содержимое 3" descr="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29125" y="3321050"/>
            <a:ext cx="4714875" cy="3536950"/>
          </a:xfr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8229600" cy="1084263"/>
          </a:xfrm>
        </p:spPr>
        <p:txBody>
          <a:bodyPr/>
          <a:lstStyle/>
          <a:p>
            <a:pPr eaLnBrk="1" hangingPunct="1"/>
            <a:r>
              <a:rPr lang="ru-RU" sz="3600" smtClean="0">
                <a:solidFill>
                  <a:srgbClr val="B00000"/>
                </a:solidFill>
              </a:rPr>
              <a:t>Интернет-ресурсы</a:t>
            </a:r>
          </a:p>
        </p:txBody>
      </p:sp>
      <p:sp>
        <p:nvSpPr>
          <p:cNvPr id="19459" name="Text Box 7"/>
          <p:cNvSpPr txBox="1">
            <a:spLocks noChangeArrowheads="1"/>
          </p:cNvSpPr>
          <p:nvPr/>
        </p:nvSpPr>
        <p:spPr bwMode="auto">
          <a:xfrm>
            <a:off x="539750" y="1341438"/>
            <a:ext cx="8064500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2400" u="sng">
                <a:hlinkClick r:id="rId2"/>
              </a:rPr>
              <a:t>http://www.computer-timer.ru/</a:t>
            </a:r>
            <a:r>
              <a:rPr lang="ru-RU" sz="2400"/>
              <a:t> </a:t>
            </a:r>
          </a:p>
          <a:p>
            <a:pPr eaLnBrk="1" hangingPunct="1"/>
            <a:r>
              <a:rPr lang="ru-RU" sz="2400" u="sng">
                <a:hlinkClick r:id="rId3"/>
              </a:rPr>
              <a:t>http://smorgon-spc.narod.ru/article_14.html</a:t>
            </a:r>
            <a:endParaRPr lang="ru-RU" sz="2400"/>
          </a:p>
          <a:p>
            <a:pPr eaLnBrk="1" hangingPunct="1"/>
            <a:r>
              <a:rPr lang="ru-RU" sz="2400" u="sng">
                <a:hlinkClick r:id="rId4"/>
              </a:rPr>
              <a:t>http://tank4you.blogspot.ru/2014/09/blog-post_30.html</a:t>
            </a:r>
            <a:endParaRPr lang="ru-RU" sz="2400"/>
          </a:p>
          <a:p>
            <a:pPr eaLnBrk="1" hangingPunct="1"/>
            <a:r>
              <a:rPr lang="ru-RU" sz="2400" u="sng">
                <a:hlinkClick r:id="rId5"/>
              </a:rPr>
              <a:t>http://www.sibmedport.ru/article/9027-kompyuternaja-zavisimost-kak-uberech-rebenka-ot-razrushitelnogo-vozdeystvija/</a:t>
            </a:r>
            <a:endParaRPr lang="ru-RU" sz="2400"/>
          </a:p>
          <a:p>
            <a:pPr eaLnBrk="1" hangingPunct="1"/>
            <a:r>
              <a:rPr lang="ru-RU" sz="2400" u="sng">
                <a:hlinkClick r:id="rId6"/>
              </a:rPr>
              <a:t>http://azbyka.ru/deti/komp-yuternaya-zavisimost-u-detej-prichiny-formirovaniya-i-metody-profilaktiki</a:t>
            </a:r>
            <a:endParaRPr lang="ru-RU" sz="2400"/>
          </a:p>
          <a:p>
            <a:pPr eaLnBrk="1" hangingPunct="1"/>
            <a:r>
              <a:rPr lang="ru-RU" sz="2400" u="sng">
                <a:hlinkClick r:id="rId7"/>
              </a:rPr>
              <a:t>http://ipsyholog.ru/osnovnye-priznaki-kompyuternoj-zavisimosti-u-rebyonka/</a:t>
            </a:r>
            <a:r>
              <a:rPr lang="ru-RU" sz="2400"/>
              <a:t> </a:t>
            </a: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A50021"/>
      </a:hlink>
      <a:folHlink>
        <a:srgbClr val="808080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A50021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705</Words>
  <Application>Microsoft Office PowerPoint</Application>
  <PresentationFormat>Экран (4:3)</PresentationFormat>
  <Paragraphs>93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1" baseType="lpstr">
      <vt:lpstr>Arial</vt:lpstr>
      <vt:lpstr>Times New Roman</vt:lpstr>
      <vt:lpstr>Оформление по умолчанию</vt:lpstr>
      <vt:lpstr>Презентация PowerPoint</vt:lpstr>
      <vt:lpstr>Опасность не в том, что компьютер однажды начнет мыслить, как человек, а в том, что человек однажды начнет мыслить, как компьютер</vt:lpstr>
      <vt:lpstr>Презентация PowerPoint</vt:lpstr>
      <vt:lpstr>Компьютерная зависимость – это заболевание, связанное с пагубным пристрастием к всевозможным азартным играм </vt:lpstr>
      <vt:lpstr>Кто больше зависим от игр на компьютере? </vt:lpstr>
      <vt:lpstr>Несколько фактов:</vt:lpstr>
      <vt:lpstr>Признаки компьютерной зависимости у детей: </vt:lpstr>
      <vt:lpstr>Признаки компьютерной зависимости у детей:</vt:lpstr>
      <vt:lpstr>Признаки компьютерной зависимости у детей:</vt:lpstr>
      <vt:lpstr>Признаки компьютерной зависимости у детей:</vt:lpstr>
      <vt:lpstr>Физические отклонения у больного, страдающего компьютерной зависимостью: </vt:lpstr>
      <vt:lpstr>Причины компьютерной зависимости: </vt:lpstr>
      <vt:lpstr>Как уберечь ребенка от зависимости? </vt:lpstr>
      <vt:lpstr>шансы стать зависимым  уменьшаются, если:</vt:lpstr>
      <vt:lpstr>Важно знать: </vt:lpstr>
      <vt:lpstr>Профилактика зависимости от компьютерных игр </vt:lpstr>
      <vt:lpstr>Компьютер можно использовать в мирных, познавательных и в творческих целях. Главное – ребенка увлечь! </vt:lpstr>
      <vt:lpstr>Интернет-ресурсы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ADMIN</cp:lastModifiedBy>
  <cp:revision>17</cp:revision>
  <dcterms:created xsi:type="dcterms:W3CDTF">2012-09-18T19:05:21Z</dcterms:created>
  <dcterms:modified xsi:type="dcterms:W3CDTF">2016-04-18T08:31:10Z</dcterms:modified>
</cp:coreProperties>
</file>