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71" r:id="rId3"/>
    <p:sldId id="258" r:id="rId4"/>
    <p:sldId id="259" r:id="rId5"/>
    <p:sldId id="260" r:id="rId6"/>
    <p:sldId id="261" r:id="rId7"/>
    <p:sldId id="269" r:id="rId8"/>
    <p:sldId id="272" r:id="rId9"/>
    <p:sldId id="273" r:id="rId10"/>
    <p:sldId id="263" r:id="rId11"/>
    <p:sldId id="264" r:id="rId12"/>
    <p:sldId id="265" r:id="rId13"/>
    <p:sldId id="268" r:id="rId14"/>
    <p:sldId id="266" r:id="rId15"/>
    <p:sldId id="267" r:id="rId16"/>
    <p:sldId id="270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979661E-8C3B-4438-B579-6488B29A11E5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01E5237-5061-445A-A74C-ABB347DDA7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0156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A44E1C3-7239-4459-A5C6-D2BBE10A8CE6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C36CE-B714-4F2C-AA73-DA0F24D16F5B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EBAC5-54DD-4B5F-AD48-9FB3F486EE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8053B-54BC-4683-B06E-07EFB90A3EED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80930-0BA6-45FD-96D5-11C81527A4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5AC15-B66B-4602-9299-DA479230B814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D9C1A-5E2D-4242-92B1-1B20B77791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BBC27E-72C5-47AE-A66C-62D569994E42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CE18F-C4E7-43BB-9698-445441DDC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E9B02-5ADA-4634-A51F-E0B22A6C7067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C1AE4-CE3C-4FF8-9029-E1F0A6F9FB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B8E273-0803-4A5A-91C5-B6FDDF2884C3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54C04-F119-4363-883A-AC3D854F55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070F0-8042-4694-8328-C492DF232B6A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05800-F588-48D9-893F-D79F8768E4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1C570-8F9B-4615-8B92-E33B52BDD313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363B1-36DB-4DEC-B7EA-C4F4CD1C03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F5131-B9ED-400C-BFA3-F7699B0164BC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0C8C4-B477-4073-914A-41864B0D0C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2C1EE3-81DD-427C-8EE5-199E5CAAA2D5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F64BF-21D0-497E-9C49-3390E42A3B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A1B90-C636-4325-BE4D-8074AB20F62C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1C0FF-765D-4131-9F58-4E3395FA14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106DD25-4002-4E7D-8936-7FB395F1D48F}" type="datetimeFigureOut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24FD7F7-E48B-4288-9E75-94E02C55C7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file:///D:\Setup\res\res06FE406B-BA8B-47D2-890A-82C6A187E48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260350"/>
            <a:ext cx="7772400" cy="17367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Презентация к уроку по теме «Круговорот веществ в биосфере»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3357563" y="3214688"/>
            <a:ext cx="5429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Подготовлена  учителем биологии высшей квалификационной категории Мусаевой Н.Л.</a:t>
            </a: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3143250" y="6072188"/>
            <a:ext cx="2000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Содержимое 2"/>
          <p:cNvSpPr>
            <a:spLocks noGrp="1"/>
          </p:cNvSpPr>
          <p:nvPr>
            <p:ph idx="1"/>
          </p:nvPr>
        </p:nvSpPr>
        <p:spPr>
          <a:xfrm>
            <a:off x="428625" y="500063"/>
            <a:ext cx="8229600" cy="56435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b="1" smtClean="0"/>
              <a:t>Цель урока: </a:t>
            </a: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дать понятие о круговороте веществ,  взаимосвязи  веществ в биосфере, соответствие единым законам природы.</a:t>
            </a:r>
          </a:p>
          <a:p>
            <a:pPr>
              <a:buFont typeface="Arial" charset="0"/>
              <a:buNone/>
            </a:pPr>
            <a:r>
              <a:rPr lang="ru-RU" b="1" smtClean="0"/>
              <a:t>Задачи урока:</a:t>
            </a:r>
            <a:endParaRPr lang="ru-RU" smtClean="0"/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Расширить знания о круговороте веществ. 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Показать перемещение веществ в биосфере.</a:t>
            </a:r>
          </a:p>
          <a:p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Показать роль круговорота веществ в биосфере.</a:t>
            </a:r>
          </a:p>
          <a:p>
            <a:pPr>
              <a:buFont typeface="Arial" charset="0"/>
              <a:buNone/>
            </a:pPr>
            <a:r>
              <a:rPr lang="ru-RU" b="1" smtClean="0"/>
              <a:t>Оборудование: </a:t>
            </a:r>
          </a:p>
          <a:p>
            <a:pPr>
              <a:buFont typeface="Arial" charset="0"/>
              <a:buNone/>
            </a:pP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   таблицы «Границы биосферы и плотность жизни в ней», схема круговорота веществ, ПК, проектор, презентация.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5"/>
          <p:cNvSpPr>
            <a:spLocks noChangeArrowheads="1"/>
          </p:cNvSpPr>
          <p:nvPr/>
        </p:nvSpPr>
        <p:spPr bwMode="auto">
          <a:xfrm>
            <a:off x="0" y="1809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099" name="Picture 4" descr="D:\Setup\res\res06FE406B-BA8B-47D2-890A-82C6A187E48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85750" y="1857375"/>
            <a:ext cx="24288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6"/>
          <p:cNvSpPr>
            <a:spLocks noChangeArrowheads="1"/>
          </p:cNvSpPr>
          <p:nvPr/>
        </p:nvSpPr>
        <p:spPr bwMode="auto">
          <a:xfrm>
            <a:off x="214313" y="5286375"/>
            <a:ext cx="277177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Вернадский Владимир Иванович</a:t>
            </a:r>
          </a:p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12.03.1863 – 6.01.1945</a:t>
            </a:r>
          </a:p>
        </p:txBody>
      </p:sp>
      <p:sp>
        <p:nvSpPr>
          <p:cNvPr id="4101" name="Rectangle 7"/>
          <p:cNvSpPr>
            <a:spLocks noChangeArrowheads="1"/>
          </p:cNvSpPr>
          <p:nvPr/>
        </p:nvSpPr>
        <p:spPr bwMode="auto">
          <a:xfrm>
            <a:off x="2916238" y="2428875"/>
            <a:ext cx="622776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Вернадский В. И. осуществил важнейшие исследования в области биологии. Дал в 1926 г. определение биосферы. </a:t>
            </a:r>
          </a:p>
          <a:p>
            <a:endParaRPr lang="ru-RU" sz="2400" b="1">
              <a:latin typeface="Calibri" pitchFamily="34" charset="0"/>
            </a:endParaRPr>
          </a:p>
        </p:txBody>
      </p:sp>
      <p:sp>
        <p:nvSpPr>
          <p:cNvPr id="4102" name="Прямоугольник 10"/>
          <p:cNvSpPr>
            <a:spLocks noChangeArrowheads="1"/>
          </p:cNvSpPr>
          <p:nvPr/>
        </p:nvSpPr>
        <p:spPr bwMode="auto">
          <a:xfrm>
            <a:off x="2857500" y="3571875"/>
            <a:ext cx="61436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Вернадский В. И. один из основоположников биогеохимии.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214414" y="214290"/>
            <a:ext cx="7228967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Вернадский </a:t>
            </a:r>
          </a:p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Владимир Иванович .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ChangeArrowheads="1"/>
          </p:cNvSpPr>
          <p:nvPr/>
        </p:nvSpPr>
        <p:spPr bwMode="auto">
          <a:xfrm>
            <a:off x="179388" y="928688"/>
            <a:ext cx="8964612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Биосфера, по В. И. Вернадскому, – это общепланетарная оболочка, та область Земли, где существует или существовала жизнь и которая подвергается или подвергалась ее воздействию. </a:t>
            </a:r>
          </a:p>
        </p:txBody>
      </p:sp>
      <p:pic>
        <p:nvPicPr>
          <p:cNvPr id="5123" name="Picture 5" descr="resB41F6209-AE76-4F9A-B4D8-F531FC97B87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786063"/>
            <a:ext cx="401002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0" y="5572125"/>
            <a:ext cx="47164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Рис. 1. Первые растения суши (400 млн. лет назад)</a:t>
            </a:r>
          </a:p>
          <a:p>
            <a:pPr eaLnBrk="0" hangingPunct="0"/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5" name="Rectangle 9"/>
          <p:cNvSpPr>
            <a:spLocks noChangeArrowheads="1"/>
          </p:cNvSpPr>
          <p:nvPr/>
        </p:nvSpPr>
        <p:spPr bwMode="auto">
          <a:xfrm rot="10800000" flipV="1">
            <a:off x="4711700" y="2347913"/>
            <a:ext cx="4432300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За миллиарды лет фотосинтезирующие организмы (рис. 1) связали и превратили в химическую работу огромное количество солнечной энергии. Часть ее запасов в ходе геологической истории накопилась в виде залежей угля и других ископаемых органических веществ – нефти, торфа и др.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5984" y="214290"/>
            <a:ext cx="3391057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Биосфера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/>
          <p:cNvSpPr>
            <a:spLocks noChangeArrowheads="1"/>
          </p:cNvSpPr>
          <p:nvPr/>
        </p:nvSpPr>
        <p:spPr bwMode="auto">
          <a:xfrm>
            <a:off x="0" y="1643063"/>
            <a:ext cx="88931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Благодаря живым существам возникли многие горные породы на Земле. </a:t>
            </a:r>
          </a:p>
        </p:txBody>
      </p:sp>
      <p:pic>
        <p:nvPicPr>
          <p:cNvPr id="6147" name="Picture 5" descr="res510A232A-7C02-4416-B5AB-4F2230496C3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2560638"/>
            <a:ext cx="3786188" cy="366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214313" y="6286500"/>
            <a:ext cx="5095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ru-RU" b="1">
                <a:latin typeface="Times New Roman" pitchFamily="18" charset="0"/>
                <a:cs typeface="Times New Roman" pitchFamily="18" charset="0"/>
              </a:rPr>
              <a:t>Рис. 3. Океанические грунты под микроскопом</a:t>
            </a:r>
          </a:p>
        </p:txBody>
      </p:sp>
      <p:sp>
        <p:nvSpPr>
          <p:cNvPr id="6149" name="Rectangle 10"/>
          <p:cNvSpPr>
            <a:spLocks noChangeArrowheads="1"/>
          </p:cNvSpPr>
          <p:nvPr/>
        </p:nvSpPr>
        <p:spPr bwMode="auto">
          <a:xfrm>
            <a:off x="4214813" y="2928938"/>
            <a:ext cx="4286250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Живые организмы играют большую роль в разрушении и выветривании горных пород на суше. Они – главные разрушители мертвого органического вещества.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214290"/>
            <a:ext cx="8786842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Образование горных </a:t>
            </a:r>
          </a:p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пород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resB53B4EF0-5B23-4CAB-B101-54D524151B8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1500188"/>
            <a:ext cx="2874963" cy="346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214313" y="5143500"/>
            <a:ext cx="34194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В. В. Докучаев 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>(1846 - 1903)</a:t>
            </a:r>
            <a:br>
              <a:rPr lang="ru-RU" b="1">
                <a:latin typeface="Calibri" pitchFamily="34" charset="0"/>
              </a:rPr>
            </a:br>
            <a:r>
              <a:rPr lang="ru-RU" b="1">
                <a:latin typeface="Calibri" pitchFamily="34" charset="0"/>
              </a:rPr>
              <a:t/>
            </a:r>
            <a:br>
              <a:rPr lang="ru-RU" b="1">
                <a:latin typeface="Calibri" pitchFamily="34" charset="0"/>
              </a:rPr>
            </a:br>
            <a:endParaRPr lang="ru-RU" b="1">
              <a:latin typeface="Calibri" pitchFamily="34" charset="0"/>
            </a:endParaRPr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3143250" y="1285875"/>
            <a:ext cx="5802313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Живые организмы создают в биосфере круговороты важнейших биогенных элементов, которые попеременно переходят из живого вещества в неорганическую материю. Эти циклы делят на две основные группы: круговороты газов и осадочные круговороты. В первом случае главный поставщик элементов – атмосфера (углерод, кислород, азот), во втором – горные осадочные породы (фосфор, сера и др.).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14546" y="285728"/>
            <a:ext cx="4714689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В.В. Докучаев.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ChangeArrowheads="1"/>
          </p:cNvSpPr>
          <p:nvPr/>
        </p:nvSpPr>
        <p:spPr bwMode="auto">
          <a:xfrm>
            <a:off x="500063" y="1214438"/>
            <a:ext cx="83566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>
                <a:latin typeface="Times New Roman" pitchFamily="18" charset="0"/>
                <a:cs typeface="Times New Roman" pitchFamily="18" charset="0"/>
              </a:rPr>
              <a:t>В каждой экосистеме происходит круговорот вещества как результат экофизиологической взаимосвязи автотрофов и гетеротрофов. </a:t>
            </a:r>
          </a:p>
        </p:txBody>
      </p:sp>
      <p:pic>
        <p:nvPicPr>
          <p:cNvPr id="8195" name="Picture 6" descr="круговоро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2786063"/>
            <a:ext cx="7704137" cy="370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14348" y="428604"/>
            <a:ext cx="7288214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Круговорот веществ.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857375" y="714375"/>
            <a:ext cx="4929188" cy="15716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Участвуют в круговороте веществ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 rot="5400000">
            <a:off x="571501" y="2786062"/>
            <a:ext cx="2286000" cy="1285875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2498725" y="2928938"/>
            <a:ext cx="1144587" cy="158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4892675" y="2894013"/>
            <a:ext cx="1285875" cy="6985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18" idx="0"/>
          </p:cNvCxnSpPr>
          <p:nvPr/>
        </p:nvCxnSpPr>
        <p:spPr>
          <a:xfrm rot="16200000" flipH="1">
            <a:off x="5805487" y="2697163"/>
            <a:ext cx="2428875" cy="160655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142875" y="4643438"/>
            <a:ext cx="2214563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Продуценты</a:t>
            </a:r>
          </a:p>
        </p:txBody>
      </p:sp>
      <p:sp>
        <p:nvSpPr>
          <p:cNvPr id="16" name="Овал 15"/>
          <p:cNvSpPr/>
          <p:nvPr/>
        </p:nvSpPr>
        <p:spPr>
          <a:xfrm>
            <a:off x="1928813" y="3571875"/>
            <a:ext cx="2214562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Консументы</a:t>
            </a:r>
          </a:p>
        </p:txBody>
      </p:sp>
      <p:sp>
        <p:nvSpPr>
          <p:cNvPr id="17" name="Овал 16"/>
          <p:cNvSpPr/>
          <p:nvPr/>
        </p:nvSpPr>
        <p:spPr>
          <a:xfrm>
            <a:off x="4357688" y="3571875"/>
            <a:ext cx="2214562" cy="12144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Редуценты</a:t>
            </a:r>
          </a:p>
        </p:txBody>
      </p:sp>
      <p:sp>
        <p:nvSpPr>
          <p:cNvPr id="18" name="Овал 17"/>
          <p:cNvSpPr/>
          <p:nvPr/>
        </p:nvSpPr>
        <p:spPr>
          <a:xfrm>
            <a:off x="6715125" y="4714875"/>
            <a:ext cx="2214563" cy="1143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Неорганические вещества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 rot="5400000" flipH="1" flipV="1">
            <a:off x="2178844" y="4679157"/>
            <a:ext cx="285750" cy="214312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6" idx="6"/>
          </p:cNvCxnSpPr>
          <p:nvPr/>
        </p:nvCxnSpPr>
        <p:spPr>
          <a:xfrm>
            <a:off x="4143375" y="4143375"/>
            <a:ext cx="214313" cy="158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endCxn id="18" idx="1"/>
          </p:cNvCxnSpPr>
          <p:nvPr/>
        </p:nvCxnSpPr>
        <p:spPr>
          <a:xfrm>
            <a:off x="6429375" y="4438650"/>
            <a:ext cx="609600" cy="442913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0800000" flipV="1">
            <a:off x="2357438" y="5357813"/>
            <a:ext cx="4357687" cy="71437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круговорот воды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1285875"/>
            <a:ext cx="8250238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6"/>
          <p:cNvSpPr>
            <a:spLocks noChangeArrowheads="1"/>
          </p:cNvSpPr>
          <p:nvPr/>
        </p:nvSpPr>
        <p:spPr bwMode="auto">
          <a:xfrm>
            <a:off x="2339975" y="6491288"/>
            <a:ext cx="47529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libri" pitchFamily="34" charset="0"/>
              </a:rPr>
              <a:t>Цикл воды – около 2 млн. лет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214290"/>
            <a:ext cx="6107569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Круговорот воды.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растения и влага действ схем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1571625"/>
            <a:ext cx="7605712" cy="511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57356" y="142852"/>
            <a:ext cx="5866478" cy="144655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Испарение воды </a:t>
            </a:r>
          </a:p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растениями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круговорот кислород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1143000"/>
            <a:ext cx="6627813" cy="508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714375" y="6286500"/>
            <a:ext cx="80248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b="1">
                <a:latin typeface="Calibri" pitchFamily="34" charset="0"/>
              </a:rPr>
              <a:t>Цикл кислорода занимает на Земле около 2000 лет, воды – около 2 млн лет</a:t>
            </a:r>
            <a:r>
              <a:rPr lang="ru-RU">
                <a:latin typeface="Calibri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14290"/>
            <a:ext cx="8025017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Круговорот кислорода.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ChangeArrowheads="1"/>
          </p:cNvSpPr>
          <p:nvPr/>
        </p:nvSpPr>
        <p:spPr bwMode="auto">
          <a:xfrm>
            <a:off x="928688" y="6286500"/>
            <a:ext cx="73755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b="1">
                <a:latin typeface="Calibri" pitchFamily="34" charset="0"/>
              </a:rPr>
              <a:t>Продолжительность цикла углерода равна трем-четырем столетиям.</a:t>
            </a:r>
          </a:p>
        </p:txBody>
      </p:sp>
      <p:pic>
        <p:nvPicPr>
          <p:cNvPr id="13315" name="Picture 7" descr="res4C6BD1F3-A58C-4532-9305-964EABACA88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88" y="1000125"/>
            <a:ext cx="4902200" cy="524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57224" y="142852"/>
            <a:ext cx="7408887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Круговорот углерода.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круговорот азот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3438" y="1000125"/>
            <a:ext cx="4554537" cy="559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28728" y="142852"/>
            <a:ext cx="6122381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Круговорот азота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круговорот серы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50" y="1000125"/>
            <a:ext cx="7705725" cy="567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643042" y="214290"/>
            <a:ext cx="6060312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Круговорот серы.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круговорот фосфора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38" y="928688"/>
            <a:ext cx="4021137" cy="567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Прямоугольник 3"/>
          <p:cNvSpPr>
            <a:spLocks noChangeArrowheads="1"/>
          </p:cNvSpPr>
          <p:nvPr/>
        </p:nvSpPr>
        <p:spPr bwMode="auto">
          <a:xfrm>
            <a:off x="4229100" y="3244850"/>
            <a:ext cx="685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Е.А.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42852"/>
            <a:ext cx="7190109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Круговорот фосфора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Содержимое 2"/>
          <p:cNvSpPr>
            <a:spLocks noGrp="1"/>
          </p:cNvSpPr>
          <p:nvPr>
            <p:ph idx="1"/>
          </p:nvPr>
        </p:nvSpPr>
        <p:spPr>
          <a:xfrm>
            <a:off x="500063" y="1143000"/>
            <a:ext cx="8229600" cy="31432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1. Какие организмы биосферы участвуют в круговороте веществ?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2. От чего зависит количество биомассы в биосфере?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3. Какова роль фотосинтеза в круговороте веществ?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4. Какова роль круговорота углерода в биосфере?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ru-RU" sz="2400" b="1" smtClean="0">
                <a:latin typeface="Times New Roman" pitchFamily="18" charset="0"/>
                <a:cs typeface="Times New Roman" pitchFamily="18" charset="0"/>
              </a:rPr>
              <a:t>5. Какие организмы принимают участие в круговороте азота?</a:t>
            </a:r>
            <a:endParaRPr lang="ru-RU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214414" y="214290"/>
            <a:ext cx="6637073" cy="76944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4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Ответь на вопросы</a:t>
            </a:r>
            <a:endParaRPr lang="ru-RU" sz="4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42938" y="4357688"/>
            <a:ext cx="85010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400" b="1">
                <a:latin typeface="Times New Roman" pitchFamily="18" charset="0"/>
                <a:cs typeface="Times New Roman" pitchFamily="18" charset="0"/>
              </a:rPr>
              <a:t>Домашнее задание: выучить параграф 16.2. стр.491-495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400" b="1">
                <a:latin typeface="Times New Roman" pitchFamily="18" charset="0"/>
                <a:cs typeface="Times New Roman" pitchFamily="18" charset="0"/>
              </a:rPr>
              <a:t> Опережающее изучение: подобрать материал об основных экологических проблемах современности.</a:t>
            </a:r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396</Words>
  <Application>Microsoft Office PowerPoint</Application>
  <PresentationFormat>Экран (4:3)</PresentationFormat>
  <Paragraphs>56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к уроку по теме «Круговорот веществ в биосфере»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к уроку по теме «Круговорот веществ в биосфере»</dc:title>
  <dc:creator>учитель</dc:creator>
  <cp:lastModifiedBy>Win7</cp:lastModifiedBy>
  <cp:revision>28</cp:revision>
  <dcterms:created xsi:type="dcterms:W3CDTF">2010-12-10T23:18:11Z</dcterms:created>
  <dcterms:modified xsi:type="dcterms:W3CDTF">2017-02-06T17:23:31Z</dcterms:modified>
</cp:coreProperties>
</file>