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764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853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t>06.02.2017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16371"/>
            <a:ext cx="7772400" cy="1470025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Зона </a:t>
            </a:r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субтропиков России</a:t>
            </a:r>
            <a:endParaRPr lang="uk-UA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6154" y="5301208"/>
            <a:ext cx="657526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/>
              <a:t>Автор: </a:t>
            </a:r>
            <a:r>
              <a:rPr lang="ru-RU" sz="2800" dirty="0" smtClean="0"/>
              <a:t>учитель начальных классов </a:t>
            </a:r>
          </a:p>
          <a:p>
            <a:pPr algn="ctr"/>
            <a:r>
              <a:rPr lang="ru-RU" sz="2800" dirty="0" smtClean="0"/>
              <a:t>ГБОУ Лицея №1828 «</a:t>
            </a:r>
            <a:r>
              <a:rPr lang="ru-RU" sz="2800" dirty="0" err="1" smtClean="0"/>
              <a:t>Сабурово</a:t>
            </a:r>
            <a:r>
              <a:rPr lang="ru-RU" sz="2800" dirty="0" smtClean="0"/>
              <a:t>» </a:t>
            </a:r>
            <a:r>
              <a:rPr lang="ru-RU" sz="2800" smtClean="0"/>
              <a:t>г.Москвы</a:t>
            </a:r>
            <a:endParaRPr lang="ru-RU" sz="2800" dirty="0" smtClean="0"/>
          </a:p>
          <a:p>
            <a:pPr algn="ctr"/>
            <a:r>
              <a:rPr lang="ru-RU" sz="2800" dirty="0" smtClean="0"/>
              <a:t>Рязанова Юлия Сергеевна</a:t>
            </a:r>
            <a:endParaRPr lang="ru-RU" sz="2800" dirty="0"/>
          </a:p>
        </p:txBody>
      </p:sp>
      <p:pic>
        <p:nvPicPr>
          <p:cNvPr id="1028" name="Picture 4" descr="http://photo-zhurnal.ru/images/1707388_subtropiki-rossii-zhivotny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420888"/>
            <a:ext cx="3988482" cy="265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763688" y="0"/>
            <a:ext cx="6552728" cy="866527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Географическое положение</a:t>
            </a:r>
            <a:endParaRPr lang="uk-UA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2356219" y="5066060"/>
            <a:ext cx="222682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2766367" y="3110260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982554"/>
            <a:ext cx="71287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333333"/>
                </a:solidFill>
                <a:latin typeface="PT Sans"/>
              </a:rPr>
              <a:t>Зона суб­тро­пи­ков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 за­ни­ма­ет очень неболь­шую тер­ри­то­рию. Она рас­по­ло­же­на на по­бе­ре­жье: с одной сто­ро­ны – Кав­каз­ские горы, а с дру­гой – Чер­ное </a:t>
            </a:r>
            <a:r>
              <a:rPr lang="ru-RU" sz="2400" dirty="0" smtClean="0">
                <a:solidFill>
                  <a:srgbClr val="333333"/>
                </a:solidFill>
                <a:latin typeface="PT Sans"/>
              </a:rPr>
              <a:t>море.</a:t>
            </a:r>
            <a:endParaRPr lang="ru-RU" sz="2400" dirty="0"/>
          </a:p>
        </p:txBody>
      </p:sp>
      <p:pic>
        <p:nvPicPr>
          <p:cNvPr id="1026" name="Picture 2" descr="Черноморское побережье Кавказа. Физическая кар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80350"/>
            <a:ext cx="7535983" cy="375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79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2356219" y="5066060"/>
            <a:ext cx="222682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2766367" y="3110260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547664" y="695357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PT Sans"/>
              </a:rPr>
              <a:t>В рас­по­ло­же­нии зоны кро­ет­ся сек­рет ее уди­ви­тель­но­го </a:t>
            </a:r>
            <a:r>
              <a:rPr lang="ru-RU" sz="2400" b="1" dirty="0">
                <a:solidFill>
                  <a:srgbClr val="333333"/>
                </a:solidFill>
                <a:latin typeface="PT Sans"/>
              </a:rPr>
              <a:t>кли­ма­та 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и при­ро­ды. Солн­це за лето на­гре­ва­ет </a:t>
            </a:r>
            <a:r>
              <a:rPr lang="ru-RU" sz="2400" dirty="0" smtClean="0">
                <a:solidFill>
                  <a:srgbClr val="333333"/>
                </a:solidFill>
                <a:latin typeface="PT Sans"/>
              </a:rPr>
              <a:t>море.</a:t>
            </a:r>
            <a:endParaRPr lang="ru-RU" sz="2400" dirty="0"/>
          </a:p>
        </p:txBody>
      </p:sp>
      <p:pic>
        <p:nvPicPr>
          <p:cNvPr id="2050" name="Picture 2" descr="Черное море лето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692" y="2636912"/>
            <a:ext cx="5638426" cy="339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60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2356219" y="5066060"/>
            <a:ext cx="222682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2766367" y="3110260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691680" y="138533"/>
            <a:ext cx="70791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PT Sans"/>
              </a:rPr>
              <a:t>А затем море от­да­ет по­бе­ре­жью зимой теп­лый воз­дух. Вы­со­кие и мо­ло­дые Кав­каз­ские горы </a:t>
            </a:r>
            <a:r>
              <a:rPr lang="ru-RU" sz="2400" dirty="0" smtClean="0">
                <a:solidFill>
                  <a:srgbClr val="333333"/>
                </a:solidFill>
                <a:latin typeface="PT Sans"/>
              </a:rPr>
              <a:t>на­хо­дят­ся 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близ­ко, они яв­ля­ют­ся непре­одо­ли­мой пре­гра­дой для хо­лод­но­го се­вер­но­го ветра, по­это­му на по­бе­ре­жье уме­рен­но жар­кое лето и теп­лая зима. Вы­па­да­ет много осад­ков. Воз­дух здесь влаж­ный.</a:t>
            </a:r>
            <a:endParaRPr lang="ru-RU" sz="2400" dirty="0"/>
          </a:p>
        </p:txBody>
      </p:sp>
      <p:pic>
        <p:nvPicPr>
          <p:cNvPr id="3074" name="Picture 2" descr="Кавказские г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100" y="2985728"/>
            <a:ext cx="5367270" cy="3611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53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097904" y="27296"/>
            <a:ext cx="6048672" cy="866527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Растения субтропиков</a:t>
            </a:r>
            <a:endParaRPr lang="uk-UA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2356219" y="5066060"/>
            <a:ext cx="222682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2766367" y="3110260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28802" y="890979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333333"/>
                </a:solidFill>
                <a:latin typeface="PT Sans"/>
              </a:rPr>
              <a:t>Рас­ти­тель­ный мир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 этой зоны богат и раз­но­об­ра­зен. На скло­нах гор рас­ки­ну­лись нетро­ну­тые че­ло­ве­ком ши­ро­ко­лист­вен­ные леса. Здесь про­из­рас­та­ют </a:t>
            </a:r>
            <a:r>
              <a:rPr lang="ru-RU" sz="2400" b="1" dirty="0">
                <a:solidFill>
                  <a:srgbClr val="333333"/>
                </a:solidFill>
                <a:latin typeface="PT Sans"/>
              </a:rPr>
              <a:t>бук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 и </a:t>
            </a:r>
            <a:r>
              <a:rPr lang="ru-RU" sz="2400" b="1" dirty="0">
                <a:solidFill>
                  <a:srgbClr val="333333"/>
                </a:solidFill>
                <a:latin typeface="PT Sans"/>
              </a:rPr>
              <a:t>дуб 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– ве­ли­че­ствен­ные де­ре­вья, из­вест­ные своей вы­со­ко­ка­че­ствен­ной </a:t>
            </a:r>
            <a:r>
              <a:rPr lang="ru-RU" sz="2400" dirty="0" smtClean="0">
                <a:solidFill>
                  <a:srgbClr val="333333"/>
                </a:solidFill>
                <a:latin typeface="PT Sans"/>
              </a:rPr>
              <a:t>дре­ве­си­ной.</a:t>
            </a:r>
            <a:endParaRPr lang="ru-RU" sz="2400" dirty="0"/>
          </a:p>
        </p:txBody>
      </p:sp>
      <p:pic>
        <p:nvPicPr>
          <p:cNvPr id="4098" name="Picture 2" descr="Бу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184" y="2996952"/>
            <a:ext cx="3476824" cy="265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Ду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251" y="2981395"/>
            <a:ext cx="3927238" cy="2690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609218" y="5814567"/>
            <a:ext cx="853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Бук</a:t>
            </a:r>
            <a:endParaRPr lang="ru-RU" sz="3600" dirty="0"/>
          </a:p>
        </p:txBody>
      </p:sp>
      <p:sp>
        <p:nvSpPr>
          <p:cNvPr id="23" name="TextBox 22"/>
          <p:cNvSpPr txBox="1"/>
          <p:nvPr/>
        </p:nvSpPr>
        <p:spPr>
          <a:xfrm>
            <a:off x="6596182" y="5814566"/>
            <a:ext cx="928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Дуб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64408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2356219" y="5066060"/>
            <a:ext cx="222682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927735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2766367" y="3110260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pic>
        <p:nvPicPr>
          <p:cNvPr id="5122" name="Picture 2" descr="https://static-interneturok.cdnvideo.ru/content/konspekt_image/249874/e4a52710_1375_0133_dab0_12313c0dad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047" y="3469030"/>
            <a:ext cx="3906113" cy="293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Лип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351" y="198726"/>
            <a:ext cx="3659280" cy="283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33807" y="4676220"/>
            <a:ext cx="1146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Клён</a:t>
            </a:r>
            <a:endParaRPr lang="ru-RU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5717552" y="1177369"/>
            <a:ext cx="11785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Липа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29587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6545566" y="9317737"/>
            <a:ext cx="363677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2766367" y="3110260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pic>
        <p:nvPicPr>
          <p:cNvPr id="5122" name="Picture 2" descr="Гра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375" y="341068"/>
            <a:ext cx="3848721" cy="276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Каштан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759" y="3615084"/>
            <a:ext cx="4128519" cy="2984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633807" y="4676220"/>
            <a:ext cx="1638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Каштан</a:t>
            </a:r>
            <a:endParaRPr lang="ru-RU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6198784" y="1326331"/>
            <a:ext cx="10597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Граб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2517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2356219" y="5066060"/>
            <a:ext cx="222682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2766367" y="3110260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691680" y="-2916"/>
            <a:ext cx="72545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PT Sans"/>
              </a:rPr>
              <a:t>В пар­ках и на ули­цах го­ро­дов вы­са­же­ны веч­но­зе­ле­ные рас­те­ния: </a:t>
            </a:r>
            <a:r>
              <a:rPr lang="ru-RU" sz="2400" b="1" dirty="0">
                <a:solidFill>
                  <a:srgbClr val="333333"/>
                </a:solidFill>
                <a:latin typeface="PT Sans"/>
              </a:rPr>
              <a:t>пи­цунд­ская сосна, ки­па­рис, туя, </a:t>
            </a:r>
            <a:r>
              <a:rPr lang="ru-RU" sz="2400" b="1" dirty="0" smtClean="0">
                <a:solidFill>
                  <a:srgbClr val="333333"/>
                </a:solidFill>
                <a:latin typeface="PT Sans"/>
              </a:rPr>
              <a:t>лавр.</a:t>
            </a:r>
            <a:endParaRPr lang="ru-RU" sz="2400" dirty="0"/>
          </a:p>
        </p:txBody>
      </p:sp>
      <p:pic>
        <p:nvPicPr>
          <p:cNvPr id="7172" name="Picture 4" descr="Пицундская сос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238" y="1365271"/>
            <a:ext cx="3412328" cy="227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Кипари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90" y="1329074"/>
            <a:ext cx="3467134" cy="2286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Туя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436" y="3925057"/>
            <a:ext cx="2293546" cy="254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Лавр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682" y="4149080"/>
            <a:ext cx="2918702" cy="229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487744" y="3615085"/>
            <a:ext cx="25438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Пицундская сосна</a:t>
            </a:r>
            <a:endParaRPr lang="ru-RU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6012694" y="3567608"/>
            <a:ext cx="1284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Кипарис</a:t>
            </a:r>
            <a:endParaRPr lang="ru-RU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6240320" y="6396335"/>
            <a:ext cx="829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Лавр</a:t>
            </a:r>
            <a:endParaRPr lang="ru-RU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2724186" y="6410466"/>
            <a:ext cx="600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Туя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9058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2356219" y="5066060"/>
            <a:ext cx="222682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2766367" y="3110260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63688" y="119740"/>
            <a:ext cx="66064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PT Sans"/>
              </a:rPr>
              <a:t>В </a:t>
            </a:r>
            <a:r>
              <a:rPr lang="ru-RU" sz="2400" b="1" dirty="0">
                <a:solidFill>
                  <a:srgbClr val="333333"/>
                </a:solidFill>
                <a:latin typeface="PT Sans"/>
              </a:rPr>
              <a:t>древ­не­гре­че­ской куль­ту­ре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 лавр оли­це­тво­рял по­бе­ду и мир и был по­свя­щен Апол­ло­ну. Вот по­че­му в Гре­ции му­зы­кан­тов, по­этов, тан­цо­ров, по­кро­ви­те­лем ко­то­рых был Апол­лон, на­граж­да­ли имен­но лав­ро­вы­ми </a:t>
            </a:r>
            <a:r>
              <a:rPr lang="ru-RU" sz="2400" dirty="0" smtClean="0">
                <a:solidFill>
                  <a:srgbClr val="333333"/>
                </a:solidFill>
                <a:latin typeface="PT Sans"/>
              </a:rPr>
              <a:t>вен­ка­ми, 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в то время как спортс­ме­нов, ат­ле­тов увен­чи­ва­ли олив­ко­вы­ми или сель­де­рей­ны­ми вен­ка­ми.</a:t>
            </a:r>
            <a:endParaRPr lang="ru-RU" sz="2400" dirty="0"/>
          </a:p>
        </p:txBody>
      </p:sp>
      <p:pic>
        <p:nvPicPr>
          <p:cNvPr id="2050" name="Picture 2" descr="Награждение лавровым венком в Древней Грец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376" y="2747786"/>
            <a:ext cx="2789586" cy="396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44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4582570" y="7709597"/>
            <a:ext cx="4832372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2766367" y="3110260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964445" y="167736"/>
            <a:ext cx="6102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PT Sans"/>
              </a:rPr>
              <a:t>В </a:t>
            </a:r>
            <a:r>
              <a:rPr lang="ru-RU" sz="2400" b="1" dirty="0">
                <a:solidFill>
                  <a:srgbClr val="333333"/>
                </a:solidFill>
                <a:latin typeface="PT Sans"/>
              </a:rPr>
              <a:t>Древ­нем Риме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 лав­ро­вый венок ста­но­вит­ся выс­шим зна­ком во­ин­ской и им­пе­ра­тор­ской </a:t>
            </a:r>
            <a:r>
              <a:rPr lang="ru-RU" sz="2400" dirty="0" smtClean="0">
                <a:solidFill>
                  <a:srgbClr val="333333"/>
                </a:solidFill>
                <a:latin typeface="PT Sans"/>
              </a:rPr>
              <a:t>славы.</a:t>
            </a:r>
            <a:endParaRPr lang="ru-RU" sz="2400" dirty="0"/>
          </a:p>
        </p:txBody>
      </p:sp>
      <p:pic>
        <p:nvPicPr>
          <p:cNvPr id="1026" name="Picture 2" descr="Император Древнего Рима Клавдий в лавровом венк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926" y="1867248"/>
            <a:ext cx="4901198" cy="3934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103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2356219" y="5066060"/>
            <a:ext cx="222682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2766367" y="3110260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051720" y="380613"/>
            <a:ext cx="61024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PT Sans"/>
              </a:rPr>
              <a:t>Ли­стья лавра из­дав­на ис­поль­зу­ют в ка­че­стве аро­ма­ти­че­ской </a:t>
            </a:r>
            <a:r>
              <a:rPr lang="ru-RU" sz="2400" dirty="0" smtClean="0">
                <a:solidFill>
                  <a:srgbClr val="333333"/>
                </a:solidFill>
                <a:latin typeface="PT Sans"/>
              </a:rPr>
              <a:t>при­пра­вы.</a:t>
            </a:r>
            <a:endParaRPr lang="ru-RU" sz="2400" dirty="0"/>
          </a:p>
        </p:txBody>
      </p:sp>
      <p:pic>
        <p:nvPicPr>
          <p:cNvPr id="2050" name="Picture 2" descr="Сушеный лавровый лис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342" y="1867248"/>
            <a:ext cx="5302661" cy="410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4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2356219" y="5066060"/>
            <a:ext cx="222682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966267" y="132348"/>
            <a:ext cx="6750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PT Sans"/>
              </a:rPr>
              <a:t>Также можно уви­деть ве­ли­ко­леп­ные </a:t>
            </a:r>
            <a:r>
              <a:rPr lang="ru-RU" sz="2400" b="1" dirty="0">
                <a:solidFill>
                  <a:srgbClr val="333333"/>
                </a:solidFill>
                <a:latin typeface="PT Sans"/>
              </a:rPr>
              <a:t>маг­но­лии 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(за­цве­та­ют в фев­ра­ле-мар­те)и </a:t>
            </a:r>
            <a:r>
              <a:rPr lang="ru-RU" sz="2400" b="1" dirty="0">
                <a:solidFill>
                  <a:srgbClr val="333333"/>
                </a:solidFill>
                <a:latin typeface="PT Sans"/>
              </a:rPr>
              <a:t>се­реб­ри­стые ака­ции 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(за­цве­та­ет в ян­ва­ре-фев­ра­ле</a:t>
            </a:r>
            <a:r>
              <a:rPr lang="ru-RU" sz="2400" dirty="0" smtClean="0">
                <a:solidFill>
                  <a:srgbClr val="333333"/>
                </a:solidFill>
                <a:latin typeface="PT Sans"/>
              </a:rPr>
              <a:t>).</a:t>
            </a:r>
            <a:endParaRPr lang="ru-RU" sz="2400" dirty="0"/>
          </a:p>
        </p:txBody>
      </p:sp>
      <p:pic>
        <p:nvPicPr>
          <p:cNvPr id="3074" name="Picture 2" descr="Магнол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91" y="1464230"/>
            <a:ext cx="3579798" cy="2684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Серебристая акация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848" y="3574179"/>
            <a:ext cx="3978345" cy="2983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921290" y="1914441"/>
            <a:ext cx="21477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Магнолия</a:t>
            </a:r>
            <a:endParaRPr lang="ru-RU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3019166" y="5634028"/>
            <a:ext cx="16014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Акация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3912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619672" y="-27384"/>
            <a:ext cx="6336704" cy="866527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Сочинский дендрарий</a:t>
            </a:r>
            <a:endParaRPr lang="uk-UA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2356219" y="5066060"/>
            <a:ext cx="222682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2766367" y="3110260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77316" y="830650"/>
            <a:ext cx="698311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PT Sans"/>
              </a:rPr>
              <a:t>В го­ро­де Сочи есть зна­ме­ни­тый </a:t>
            </a:r>
            <a:r>
              <a:rPr lang="ru-RU" sz="2400" dirty="0" smtClean="0">
                <a:solidFill>
                  <a:srgbClr val="333333"/>
                </a:solidFill>
                <a:latin typeface="PT Sans"/>
              </a:rPr>
              <a:t>денд­ра­рий – 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уни­каль­ное со­бра­ние суб­тро­пи­че­ской флоры и фауны, ко­то­рое яв­ля­ет­ся па­мят­ни­ком са­до­во-пар­ко­во­го </a:t>
            </a:r>
            <a:r>
              <a:rPr lang="ru-RU" sz="2400" dirty="0" smtClean="0">
                <a:solidFill>
                  <a:srgbClr val="333333"/>
                </a:solidFill>
                <a:latin typeface="PT Sans"/>
              </a:rPr>
              <a:t>ис­кус­ства.</a:t>
            </a:r>
            <a:endParaRPr lang="ru-RU" sz="2400" dirty="0"/>
          </a:p>
        </p:txBody>
      </p:sp>
      <p:pic>
        <p:nvPicPr>
          <p:cNvPr id="4098" name="Picture 2" descr="Сочинский дендрар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742" y="2722903"/>
            <a:ext cx="5262025" cy="3673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6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2356219" y="5066060"/>
            <a:ext cx="222682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2766367" y="3110260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05934" y="-38238"/>
            <a:ext cx="80466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333333"/>
                </a:solidFill>
                <a:latin typeface="PT Sans"/>
              </a:rPr>
              <a:t>Здесь со­бра­ны около 2000 видов рас­те­ний со всего мира: </a:t>
            </a:r>
            <a:r>
              <a:rPr lang="ru-RU" sz="2000" b="1" dirty="0">
                <a:solidFill>
                  <a:srgbClr val="333333"/>
                </a:solidFill>
                <a:latin typeface="PT Sans"/>
              </a:rPr>
              <a:t>лу­чи­стая сосна</a:t>
            </a:r>
            <a:r>
              <a:rPr lang="ru-RU" sz="2000" dirty="0">
                <a:solidFill>
                  <a:srgbClr val="333333"/>
                </a:solidFill>
                <a:latin typeface="PT Sans"/>
              </a:rPr>
              <a:t> из Се­вер­ной Аме­ри­ки, </a:t>
            </a:r>
            <a:r>
              <a:rPr lang="ru-RU" sz="2000" b="1" dirty="0" err="1">
                <a:solidFill>
                  <a:srgbClr val="333333"/>
                </a:solidFill>
                <a:latin typeface="PT Sans"/>
              </a:rPr>
              <a:t>пинус</a:t>
            </a:r>
            <a:r>
              <a:rPr lang="ru-RU" sz="2000" b="1" dirty="0">
                <a:solidFill>
                  <a:srgbClr val="333333"/>
                </a:solidFill>
                <a:latin typeface="PT Sans"/>
              </a:rPr>
              <a:t> пиния</a:t>
            </a:r>
            <a:r>
              <a:rPr lang="ru-RU" sz="2000" dirty="0">
                <a:solidFill>
                  <a:srgbClr val="333333"/>
                </a:solidFill>
                <a:latin typeface="PT Sans"/>
              </a:rPr>
              <a:t> из Ита­лии (из по­ле­на та­ко­го де­ре­ва был из­го­тов­лен ска­зоч­ный Пи­нок­кио), </a:t>
            </a:r>
            <a:r>
              <a:rPr lang="ru-RU" sz="2000" b="1" dirty="0">
                <a:solidFill>
                  <a:srgbClr val="333333"/>
                </a:solidFill>
                <a:latin typeface="PT Sans"/>
              </a:rPr>
              <a:t>проб­ко­вый дуб</a:t>
            </a:r>
            <a:r>
              <a:rPr lang="ru-RU" sz="2000" dirty="0">
                <a:solidFill>
                  <a:srgbClr val="333333"/>
                </a:solidFill>
                <a:latin typeface="PT Sans"/>
              </a:rPr>
              <a:t> из Сре­ди­зем­но­мо­рья (из его коры из­го­тав­ли­ва­ют проб­ки для бу­ты­лок) и др. </a:t>
            </a:r>
            <a:endParaRPr lang="ru-RU" sz="2000" dirty="0"/>
          </a:p>
        </p:txBody>
      </p:sp>
      <p:pic>
        <p:nvPicPr>
          <p:cNvPr id="5122" name="Picture 2" descr="Лучистая сосна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667" y="1683891"/>
            <a:ext cx="3230395" cy="2507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Пинус пин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542" y="1635750"/>
            <a:ext cx="3771342" cy="251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Пробковый дуб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974" y="4358251"/>
            <a:ext cx="2830626" cy="249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404218" y="6270942"/>
            <a:ext cx="2223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Пробковый дуб</a:t>
            </a:r>
            <a:endParaRPr lang="ru-RU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8058650" y="2648595"/>
            <a:ext cx="975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err="1" smtClean="0"/>
              <a:t>Пинус</a:t>
            </a:r>
            <a:endParaRPr lang="ru-RU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1373393" y="4282244"/>
            <a:ext cx="2167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Лучистая сосна</a:t>
            </a:r>
            <a:endParaRPr lang="ru-RU" sz="2400" dirty="0"/>
          </a:p>
        </p:txBody>
      </p:sp>
      <p:pic>
        <p:nvPicPr>
          <p:cNvPr id="5128" name="Picture 8" descr="Пробк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282" y="5372311"/>
            <a:ext cx="20383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Пиноккио 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439" y="3757150"/>
            <a:ext cx="1304925" cy="186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31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77317" y="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PT Sans"/>
              </a:rPr>
              <a:t>В со­чин­ском денд­ра­рии бо­га­тая кол­лек­ция пальм. Вот, на­при­мер, </a:t>
            </a:r>
            <a:r>
              <a:rPr lang="ru-RU" sz="2400" b="1" dirty="0">
                <a:solidFill>
                  <a:srgbClr val="333333"/>
                </a:solidFill>
                <a:latin typeface="PT Sans"/>
              </a:rPr>
              <a:t>сло­но­вая паль­ма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, ей боль­ше 100 лет, ее ствол похож на ногу </a:t>
            </a:r>
            <a:r>
              <a:rPr lang="ru-RU" sz="2400" dirty="0" smtClean="0">
                <a:solidFill>
                  <a:srgbClr val="333333"/>
                </a:solidFill>
                <a:latin typeface="PT Sans"/>
              </a:rPr>
              <a:t>слона. 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Этот вид при­ве­зен из Чили.</a:t>
            </a:r>
            <a:endParaRPr lang="ru-RU" sz="2400" dirty="0"/>
          </a:p>
        </p:txBody>
      </p:sp>
      <p:pic>
        <p:nvPicPr>
          <p:cNvPr id="6146" name="Picture 2" descr="Слоновая пальм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317" y="-52739"/>
            <a:ext cx="2713601" cy="331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40448" y="3205431"/>
            <a:ext cx="2286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PT Sans"/>
              </a:rPr>
              <a:t>Самые вы­со­кие де­ре­вья в со­чин­ском денд­ра­рии – </a:t>
            </a:r>
            <a:r>
              <a:rPr lang="ru-RU" sz="2400" b="1" dirty="0">
                <a:solidFill>
                  <a:srgbClr val="333333"/>
                </a:solidFill>
                <a:latin typeface="PT Sans"/>
              </a:rPr>
              <a:t>ки­па­ри­сы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, их на­зва­ние про­ис­хо­дит от ост­ро­ва </a:t>
            </a:r>
            <a:r>
              <a:rPr lang="ru-RU" sz="2400" dirty="0" smtClean="0">
                <a:solidFill>
                  <a:srgbClr val="333333"/>
                </a:solidFill>
                <a:latin typeface="PT Sans"/>
              </a:rPr>
              <a:t>Кипр.</a:t>
            </a:r>
            <a:endParaRPr lang="ru-RU" sz="2400" dirty="0"/>
          </a:p>
        </p:txBody>
      </p:sp>
      <p:pic>
        <p:nvPicPr>
          <p:cNvPr id="6148" name="Picture 4" descr="Кипарисы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681" y="3367783"/>
            <a:ext cx="2536721" cy="3387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54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2349289" y="5075942"/>
            <a:ext cx="222682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2766367" y="3110260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-70435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PT Sans"/>
              </a:rPr>
              <a:t>В денд­ра­рии пред­став­ле­но мно­же­ство видом цве­тов и цве­ту­щих рас­те­ний, по­это­му здесь круг­лый год можно на­блю­дать кра­соч­ное цве­те­ние того или иного вида. Осе­нью и зимой цве­тет </a:t>
            </a:r>
            <a:r>
              <a:rPr lang="ru-RU" sz="2400" b="1" dirty="0">
                <a:solidFill>
                  <a:srgbClr val="333333"/>
                </a:solidFill>
                <a:latin typeface="PT Sans"/>
              </a:rPr>
              <a:t>ка­ме­лия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, при­ве­зен­ная из </a:t>
            </a:r>
            <a:r>
              <a:rPr lang="ru-RU" sz="2400" dirty="0" smtClean="0">
                <a:solidFill>
                  <a:srgbClr val="333333"/>
                </a:solidFill>
                <a:latin typeface="PT Sans"/>
              </a:rPr>
              <a:t>Япо­нии.</a:t>
            </a:r>
            <a:endParaRPr lang="ru-RU" sz="2400" dirty="0"/>
          </a:p>
        </p:txBody>
      </p:sp>
      <p:pic>
        <p:nvPicPr>
          <p:cNvPr id="7170" name="Picture 2" descr="Камелия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-53975"/>
            <a:ext cx="2339945" cy="310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96267" y="4111131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PT Sans"/>
              </a:rPr>
              <a:t>С се­ре­ди­ны зимы цве­тет </a:t>
            </a:r>
            <a:r>
              <a:rPr lang="ru-RU" sz="2400" b="1" dirty="0">
                <a:solidFill>
                  <a:srgbClr val="333333"/>
                </a:solidFill>
                <a:latin typeface="PT Sans"/>
              </a:rPr>
              <a:t>эрика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, этот цве­ту­щий ку­стар­ник очень укра­ша­ет зим­ний </a:t>
            </a:r>
            <a:r>
              <a:rPr lang="ru-RU" sz="2400" dirty="0" smtClean="0">
                <a:solidFill>
                  <a:srgbClr val="333333"/>
                </a:solidFill>
                <a:latin typeface="PT Sans"/>
              </a:rPr>
              <a:t>парк.</a:t>
            </a:r>
            <a:endParaRPr lang="ru-RU" sz="2400" dirty="0"/>
          </a:p>
        </p:txBody>
      </p:sp>
      <p:pic>
        <p:nvPicPr>
          <p:cNvPr id="7172" name="Picture 4" descr="Эри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091" y="4062659"/>
            <a:ext cx="3451096" cy="258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68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2356219" y="5066060"/>
            <a:ext cx="222682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2766367" y="3110260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0"/>
            <a:ext cx="83164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PT Sans"/>
              </a:rPr>
              <a:t>Со­чин­ский денд­ра­рий – без­опас­ная зона не толь­ко для ред­ких видов рас­те­ний, но и для жи­вот­ных. Здесь много птиц: </a:t>
            </a:r>
            <a:r>
              <a:rPr lang="ru-RU" sz="2400" b="1" dirty="0">
                <a:solidFill>
                  <a:srgbClr val="333333"/>
                </a:solidFill>
                <a:latin typeface="PT Sans"/>
              </a:rPr>
              <a:t>пе­ли­ка­ны, пав­ли­ны, чер­ные ле­бе­ди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 др.</a:t>
            </a:r>
            <a:r>
              <a:rPr lang="ru-RU" dirty="0">
                <a:solidFill>
                  <a:srgbClr val="333333"/>
                </a:solidFill>
                <a:latin typeface="PT Sans"/>
              </a:rPr>
              <a:t> </a:t>
            </a:r>
            <a:endParaRPr lang="ru-RU" dirty="0"/>
          </a:p>
        </p:txBody>
      </p:sp>
      <p:pic>
        <p:nvPicPr>
          <p:cNvPr id="8194" name="Picture 2" descr=" Пеликан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779" y="1313605"/>
            <a:ext cx="3482975" cy="261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Павли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949" y="4251731"/>
            <a:ext cx="3458335" cy="242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Черные лебед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13604"/>
            <a:ext cx="3557588" cy="2668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51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185342" y="-88180"/>
            <a:ext cx="5832648" cy="866527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Выращивание культур</a:t>
            </a:r>
            <a:endParaRPr lang="uk-UA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2356219" y="5066060"/>
            <a:ext cx="222682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2766367" y="3110260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630684"/>
            <a:ext cx="75442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PT Sans"/>
              </a:rPr>
              <a:t>Чер­но­мор­ское по­бе­ре­жье из­д­рев­ле сла­вит­ся ве­ли­ко­леп­ны­ми </a:t>
            </a:r>
            <a:r>
              <a:rPr lang="ru-RU" b="1" dirty="0">
                <a:solidFill>
                  <a:srgbClr val="333333"/>
                </a:solidFill>
                <a:latin typeface="PT Sans"/>
              </a:rPr>
              <a:t>уро­жа­я­ми ово­щей и фрук­тов</a:t>
            </a:r>
            <a:r>
              <a:rPr lang="ru-RU" dirty="0">
                <a:solidFill>
                  <a:srgbClr val="333333"/>
                </a:solidFill>
                <a:latin typeface="PT Sans"/>
              </a:rPr>
              <a:t>. Здесь вы­ра­щи­ва­ют тыкву, бол­гар­ский перец, пер­си­ки, ви­но­град, ман­да­ри­ны и даже </a:t>
            </a:r>
            <a:r>
              <a:rPr lang="ru-RU" dirty="0" smtClean="0">
                <a:solidFill>
                  <a:srgbClr val="333333"/>
                </a:solidFill>
                <a:latin typeface="PT Sans"/>
              </a:rPr>
              <a:t>чай.</a:t>
            </a:r>
            <a:endParaRPr lang="ru-RU" dirty="0"/>
          </a:p>
        </p:txBody>
      </p:sp>
      <p:pic>
        <p:nvPicPr>
          <p:cNvPr id="9218" name="Picture 2" descr="Тыкв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338" y="1681461"/>
            <a:ext cx="2570156" cy="1933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Болгарский перец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967" y="1749285"/>
            <a:ext cx="2671874" cy="2003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Персик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746" y="1749286"/>
            <a:ext cx="2491592" cy="18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Виноград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442" y="4159517"/>
            <a:ext cx="2357052" cy="132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Мандарины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41" y="3921051"/>
            <a:ext cx="2221447" cy="156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Чай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624" y="4616980"/>
            <a:ext cx="2473391" cy="1863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54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619672" y="-27384"/>
            <a:ext cx="6768752" cy="866527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Животные субтропиков</a:t>
            </a:r>
            <a:endParaRPr lang="uk-UA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2356219" y="5066060"/>
            <a:ext cx="222682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2766367" y="3110260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03648" y="685685"/>
            <a:ext cx="75442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PT Sans"/>
              </a:rPr>
              <a:t>Богат и раз­но­об­ра­зен жи­вот­ный мир зоны суб­тро­пи­ков. Жар­кий влаж­ный кли­мат под­хо­дит на­се­ко­мым: среди зе­ле­ной лист­вы можно раз­гля­деть </a:t>
            </a:r>
            <a:r>
              <a:rPr lang="ru-RU" b="1" dirty="0">
                <a:solidFill>
                  <a:srgbClr val="333333"/>
                </a:solidFill>
                <a:latin typeface="PT Sans"/>
              </a:rPr>
              <a:t>бо­го­мо­ла </a:t>
            </a:r>
            <a:r>
              <a:rPr lang="ru-RU" dirty="0">
                <a:solidFill>
                  <a:srgbClr val="333333"/>
                </a:solidFill>
                <a:latin typeface="PT Sans"/>
              </a:rPr>
              <a:t>(пи­та­ет­ся мел­ки­ми на­се­ко­мы­ми), ве­че­ром слыш­но стре­ко­та­ние </a:t>
            </a:r>
            <a:r>
              <a:rPr lang="ru-RU" b="1" dirty="0">
                <a:solidFill>
                  <a:srgbClr val="333333"/>
                </a:solidFill>
                <a:latin typeface="PT Sans"/>
              </a:rPr>
              <a:t>ци­ка­ды </a:t>
            </a:r>
            <a:r>
              <a:rPr lang="ru-RU" dirty="0">
                <a:solidFill>
                  <a:srgbClr val="333333"/>
                </a:solidFill>
                <a:latin typeface="PT Sans"/>
              </a:rPr>
              <a:t>(</a:t>
            </a:r>
            <a:r>
              <a:rPr lang="ru-RU" dirty="0" err="1">
                <a:solidFill>
                  <a:srgbClr val="333333"/>
                </a:solidFill>
                <a:latin typeface="PT Sans"/>
              </a:rPr>
              <a:t>рас­ти­тель­но­яд­на</a:t>
            </a:r>
            <a:r>
              <a:rPr lang="ru-RU" dirty="0">
                <a:solidFill>
                  <a:srgbClr val="333333"/>
                </a:solidFill>
                <a:latin typeface="PT Sans"/>
              </a:rPr>
              <a:t>), слож­но найти на оле­андре </a:t>
            </a:r>
            <a:r>
              <a:rPr lang="ru-RU" b="1" dirty="0">
                <a:solidFill>
                  <a:srgbClr val="333333"/>
                </a:solidFill>
                <a:latin typeface="PT Sans"/>
              </a:rPr>
              <a:t>оле­анд­ро­во­го браж­ни­ка</a:t>
            </a:r>
            <a:r>
              <a:rPr lang="ru-RU" dirty="0">
                <a:solidFill>
                  <a:srgbClr val="333333"/>
                </a:solidFill>
                <a:latin typeface="PT Sans"/>
              </a:rPr>
              <a:t> – спа­са­ясь от вра­гов, он мас­ки­ру­ет­ся под рас­крас­ку этого </a:t>
            </a:r>
            <a:r>
              <a:rPr lang="ru-RU" dirty="0" smtClean="0">
                <a:solidFill>
                  <a:srgbClr val="333333"/>
                </a:solidFill>
                <a:latin typeface="PT Sans"/>
              </a:rPr>
              <a:t>рас­те­ния.</a:t>
            </a:r>
            <a:endParaRPr lang="ru-RU" dirty="0"/>
          </a:p>
        </p:txBody>
      </p:sp>
      <p:pic>
        <p:nvPicPr>
          <p:cNvPr id="10242" name="Picture 2" descr="Богомо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241" y="2575060"/>
            <a:ext cx="2969943" cy="19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Цикад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23" y="4894718"/>
            <a:ext cx="2537901" cy="190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Олеандровый бражни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143" y="2424179"/>
            <a:ext cx="2920684" cy="201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790651" y="4438572"/>
            <a:ext cx="3247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Олеандровый бражник</a:t>
            </a:r>
            <a:endParaRPr lang="ru-RU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6261356" y="6029127"/>
            <a:ext cx="11532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Цикада</a:t>
            </a:r>
            <a:endParaRPr lang="ru-RU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1776942" y="4564746"/>
            <a:ext cx="1297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Богомол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6959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2356219" y="5066060"/>
            <a:ext cx="222682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2766367" y="3110260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619672" y="450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PT Sans"/>
              </a:rPr>
              <a:t>В этой зоне оби­та­ет </a:t>
            </a:r>
            <a:r>
              <a:rPr lang="ru-RU" sz="2400" b="1" dirty="0">
                <a:solidFill>
                  <a:srgbClr val="333333"/>
                </a:solidFill>
                <a:latin typeface="PT Sans"/>
              </a:rPr>
              <a:t>кав­каз­ская яще­ри­ца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, она без­обид­ная, быст­рая и </a:t>
            </a:r>
            <a:r>
              <a:rPr lang="ru-RU" sz="2400" dirty="0" smtClean="0">
                <a:solidFill>
                  <a:srgbClr val="333333"/>
                </a:solidFill>
                <a:latin typeface="PT Sans"/>
              </a:rPr>
              <a:t>лов­кая.</a:t>
            </a:r>
            <a:endParaRPr lang="ru-RU" sz="2400" dirty="0"/>
          </a:p>
        </p:txBody>
      </p:sp>
      <p:pic>
        <p:nvPicPr>
          <p:cNvPr id="11266" name="Picture 2" descr="Кавказская ящериц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268256"/>
            <a:ext cx="3895744" cy="260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77317" y="426599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PT Sans"/>
              </a:rPr>
              <a:t>Ярка и необыч­на птица </a:t>
            </a:r>
            <a:r>
              <a:rPr lang="ru-RU" sz="2400" b="1" dirty="0">
                <a:solidFill>
                  <a:srgbClr val="333333"/>
                </a:solidFill>
                <a:latin typeface="PT Sans"/>
              </a:rPr>
              <a:t>удод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, у нее длин­ный ост­рый клюв, а кра­соч­ный хо­хо­лок ино­гда рас­кры­ва­ет­ся в форме </a:t>
            </a:r>
            <a:r>
              <a:rPr lang="ru-RU" sz="2400" dirty="0" smtClean="0">
                <a:solidFill>
                  <a:srgbClr val="333333"/>
                </a:solidFill>
                <a:latin typeface="PT Sans"/>
              </a:rPr>
              <a:t>веера. 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Его из­люб­лен­ная еда – ли­чин­ки му­ра­вьев и гу­се­ни­цы.</a:t>
            </a:r>
            <a:endParaRPr lang="ru-RU" sz="2400" dirty="0"/>
          </a:p>
        </p:txBody>
      </p:sp>
      <p:pic>
        <p:nvPicPr>
          <p:cNvPr id="11268" name="Picture 4" descr="Удод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891" y="2791043"/>
            <a:ext cx="2583841" cy="387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71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2356219" y="5066060"/>
            <a:ext cx="222682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2766367" y="3110260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691680" y="15068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PT Sans"/>
              </a:rPr>
              <a:t>В Кав­каз­ских горах оби­та­ют </a:t>
            </a:r>
            <a:r>
              <a:rPr lang="ru-RU" sz="2400" b="1" dirty="0">
                <a:solidFill>
                  <a:srgbClr val="333333"/>
                </a:solidFill>
                <a:latin typeface="PT Sans"/>
              </a:rPr>
              <a:t>ко­су­ли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, бла­го­род­ные и гра­ци­оз­ные жи­вот­ные, своим спо­кой­стви­ем под­чер­ки­ва­ю­щие уми­ро­тво­рен­ность этих </a:t>
            </a:r>
            <a:r>
              <a:rPr lang="ru-RU" sz="2400" dirty="0" smtClean="0">
                <a:solidFill>
                  <a:srgbClr val="333333"/>
                </a:solidFill>
                <a:latin typeface="PT Sans"/>
              </a:rPr>
              <a:t>мест.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1414118"/>
            <a:ext cx="6750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PT Sans"/>
              </a:rPr>
              <a:t>Но в слу­чае необ­хо­ди­мо­сти ко­су­ли могут раз­ви­вать вы­со­кую ско­рость и со­вер­шать прыж­ки до 8 м в </a:t>
            </a:r>
            <a:r>
              <a:rPr lang="ru-RU" sz="2400" dirty="0" smtClean="0">
                <a:solidFill>
                  <a:srgbClr val="333333"/>
                </a:solidFill>
                <a:latin typeface="PT Sans"/>
              </a:rPr>
              <a:t>длину.</a:t>
            </a:r>
            <a:endParaRPr lang="ru-RU" sz="2400" dirty="0"/>
          </a:p>
        </p:txBody>
      </p:sp>
      <p:pic>
        <p:nvPicPr>
          <p:cNvPr id="12290" name="Picture 2" descr="Косу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656" y="3200919"/>
            <a:ext cx="3623275" cy="271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Прыжок косул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846" y="3746789"/>
            <a:ext cx="3966909" cy="2638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84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2356219" y="5066060"/>
            <a:ext cx="222682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2766367" y="3110260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12" name="Заголовок 3"/>
          <p:cNvSpPr>
            <a:spLocks noGrp="1"/>
          </p:cNvSpPr>
          <p:nvPr>
            <p:ph type="ctrTitle"/>
          </p:nvPr>
        </p:nvSpPr>
        <p:spPr>
          <a:xfrm>
            <a:off x="1619672" y="-27384"/>
            <a:ext cx="6336704" cy="866527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Обитатели моря</a:t>
            </a:r>
            <a:endParaRPr lang="uk-UA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84784" y="663374"/>
            <a:ext cx="6606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PT Sans"/>
              </a:rPr>
              <a:t>В Чер­ном море оби­та­ют </a:t>
            </a:r>
            <a:r>
              <a:rPr lang="ru-RU" sz="2400" b="1" dirty="0">
                <a:solidFill>
                  <a:srgbClr val="333333"/>
                </a:solidFill>
                <a:latin typeface="PT Sans"/>
              </a:rPr>
              <a:t>дель­фи­ны афа­ли­ны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 – об­щи­тель­ные, умные и </a:t>
            </a:r>
            <a:r>
              <a:rPr lang="ru-RU" sz="2400" dirty="0" err="1">
                <a:solidFill>
                  <a:srgbClr val="333333"/>
                </a:solidFill>
                <a:latin typeface="PT Sans"/>
              </a:rPr>
              <a:t>лег­ко­обу­ча­е­мые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 </a:t>
            </a:r>
            <a:r>
              <a:rPr lang="ru-RU" sz="2400" dirty="0" smtClean="0">
                <a:solidFill>
                  <a:srgbClr val="333333"/>
                </a:solidFill>
                <a:latin typeface="PT Sans"/>
              </a:rPr>
              <a:t>жи­вот­ные.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57577" y="1982742"/>
            <a:ext cx="65344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PT Sans"/>
              </a:rPr>
              <a:t>Афа­ли­ны об­ща­ют­ся между собой при по­мо­щи сви­стов на уль­тра­зву­ко­вой ча­сто­те – че­ло­ве­че­ское ухо спо­соб­но раз­ли­чить толь­ко неко­то­рые из этих зву­ков.</a:t>
            </a:r>
            <a:endParaRPr lang="ru-RU" sz="2400" dirty="0"/>
          </a:p>
        </p:txBody>
      </p:sp>
      <p:pic>
        <p:nvPicPr>
          <p:cNvPr id="20482" name="Picture 2" descr="Дельфин афалина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237" y="3552402"/>
            <a:ext cx="4324383" cy="312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0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2356219" y="5066060"/>
            <a:ext cx="222682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2766367" y="3110260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529408" y="35388"/>
            <a:ext cx="76145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333333"/>
                </a:solidFill>
                <a:latin typeface="PT Sans"/>
              </a:rPr>
              <a:t>Ме­ду­за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 – одно из самых древ­них живых су­ществ на Земле, они по­яви­лись еще до </a:t>
            </a:r>
            <a:r>
              <a:rPr lang="ru-RU" sz="2400" dirty="0" smtClean="0">
                <a:solidFill>
                  <a:srgbClr val="333333"/>
                </a:solidFill>
                <a:latin typeface="PT Sans"/>
              </a:rPr>
              <a:t>ди­но­зав­ров.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75332" y="881129"/>
            <a:ext cx="87667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PT Sans"/>
              </a:rPr>
              <a:t>Они толь­ко вы­гля­дят дряб­лы­ми, а на­о­щупь ме­ду­зы упру­гие и твер­дые. Они имеют </a:t>
            </a:r>
            <a:r>
              <a:rPr lang="ru-RU" sz="2400" dirty="0" err="1">
                <a:solidFill>
                  <a:srgbClr val="333333"/>
                </a:solidFill>
                <a:latin typeface="PT Sans"/>
              </a:rPr>
              <a:t>зон­ти­ко­по­доб­ное</a:t>
            </a:r>
            <a:r>
              <a:rPr lang="ru-RU" sz="2400" dirty="0">
                <a:solidFill>
                  <a:srgbClr val="333333"/>
                </a:solidFill>
                <a:latin typeface="PT Sans"/>
              </a:rPr>
              <a:t> стро­е­ние с мно­же­ством щу­па­лец. Если до­тро­нуть­ся до ме­ду­зы, обо­жжешь­ся, как при при­кос­но­ве­нии к кра­пи­ве, – так ме­ду­за за­щи­ща­ет­ся. Но если ме­ду­зу вы­бра­сы­ва­ет вол­ной на берег, она по­ги­ба­ет, по­то­му что почти пол­но­стью со­сто­ит из воды и не может на­хо­дить­ся на суше.</a:t>
            </a:r>
            <a:endParaRPr lang="ru-RU" sz="2400" dirty="0"/>
          </a:p>
        </p:txBody>
      </p:sp>
      <p:pic>
        <p:nvPicPr>
          <p:cNvPr id="19458" name="Picture 2" descr="Медуза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195" y="3479473"/>
            <a:ext cx="4128947" cy="317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24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/>
        </p:nvSpPr>
        <p:spPr bwMode="white">
          <a:xfrm>
            <a:off x="2356219" y="5066060"/>
            <a:ext cx="222682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EFEFE"/>
                </a:solidFill>
              </a:rPr>
              <a:t>Название графика</a:t>
            </a:r>
            <a:endParaRPr lang="en-US" sz="2000" b="1" dirty="0">
              <a:solidFill>
                <a:srgbClr val="FEFEFE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gray">
          <a:xfrm>
            <a:off x="1890968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8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gray">
          <a:xfrm>
            <a:off x="268154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200</a:t>
            </a:r>
            <a:r>
              <a:rPr lang="ru-RU" sz="1600" dirty="0" smtClean="0">
                <a:solidFill>
                  <a:srgbClr val="FEFEFE"/>
                </a:solidFill>
              </a:rPr>
              <a:t>9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3462593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10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gray">
          <a:xfrm>
            <a:off x="4319842" y="4559648"/>
            <a:ext cx="60144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FEFEFE"/>
                </a:solidFill>
              </a:rPr>
              <a:t>20</a:t>
            </a:r>
            <a:r>
              <a:rPr lang="ru-RU" sz="1600" dirty="0" smtClean="0">
                <a:solidFill>
                  <a:srgbClr val="FEFEFE"/>
                </a:solidFill>
              </a:rPr>
              <a:t>11</a:t>
            </a:r>
            <a:endParaRPr lang="en-US" sz="1600" dirty="0">
              <a:solidFill>
                <a:srgbClr val="FEFEFE"/>
              </a:solidFill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1966267" y="3615085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black">
          <a:xfrm>
            <a:off x="2766367" y="3110260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</a:rPr>
              <a:t>50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black">
          <a:xfrm>
            <a:off x="4293542" y="1500535"/>
            <a:ext cx="565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120</a:t>
            </a:r>
          </a:p>
        </p:txBody>
      </p:sp>
      <p:sp>
        <p:nvSpPr>
          <p:cNvPr id="11" name="Заголовок 3"/>
          <p:cNvSpPr>
            <a:spLocks noGrp="1"/>
          </p:cNvSpPr>
          <p:nvPr>
            <p:ph type="ctrTitle"/>
          </p:nvPr>
        </p:nvSpPr>
        <p:spPr>
          <a:xfrm>
            <a:off x="1619672" y="-27384"/>
            <a:ext cx="6336704" cy="866527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Курортная зона</a:t>
            </a:r>
            <a:endParaRPr lang="uk-UA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749945"/>
            <a:ext cx="79026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PT Sans"/>
              </a:rPr>
              <a:t>На по­бе­ре­жье Чер­но­го моря еже­год­но от­ды­ха­ют и </a:t>
            </a:r>
            <a:r>
              <a:rPr lang="ru-RU" dirty="0" err="1">
                <a:solidFill>
                  <a:srgbClr val="333333"/>
                </a:solidFill>
                <a:latin typeface="PT Sans"/>
              </a:rPr>
              <a:t>оздо­рав­ли­ва­ют­ся</a:t>
            </a:r>
            <a:r>
              <a:rPr lang="ru-RU" dirty="0">
                <a:solidFill>
                  <a:srgbClr val="333333"/>
                </a:solidFill>
                <a:latin typeface="PT Sans"/>
              </a:rPr>
              <a:t> ты­ся­чи рос­си­ян. Самые по­пу­ляр­ные </a:t>
            </a:r>
            <a:r>
              <a:rPr lang="ru-RU" b="1" dirty="0">
                <a:solidFill>
                  <a:srgbClr val="333333"/>
                </a:solidFill>
                <a:latin typeface="PT Sans"/>
              </a:rPr>
              <a:t>ку­рорт­ные го­ро­да</a:t>
            </a:r>
            <a:r>
              <a:rPr lang="ru-RU" dirty="0">
                <a:solidFill>
                  <a:srgbClr val="333333"/>
                </a:solidFill>
                <a:latin typeface="PT Sans"/>
              </a:rPr>
              <a:t>– это Анапа, Ге­лен­джик, </a:t>
            </a:r>
            <a:r>
              <a:rPr lang="ru-RU" dirty="0" smtClean="0">
                <a:solidFill>
                  <a:srgbClr val="333333"/>
                </a:solidFill>
                <a:latin typeface="PT Sans"/>
              </a:rPr>
              <a:t>Ту­ап­се</a:t>
            </a:r>
            <a:endParaRPr lang="ru-RU" dirty="0"/>
          </a:p>
        </p:txBody>
      </p:sp>
      <p:pic>
        <p:nvPicPr>
          <p:cNvPr id="18434" name="Picture 2" descr="Анап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41" y="1836037"/>
            <a:ext cx="2656385" cy="1779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Геленджик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200" y="1836037"/>
            <a:ext cx="2441433" cy="183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Туапс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172" y="1816606"/>
            <a:ext cx="2436251" cy="182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11966" y="3762787"/>
            <a:ext cx="78186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PT Sans"/>
              </a:rPr>
              <a:t>и, ко­неч­но же, Сочи, ко­то­рый яв­ля­ет­ся самым круп­ным ку­рорт­ным го­ро­дом Рос­сии и Ев­ро­пы, а также неофи­ци­аль­но име­ну­ет­ся лет­ней, южной и ку­рорт­ной «сто­ли­цей» </a:t>
            </a:r>
            <a:r>
              <a:rPr lang="ru-RU" dirty="0" smtClean="0">
                <a:solidFill>
                  <a:srgbClr val="333333"/>
                </a:solidFill>
                <a:latin typeface="PT Sans"/>
              </a:rPr>
              <a:t>Рос­сии.</a:t>
            </a:r>
            <a:endParaRPr lang="ru-RU" dirty="0"/>
          </a:p>
        </p:txBody>
      </p:sp>
      <p:pic>
        <p:nvPicPr>
          <p:cNvPr id="18440" name="Picture 8" descr="Соч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517" y="4668378"/>
            <a:ext cx="2975116" cy="197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41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704</Words>
  <Application>Microsoft Office PowerPoint</Application>
  <PresentationFormat>Экран (4:3)</PresentationFormat>
  <Paragraphs>236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PT Sans</vt:lpstr>
      <vt:lpstr>Тема Office</vt:lpstr>
      <vt:lpstr>Специальное оформление</vt:lpstr>
      <vt:lpstr>Зона субтропиков России</vt:lpstr>
      <vt:lpstr>Географическое положение</vt:lpstr>
      <vt:lpstr>Презентация PowerPoint</vt:lpstr>
      <vt:lpstr>Презентация PowerPoint</vt:lpstr>
      <vt:lpstr>Растения субтропиков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Сочинский дендрарий</vt:lpstr>
      <vt:lpstr>Презентация PowerPoint</vt:lpstr>
      <vt:lpstr>Презентация PowerPoint</vt:lpstr>
      <vt:lpstr>Презентация PowerPoint</vt:lpstr>
      <vt:lpstr>Презентация PowerPoint</vt:lpstr>
      <vt:lpstr>Выращивание культур</vt:lpstr>
      <vt:lpstr>Животные субтропиков</vt:lpstr>
      <vt:lpstr>Презентация PowerPoint</vt:lpstr>
      <vt:lpstr>Презентация PowerPoint</vt:lpstr>
      <vt:lpstr>Обитатели моря</vt:lpstr>
      <vt:lpstr>Презентация PowerPoint</vt:lpstr>
      <vt:lpstr>Курортная зона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Юлия</cp:lastModifiedBy>
  <cp:revision>21</cp:revision>
  <dcterms:created xsi:type="dcterms:W3CDTF">2009-01-08T12:15:48Z</dcterms:created>
  <dcterms:modified xsi:type="dcterms:W3CDTF">2017-02-06T17:44:04Z</dcterms:modified>
</cp:coreProperties>
</file>