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828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20.11.2016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43240" y="571480"/>
            <a:ext cx="5105400" cy="681022"/>
          </a:xfrm>
        </p:spPr>
        <p:txBody>
          <a:bodyPr/>
          <a:lstStyle/>
          <a:p>
            <a:r>
              <a:rPr lang="ru-RU" sz="1600" dirty="0" err="1" smtClean="0"/>
              <a:t>Мбоу</a:t>
            </a:r>
            <a:r>
              <a:rPr lang="ru-RU" sz="1600" dirty="0" smtClean="0"/>
              <a:t> «</a:t>
            </a:r>
            <a:r>
              <a:rPr lang="ru-RU" sz="1600" dirty="0" err="1" smtClean="0"/>
              <a:t>НовоозЕРНОВСКАЯ</a:t>
            </a:r>
            <a:r>
              <a:rPr lang="ru-RU" sz="1600" dirty="0" smtClean="0"/>
              <a:t> СРЕДНЯЯ ШКОЛА Г.Евпатории Республики </a:t>
            </a:r>
            <a:r>
              <a:rPr lang="ru-RU" sz="1600" dirty="0" err="1" smtClean="0"/>
              <a:t>крым</a:t>
            </a:r>
            <a:r>
              <a:rPr lang="ru-RU" sz="1600" dirty="0" smtClean="0"/>
              <a:t> » </a:t>
            </a:r>
            <a:endParaRPr lang="ru-RU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1643050"/>
            <a:ext cx="577594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Презентация урока 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 физической культуре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по теме</a:t>
            </a:r>
          </a:p>
          <a:p>
            <a:pPr algn="ctr"/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«Гимнастика с элементами </a:t>
            </a:r>
          </a:p>
          <a:p>
            <a:pPr algn="ctr"/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а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кробатики» в 1 классе</a:t>
            </a:r>
            <a:endParaRPr lang="ru-RU" sz="3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14678" y="5143512"/>
            <a:ext cx="529824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Составила учитель </a:t>
            </a:r>
          </a:p>
          <a:p>
            <a:pPr algn="ctr"/>
            <a:r>
              <a:rPr lang="ru-RU" sz="2000" b="0" cap="none" spc="0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начальных классов: Мигачева Е.Н.</a:t>
            </a:r>
            <a:endParaRPr lang="ru-RU" sz="2000" b="0" cap="none" spc="0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 advClick="0" advTm="3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7158" y="214290"/>
            <a:ext cx="290618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1778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Цели урока</a:t>
            </a:r>
            <a:r>
              <a:rPr lang="ru-RU" sz="32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857232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1.Овладение элементами акробатики, дальнейшее их совершенствование. </a:t>
            </a:r>
            <a:endParaRPr lang="ru-RU" sz="2800" dirty="0" smtClean="0">
              <a:solidFill>
                <a:srgbClr val="7030A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2000240"/>
            <a:ext cx="7715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2. Формирование практических умений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14282" y="2786058"/>
            <a:ext cx="78581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3. Повторение перекатов в группировке и стойки на лопатках.</a:t>
            </a:r>
            <a:endParaRPr lang="ru-RU" sz="2800" dirty="0" smtClean="0">
              <a:solidFill>
                <a:srgbClr val="00B05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4000504"/>
            <a:ext cx="764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C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4. Дальнейшее обучение кувыркам вперед.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5000636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778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70C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5. Развитие ловкости и быстроты в подвижных играх</a:t>
            </a:r>
            <a:endParaRPr lang="ru-RU" sz="2800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0" y="642918"/>
            <a:ext cx="7572396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План урока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: </a:t>
            </a:r>
          </a:p>
          <a:p>
            <a:pPr marL="0"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1 классе урок 35 минут</a:t>
            </a:r>
          </a:p>
          <a:p>
            <a:pPr marL="0" marR="0" lvl="0" indent="1778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Вводно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– подготовительная часть - 10 мин.</a:t>
            </a: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Основная часть - 20 минут</a:t>
            </a: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Заключительная часть - 5 минут.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357166"/>
            <a:ext cx="57293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  </a:t>
            </a:r>
            <a:r>
              <a:rPr lang="ru-RU" b="1" dirty="0" err="1" smtClean="0">
                <a:solidFill>
                  <a:srgbClr val="FF0000"/>
                </a:solidFill>
              </a:rPr>
              <a:t>Вводно</a:t>
            </a:r>
            <a:r>
              <a:rPr lang="ru-RU" b="1" dirty="0" smtClean="0">
                <a:solidFill>
                  <a:srgbClr val="FF0000"/>
                </a:solidFill>
              </a:rPr>
              <a:t> - подготовительная часть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785794"/>
            <a:ext cx="71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Вход в спортивный зал, построение в шеренгу,      приветствие, расчет по порядку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Рисунок 4" descr="IMG_20161005_111346.jpg"/>
          <p:cNvPicPr>
            <a:picLocks noChangeAspect="1"/>
          </p:cNvPicPr>
          <p:nvPr/>
        </p:nvPicPr>
        <p:blipFill>
          <a:blip r:embed="rId2" cstate="print"/>
          <a:srcRect t="23077" b="12820"/>
          <a:stretch>
            <a:fillRect/>
          </a:stretch>
        </p:blipFill>
        <p:spPr>
          <a:xfrm>
            <a:off x="642910" y="1500174"/>
            <a:ext cx="5497821" cy="2643206"/>
          </a:xfrm>
          <a:prstGeom prst="rect">
            <a:avLst/>
          </a:prstGeom>
        </p:spPr>
      </p:pic>
      <p:pic>
        <p:nvPicPr>
          <p:cNvPr id="6" name="Рисунок 5" descr="IMG_20161005_111441.jpg"/>
          <p:cNvPicPr>
            <a:picLocks noChangeAspect="1"/>
          </p:cNvPicPr>
          <p:nvPr/>
        </p:nvPicPr>
        <p:blipFill>
          <a:blip r:embed="rId3"/>
          <a:srcRect t="40563" r="25301" b="20883"/>
          <a:stretch>
            <a:fillRect/>
          </a:stretch>
        </p:blipFill>
        <p:spPr>
          <a:xfrm>
            <a:off x="1910934" y="4214818"/>
            <a:ext cx="6090090" cy="2357454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14290"/>
            <a:ext cx="764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</a:t>
            </a:r>
            <a:r>
              <a:rPr lang="ru-RU" sz="2800" b="1" dirty="0" err="1" smtClean="0"/>
              <a:t>Общеразвивающие</a:t>
            </a:r>
            <a:r>
              <a:rPr lang="ru-RU" sz="2800" b="1" dirty="0" smtClean="0"/>
              <a:t> </a:t>
            </a:r>
            <a:r>
              <a:rPr lang="ru-RU" sz="2800" b="1" dirty="0" smtClean="0"/>
              <a:t>упражнения </a:t>
            </a:r>
            <a:r>
              <a:rPr lang="ru-RU" sz="2800" b="1" dirty="0" smtClean="0"/>
              <a:t>на </a:t>
            </a:r>
            <a:r>
              <a:rPr lang="ru-RU" sz="2800" b="1" dirty="0" smtClean="0"/>
              <a:t>месте</a:t>
            </a:r>
            <a:endParaRPr lang="ru-RU" sz="2800" b="1" dirty="0"/>
          </a:p>
        </p:txBody>
      </p:sp>
      <p:pic>
        <p:nvPicPr>
          <p:cNvPr id="3" name="Рисунок 2" descr="IMG_20161005_112143.jpg"/>
          <p:cNvPicPr>
            <a:picLocks noChangeAspect="1"/>
          </p:cNvPicPr>
          <p:nvPr/>
        </p:nvPicPr>
        <p:blipFill>
          <a:blip r:embed="rId2" cstate="print"/>
          <a:srcRect t="27084"/>
          <a:stretch>
            <a:fillRect/>
          </a:stretch>
        </p:blipFill>
        <p:spPr>
          <a:xfrm>
            <a:off x="214282" y="857232"/>
            <a:ext cx="4572000" cy="2500306"/>
          </a:xfrm>
          <a:prstGeom prst="rect">
            <a:avLst/>
          </a:prstGeom>
        </p:spPr>
      </p:pic>
      <p:pic>
        <p:nvPicPr>
          <p:cNvPr id="4" name="Рисунок 3" descr="IMG_20161005_112153.jpg"/>
          <p:cNvPicPr>
            <a:picLocks noChangeAspect="1"/>
          </p:cNvPicPr>
          <p:nvPr/>
        </p:nvPicPr>
        <p:blipFill>
          <a:blip r:embed="rId3" cstate="print"/>
          <a:srcRect t="20000"/>
          <a:stretch>
            <a:fillRect/>
          </a:stretch>
        </p:blipFill>
        <p:spPr>
          <a:xfrm>
            <a:off x="3929058" y="2428868"/>
            <a:ext cx="4143404" cy="2486037"/>
          </a:xfrm>
          <a:prstGeom prst="rect">
            <a:avLst/>
          </a:prstGeom>
        </p:spPr>
      </p:pic>
      <p:pic>
        <p:nvPicPr>
          <p:cNvPr id="5" name="Рисунок 4" descr="IMG_20161005_11252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28662" y="3714752"/>
            <a:ext cx="3524275" cy="2643206"/>
          </a:xfrm>
          <a:prstGeom prst="rect">
            <a:avLst/>
          </a:prstGeom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357166"/>
            <a:ext cx="36782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             Основная часть</a:t>
            </a:r>
            <a:endParaRPr lang="ru-RU" dirty="0"/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42844" y="714356"/>
            <a:ext cx="792961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Повторение  подводящих   упражнений по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акробатике.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IMG_20161116_13064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500174"/>
            <a:ext cx="3714776" cy="2786082"/>
          </a:xfrm>
          <a:prstGeom prst="roundRect">
            <a:avLst/>
          </a:prstGeom>
        </p:spPr>
      </p:pic>
      <p:pic>
        <p:nvPicPr>
          <p:cNvPr id="5" name="Рисунок 4" descr="IMG_20161116_1310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1643050"/>
            <a:ext cx="3810025" cy="2857519"/>
          </a:xfrm>
          <a:prstGeom prst="roundRect">
            <a:avLst/>
          </a:prstGeom>
        </p:spPr>
      </p:pic>
      <p:pic>
        <p:nvPicPr>
          <p:cNvPr id="6" name="Рисунок 5" descr="IMG_20161116_13134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3643314"/>
            <a:ext cx="2250279" cy="3000372"/>
          </a:xfrm>
          <a:prstGeom prst="trapezoid">
            <a:avLst/>
          </a:prstGeom>
        </p:spPr>
      </p:pic>
      <p:pic>
        <p:nvPicPr>
          <p:cNvPr id="8" name="Рисунок 7" descr="IMG_20161116_13141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868" y="3643314"/>
            <a:ext cx="2286016" cy="3048022"/>
          </a:xfrm>
          <a:prstGeom prst="trapezoid">
            <a:avLst/>
          </a:prstGeom>
        </p:spPr>
      </p:pic>
      <p:pic>
        <p:nvPicPr>
          <p:cNvPr id="9" name="Рисунок 8" descr="IMG_20161116_13175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857884" y="3643314"/>
            <a:ext cx="2285998" cy="3047997"/>
          </a:xfrm>
          <a:prstGeom prst="trapezoid">
            <a:avLst/>
          </a:prstGeom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428604"/>
            <a:ext cx="64294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Упражнение на равновесие</a:t>
            </a:r>
            <a:endParaRPr lang="ru-RU" sz="2800" b="1" dirty="0"/>
          </a:p>
        </p:txBody>
      </p:sp>
      <p:pic>
        <p:nvPicPr>
          <p:cNvPr id="3" name="Рисунок 2" descr="IMG_20161005_1138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1000108"/>
            <a:ext cx="4476749" cy="3357562"/>
          </a:xfrm>
          <a:prstGeom prst="teardrop">
            <a:avLst/>
          </a:prstGeom>
        </p:spPr>
      </p:pic>
      <p:pic>
        <p:nvPicPr>
          <p:cNvPr id="4" name="Рисунок 3" descr="IMG_20161005_1138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3214686"/>
            <a:ext cx="4500562" cy="3375422"/>
          </a:xfrm>
          <a:prstGeom prst="teardrop">
            <a:avLst/>
          </a:prstGeom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_20161116_1327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7357" y="285729"/>
            <a:ext cx="2667017" cy="2000263"/>
          </a:xfrm>
          <a:prstGeom prst="plaque">
            <a:avLst/>
          </a:prstGeom>
        </p:spPr>
      </p:pic>
      <p:pic>
        <p:nvPicPr>
          <p:cNvPr id="4" name="Рисунок 3" descr="IMG_20161116_1328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0562" y="214290"/>
            <a:ext cx="3000396" cy="2250297"/>
          </a:xfrm>
          <a:prstGeom prst="plaque">
            <a:avLst/>
          </a:prstGeom>
        </p:spPr>
      </p:pic>
      <p:pic>
        <p:nvPicPr>
          <p:cNvPr id="5" name="Рисунок 4" descr="IMG_20161116_1325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2071678"/>
            <a:ext cx="1928826" cy="2571768"/>
          </a:xfrm>
          <a:prstGeom prst="snip2DiagRect">
            <a:avLst/>
          </a:prstGeom>
        </p:spPr>
      </p:pic>
      <p:pic>
        <p:nvPicPr>
          <p:cNvPr id="6" name="Рисунок 5" descr="IMG_20161116_13244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6" y="2071678"/>
            <a:ext cx="1928826" cy="2571768"/>
          </a:xfrm>
          <a:prstGeom prst="snip2DiagRect">
            <a:avLst/>
          </a:prstGeom>
        </p:spPr>
      </p:pic>
      <p:pic>
        <p:nvPicPr>
          <p:cNvPr id="7" name="Рисунок 6" descr="IMG_20161116_132921.jpg"/>
          <p:cNvPicPr>
            <a:picLocks noChangeAspect="1"/>
          </p:cNvPicPr>
          <p:nvPr/>
        </p:nvPicPr>
        <p:blipFill>
          <a:blip r:embed="rId6" cstate="print"/>
          <a:srcRect r="8510"/>
          <a:stretch>
            <a:fillRect/>
          </a:stretch>
        </p:blipFill>
        <p:spPr>
          <a:xfrm>
            <a:off x="3143240" y="4143380"/>
            <a:ext cx="3071834" cy="2518166"/>
          </a:xfrm>
          <a:prstGeom prst="roundRect">
            <a:avLst/>
          </a:prstGeom>
        </p:spPr>
      </p:pic>
      <p:pic>
        <p:nvPicPr>
          <p:cNvPr id="8" name="Рисунок 7" descr="IMG_20161116_133013.jpg"/>
          <p:cNvPicPr>
            <a:picLocks noChangeAspect="1"/>
          </p:cNvPicPr>
          <p:nvPr/>
        </p:nvPicPr>
        <p:blipFill>
          <a:blip r:embed="rId7" cstate="print"/>
          <a:srcRect l="2857" t="6429" r="22857" b="9999"/>
          <a:stretch>
            <a:fillRect/>
          </a:stretch>
        </p:blipFill>
        <p:spPr>
          <a:xfrm>
            <a:off x="6143636" y="3857628"/>
            <a:ext cx="1857388" cy="2786082"/>
          </a:xfrm>
          <a:prstGeom prst="round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500042"/>
            <a:ext cx="1960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7) Мостик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2285992"/>
            <a:ext cx="23640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8) Лазание </a:t>
            </a:r>
            <a:endParaRPr lang="ru-RU" sz="2800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 по </a:t>
            </a: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канату</a:t>
            </a:r>
            <a:r>
              <a:rPr lang="ru-RU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b="1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572009"/>
            <a:ext cx="32146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9) Поднимание </a:t>
            </a: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ног, на гимнастической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стенке.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800" b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8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285728"/>
            <a:ext cx="75009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Игра «Чувство времени</a:t>
            </a:r>
            <a:r>
              <a:rPr lang="ru-RU" sz="2800" b="1" dirty="0" smtClean="0"/>
              <a:t>»</a:t>
            </a:r>
            <a:endParaRPr lang="ru-RU" sz="2800" b="1" dirty="0"/>
          </a:p>
        </p:txBody>
      </p:sp>
      <p:pic>
        <p:nvPicPr>
          <p:cNvPr id="3" name="Рисунок 2" descr="IMG_20161005_1125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857232"/>
            <a:ext cx="4762534" cy="3571900"/>
          </a:xfrm>
          <a:prstGeom prst="ellipse">
            <a:avLst/>
          </a:prstGeom>
        </p:spPr>
      </p:pic>
      <p:pic>
        <p:nvPicPr>
          <p:cNvPr id="4" name="Рисунок 3" descr="IMG_20161005_112513.jpg"/>
          <p:cNvPicPr>
            <a:picLocks noChangeAspect="1"/>
          </p:cNvPicPr>
          <p:nvPr/>
        </p:nvPicPr>
        <p:blipFill>
          <a:blip r:embed="rId3"/>
          <a:srcRect l="10870" r="13043" b="20289"/>
          <a:stretch>
            <a:fillRect/>
          </a:stretch>
        </p:blipFill>
        <p:spPr>
          <a:xfrm>
            <a:off x="3357554" y="2928934"/>
            <a:ext cx="4727896" cy="3714775"/>
          </a:xfrm>
          <a:prstGeom prst="ellipse">
            <a:avLst/>
          </a:prstGeom>
        </p:spPr>
      </p:pic>
    </p:spTree>
  </p:cSld>
  <p:clrMapOvr>
    <a:masterClrMapping/>
  </p:clrMapOvr>
  <p:transition spd="slow"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928926" y="428604"/>
            <a:ext cx="23133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B05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Рефлексия.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857232"/>
            <a:ext cx="7643866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Цель: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lang="ru-RU" b="1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знаний о пользе предлагаемых  заданий с целью мотивации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учащихся  к более внимательному  выполнению  учебной деятельности,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стремление выполнять задания  правильно и эффективно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dirty="0" smtClean="0">
              <a:solidFill>
                <a:srgbClr val="00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286124"/>
            <a:ext cx="750099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u="sng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Цель  для учащихся</a:t>
            </a: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формирование  знаний о влиянии занятий гимнастикой на организм,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57200" algn="l"/>
              </a:tabLst>
            </a:pPr>
            <a:endParaRPr lang="ru-RU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стремления  к   познавательной деятельности;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57200" algn="l"/>
              </a:tabLst>
            </a:pPr>
            <a:endParaRPr lang="ru-RU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  <a:tabLst>
                <a:tab pos="457200" algn="l"/>
              </a:tabLst>
            </a:pP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приобщение </a:t>
            </a:r>
            <a:r>
              <a:rPr lang="ru-RU" b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 систематическим занятиям.</a:t>
            </a:r>
            <a:endParaRPr lang="ru-RU" b="1" dirty="0" smtClean="0">
              <a:solidFill>
                <a:schemeClr val="bg2">
                  <a:lumMod val="50000"/>
                </a:schemeClr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32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1500"/>
                                  </p:stCondLst>
                                  <p:iterate type="wd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1857364"/>
            <a:ext cx="73581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Молодцы,спасибо</a:t>
            </a:r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за урок!</a:t>
            </a:r>
            <a:endParaRPr lang="ru-RU" sz="54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Рисунок 2" descr="article32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3571876"/>
            <a:ext cx="2847975" cy="2847975"/>
          </a:xfrm>
          <a:prstGeom prst="rect">
            <a:avLst/>
          </a:prstGeom>
        </p:spPr>
      </p:pic>
    </p:spTree>
  </p:cSld>
  <p:clrMapOvr>
    <a:masterClrMapping/>
  </p:clrMapOvr>
  <p:transition spd="slow"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1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165</TotalTime>
  <Words>181</Words>
  <PresentationFormat>Экран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Изящная</vt:lpstr>
      <vt:lpstr>Мбоу «НовоозЕРНОВСКАЯ СРЕДНЯЯ ШКОЛА Г.Евпатории Республики крым 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Мбоу «НовоозЕРНОВСКАЯ СРЕДНЯЯ ШКОЛА Г.Евпатории Республики крым » </dc:title>
  <dc:creator>Пользователь</dc:creator>
  <cp:lastModifiedBy>Пользователь Windows</cp:lastModifiedBy>
  <cp:revision>18</cp:revision>
  <dcterms:created xsi:type="dcterms:W3CDTF">2016-11-16T10:43:37Z</dcterms:created>
  <dcterms:modified xsi:type="dcterms:W3CDTF">2016-11-20T13:01:05Z</dcterms:modified>
</cp:coreProperties>
</file>