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8" r:id="rId4"/>
    <p:sldId id="260" r:id="rId5"/>
    <p:sldId id="259" r:id="rId6"/>
    <p:sldId id="261" r:id="rId7"/>
    <p:sldId id="270" r:id="rId8"/>
    <p:sldId id="263" r:id="rId9"/>
    <p:sldId id="265" r:id="rId10"/>
    <p:sldId id="269" r:id="rId11"/>
    <p:sldId id="257" r:id="rId12"/>
    <p:sldId id="266" r:id="rId13"/>
    <p:sldId id="267" r:id="rId14"/>
    <p:sldId id="268" r:id="rId15"/>
    <p:sldId id="276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4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CE4E3-E6BA-46E3-A554-6585D40FD7BC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A3FC3-974A-438D-A3AF-6BC65B74B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D3F4B-0CB2-461C-80A4-DFE20689C70D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7D031-0B7A-4E42-B2A4-A3EECFAA26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0D14C-8342-47D2-9894-346C1867FE33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E5198-B300-46C7-AF85-9917B8F8AD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A60CF-30FA-493D-A2A0-0BF11A13198E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3B4B6-50B9-4F1B-806F-0E0D0CED9B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2488B-71FF-4E9F-8A61-36B180DEF82B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69DB7-0371-4130-A2FD-E2E34BDA12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2B1A5-C32B-4213-B2AE-DDCE6480BEDA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C3144-87B1-43EF-AE3B-572418CA9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2D506-0495-4C93-A867-02C91A932F24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756CC-9520-4E55-B319-C9D0E84D8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24A59-C8B0-4698-B184-D0CD52836B63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09210-B19C-4819-B3E2-FC66067EA9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B8EDE-D64B-4E0D-9DE6-ED42205F6474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27F23-B88A-4101-9290-D2331E6B77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A88F1-3816-4EE3-8429-C85880D1EE0A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A530B-FADB-40F3-8F4D-C2F519F997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CEF3E-B557-4EA6-AC05-A3F7FD45052F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07A59-6859-49DF-8431-EF3C05A951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D6B3F3-AD75-47CC-BE88-54AABEE60FD5}" type="datetimeFigureOut">
              <a:rPr lang="ru-RU"/>
              <a:pPr>
                <a:defRPr/>
              </a:pPr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A77631-12F9-4C9F-9CD8-B5A9B49651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313" name="Rectangle 1"/>
          <p:cNvSpPr>
            <a:spLocks noChangeArrowheads="1"/>
          </p:cNvSpPr>
          <p:nvPr userDrawn="1"/>
        </p:nvSpPr>
        <p:spPr bwMode="auto">
          <a:xfrm>
            <a:off x="0" y="6642100"/>
            <a:ext cx="12461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800">
                <a:solidFill>
                  <a:srgbClr val="BFBFBF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FokinaLida.75@mail.ru</a:t>
            </a:r>
          </a:p>
        </p:txBody>
      </p:sp>
      <p:sp>
        <p:nvSpPr>
          <p:cNvPr id="8" name="Блок-схема: документ 7"/>
          <p:cNvSpPr/>
          <p:nvPr userDrawn="1"/>
        </p:nvSpPr>
        <p:spPr>
          <a:xfrm>
            <a:off x="179388" y="188913"/>
            <a:ext cx="8785225" cy="6669087"/>
          </a:xfrm>
          <a:prstGeom prst="flowChartDocumen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pic>
        <p:nvPicPr>
          <p:cNvPr id="1033" name="Рисунок 8" descr="10-1.png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179388" y="188913"/>
            <a:ext cx="878522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4"/>
          <p:cNvSpPr>
            <a:spLocks noChangeArrowheads="1"/>
          </p:cNvSpPr>
          <p:nvPr/>
        </p:nvSpPr>
        <p:spPr bwMode="auto">
          <a:xfrm>
            <a:off x="827088" y="4221163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b="1" dirty="0">
                <a:solidFill>
                  <a:schemeClr val="hlink"/>
                </a:solidFill>
                <a:latin typeface="Arial" charset="0"/>
              </a:rPr>
              <a:t>Автор</a:t>
            </a:r>
            <a:r>
              <a:rPr lang="ru-RU" sz="1800" b="1" dirty="0" smtClean="0">
                <a:solidFill>
                  <a:schemeClr val="hlink"/>
                </a:solidFill>
                <a:latin typeface="Arial" charset="0"/>
              </a:rPr>
              <a:t>: </a:t>
            </a:r>
            <a:r>
              <a:rPr lang="ru-RU" sz="1800" b="1" dirty="0" err="1" smtClean="0">
                <a:solidFill>
                  <a:schemeClr val="hlink"/>
                </a:solidFill>
                <a:latin typeface="Arial" charset="0"/>
              </a:rPr>
              <a:t>Хабаркова</a:t>
            </a:r>
            <a:r>
              <a:rPr lang="ru-RU" sz="1800" b="1" dirty="0" smtClean="0">
                <a:solidFill>
                  <a:schemeClr val="hlink"/>
                </a:solidFill>
                <a:latin typeface="Arial" charset="0"/>
              </a:rPr>
              <a:t> Светлана Александровна, МБДОУ «Детский сад № 24 «Звёздочка», город Димитровград</a:t>
            </a:r>
            <a:endParaRPr lang="ru-RU" sz="2800" dirty="0">
              <a:solidFill>
                <a:schemeClr val="hlink"/>
              </a:solidFill>
              <a:latin typeface="Calibri" pitchFamily="34" charset="0"/>
            </a:endParaRPr>
          </a:p>
        </p:txBody>
      </p:sp>
      <p:sp>
        <p:nvSpPr>
          <p:cNvPr id="13314" name="Rectangle 5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z="5400" b="1" smtClean="0">
                <a:solidFill>
                  <a:srgbClr val="333399"/>
                </a:solidFill>
                <a:latin typeface="Times New Roman" pitchFamily="18" charset="0"/>
              </a:rPr>
              <a:t>«Зимние виды спорта»</a:t>
            </a:r>
          </a:p>
        </p:txBody>
      </p:sp>
      <p:pic>
        <p:nvPicPr>
          <p:cNvPr id="1331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3429000"/>
            <a:ext cx="3168650" cy="211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428625" y="2152650"/>
            <a:ext cx="503238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4284663" y="3429000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6156325" y="1773238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3276600" y="5516563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428625" y="3519488"/>
            <a:ext cx="504825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7956550" y="3213100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4"/>
          <p:cNvSpPr>
            <a:spLocks noChangeArrowheads="1"/>
          </p:cNvSpPr>
          <p:nvPr/>
        </p:nvSpPr>
        <p:spPr bwMode="auto">
          <a:xfrm>
            <a:off x="827088" y="4221163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800" dirty="0">
              <a:solidFill>
                <a:schemeClr val="hlink"/>
              </a:solidFill>
              <a:latin typeface="Calibri" pitchFamily="34" charset="0"/>
            </a:endParaRPr>
          </a:p>
        </p:txBody>
      </p:sp>
      <p:pic>
        <p:nvPicPr>
          <p:cNvPr id="13316" name="Picture 8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428625" y="2152650"/>
            <a:ext cx="503238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8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4284663" y="3429000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8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6156325" y="1773238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8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3276600" y="5516563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428625" y="3519488"/>
            <a:ext cx="504825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8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7956550" y="3213100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Shehia\Desktop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093" y="1400106"/>
            <a:ext cx="3358668" cy="446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1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 idx="4294967295"/>
          </p:nvPr>
        </p:nvSpPr>
        <p:spPr>
          <a:xfrm>
            <a:off x="0" y="1412776"/>
            <a:ext cx="8229600" cy="1080120"/>
          </a:xfrm>
        </p:spPr>
        <p:txBody>
          <a:bodyPr/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Фигурное катание</a:t>
            </a:r>
          </a:p>
        </p:txBody>
      </p:sp>
      <p:pic>
        <p:nvPicPr>
          <p:cNvPr id="14338" name="Picture 15" descr="i?id=142288306-1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895885">
            <a:off x="6884201" y="5247786"/>
            <a:ext cx="14414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2204516"/>
            <a:ext cx="285273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760" y="4365104"/>
            <a:ext cx="3008503" cy="2329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347864" y="-2711142"/>
            <a:ext cx="540060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333399"/>
                </a:solidFill>
              </a:rPr>
              <a:t>Слов</a:t>
            </a:r>
            <a:r>
              <a:rPr lang="ru-RU" sz="1600" b="1" dirty="0">
                <a:solidFill>
                  <a:srgbClr val="333399"/>
                </a:solidFill>
              </a:rPr>
              <a:t>, пожалуй, не найдётся –</a:t>
            </a:r>
          </a:p>
          <a:p>
            <a:pPr algn="ctr"/>
            <a:r>
              <a:rPr lang="ru-RU" sz="1600" b="1" dirty="0">
                <a:solidFill>
                  <a:srgbClr val="333399"/>
                </a:solidFill>
              </a:rPr>
              <a:t> Надо видеть наяву,</a:t>
            </a:r>
          </a:p>
          <a:p>
            <a:pPr algn="ctr"/>
            <a:r>
              <a:rPr lang="ru-RU" sz="1600" b="1" dirty="0">
                <a:solidFill>
                  <a:srgbClr val="333399"/>
                </a:solidFill>
              </a:rPr>
              <a:t> Как искусство создаётся</a:t>
            </a:r>
          </a:p>
          <a:p>
            <a:pPr algn="ctr"/>
            <a:r>
              <a:rPr lang="ru-RU" sz="1600" b="1" dirty="0">
                <a:solidFill>
                  <a:srgbClr val="333399"/>
                </a:solidFill>
              </a:rPr>
              <a:t> На хрустальном звёздном льду.</a:t>
            </a:r>
          </a:p>
          <a:p>
            <a:pPr algn="ctr"/>
            <a:r>
              <a:rPr lang="ru-RU" sz="1600" b="1" dirty="0">
                <a:solidFill>
                  <a:srgbClr val="333399"/>
                </a:solidFill>
              </a:rPr>
              <a:t>  У фигурного катанья</a:t>
            </a:r>
          </a:p>
          <a:p>
            <a:pPr algn="ctr"/>
            <a:r>
              <a:rPr lang="ru-RU" sz="1600" b="1" dirty="0">
                <a:solidFill>
                  <a:srgbClr val="333399"/>
                </a:solidFill>
              </a:rPr>
              <a:t> Фантастический успех!</a:t>
            </a:r>
          </a:p>
          <a:p>
            <a:pPr algn="ctr"/>
            <a:r>
              <a:rPr lang="ru-RU" sz="1600" b="1" dirty="0">
                <a:solidFill>
                  <a:srgbClr val="333399"/>
                </a:solidFill>
              </a:rPr>
              <a:t> Спорт – «очей очарованье»,</a:t>
            </a:r>
          </a:p>
          <a:p>
            <a:pPr algn="ctr"/>
            <a:r>
              <a:rPr lang="ru-RU" sz="1600" b="1" dirty="0">
                <a:solidFill>
                  <a:srgbClr val="333399"/>
                </a:solidFill>
              </a:rPr>
              <a:t> Праздник радостный для всех!</a:t>
            </a:r>
            <a:endParaRPr lang="ru-RU" sz="1600" b="1" dirty="0">
              <a:solidFill>
                <a:srgbClr val="33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>
            <a:spLocks noGrp="1"/>
          </p:cNvSpPr>
          <p:nvPr>
            <p:ph type="title"/>
          </p:nvPr>
        </p:nvSpPr>
        <p:spPr>
          <a:xfrm>
            <a:off x="755650" y="1773238"/>
            <a:ext cx="3529013" cy="1008062"/>
          </a:xfrm>
        </p:spPr>
        <p:txBody>
          <a:bodyPr/>
          <a:lstStyle/>
          <a:p>
            <a:r>
              <a:rPr lang="en-US" b="1" dirty="0" err="1" smtClean="0">
                <a:solidFill>
                  <a:srgbClr val="000099"/>
                </a:solidFill>
                <a:latin typeface="Times New Roman" pitchFamily="18" charset="0"/>
              </a:rPr>
              <a:t>Хоккей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  </a:t>
            </a:r>
            <a:endParaRPr lang="ru-RU" b="1" dirty="0" smtClean="0">
              <a:solidFill>
                <a:srgbClr val="000099"/>
              </a:solidFill>
              <a:latin typeface="Times New Roman" pitchFamily="18" charset="0"/>
            </a:endParaRPr>
          </a:p>
        </p:txBody>
      </p:sp>
      <p:pic>
        <p:nvPicPr>
          <p:cNvPr id="1638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2006" y="3490381"/>
            <a:ext cx="3455987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684213" y="1844675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9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4140200" y="1268413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10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507166">
            <a:off x="7836694" y="1748631"/>
            <a:ext cx="64770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1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1795244" y="5961848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2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59116">
            <a:off x="7986713" y="4610100"/>
            <a:ext cx="50482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Rectangle 12"/>
          <p:cNvSpPr>
            <a:spLocks/>
          </p:cNvSpPr>
          <p:nvPr/>
        </p:nvSpPr>
        <p:spPr bwMode="auto">
          <a:xfrm>
            <a:off x="3635896" y="1921843"/>
            <a:ext cx="4824537" cy="1507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1800" b="1" dirty="0" smtClean="0"/>
              <a:t>     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1800" b="1" dirty="0" smtClean="0"/>
              <a:t>    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1800" b="1" dirty="0" smtClean="0"/>
              <a:t>      </a:t>
            </a:r>
            <a:r>
              <a:rPr lang="ru-RU" sz="1800" b="1" dirty="0" smtClean="0">
                <a:solidFill>
                  <a:srgbClr val="002060"/>
                </a:solidFill>
              </a:rPr>
              <a:t>Там </a:t>
            </a:r>
            <a:r>
              <a:rPr lang="ru-RU" sz="1800" b="1" dirty="0">
                <a:solidFill>
                  <a:srgbClr val="002060"/>
                </a:solidFill>
              </a:rPr>
              <a:t>в латах все </a:t>
            </a:r>
            <a:r>
              <a:rPr lang="ru-RU" sz="1800" b="1" dirty="0" smtClean="0">
                <a:solidFill>
                  <a:srgbClr val="002060"/>
                </a:solidFill>
              </a:rPr>
              <a:t>на ледяной площадке.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      Сражаются</a:t>
            </a:r>
            <a:r>
              <a:rPr lang="ru-RU" sz="1800" b="1" dirty="0">
                <a:solidFill>
                  <a:srgbClr val="002060"/>
                </a:solidFill>
              </a:rPr>
              <a:t>, сцепились в </a:t>
            </a:r>
            <a:r>
              <a:rPr lang="ru-RU" sz="1800" b="1" dirty="0" smtClean="0">
                <a:solidFill>
                  <a:srgbClr val="002060"/>
                </a:solidFill>
              </a:rPr>
              <a:t>острой схватке</a:t>
            </a:r>
            <a:r>
              <a:rPr lang="ru-RU" sz="1800" b="1" dirty="0">
                <a:solidFill>
                  <a:srgbClr val="002060"/>
                </a:solidFill>
              </a:rPr>
              <a:t>.</a:t>
            </a:r>
            <a:r>
              <a:rPr lang="ru-RU" sz="1800" dirty="0">
                <a:solidFill>
                  <a:srgbClr val="002060"/>
                </a:solidFill>
              </a:rPr>
              <a:t/>
            </a:r>
            <a:br>
              <a:rPr lang="ru-RU" sz="1800" dirty="0">
                <a:solidFill>
                  <a:srgbClr val="002060"/>
                </a:solidFill>
              </a:rPr>
            </a:br>
            <a:r>
              <a:rPr lang="ru-RU" sz="1800" b="1" dirty="0">
                <a:solidFill>
                  <a:srgbClr val="002060"/>
                </a:solidFill>
              </a:rPr>
              <a:t>Болельщики кричат: «Сильнее бей!»</a:t>
            </a:r>
            <a:r>
              <a:rPr lang="ru-RU" sz="1800" dirty="0">
                <a:solidFill>
                  <a:srgbClr val="002060"/>
                </a:solidFill>
              </a:rPr>
              <a:t/>
            </a:r>
            <a:br>
              <a:rPr lang="ru-RU" sz="1800" dirty="0">
                <a:solidFill>
                  <a:srgbClr val="002060"/>
                </a:solidFill>
              </a:rPr>
            </a:br>
            <a:r>
              <a:rPr lang="ru-RU" sz="1800" b="1" dirty="0">
                <a:solidFill>
                  <a:srgbClr val="002060"/>
                </a:solidFill>
              </a:rPr>
              <a:t>Поверь, не драка это, а — ...(Хоккей)</a:t>
            </a:r>
            <a:endParaRPr lang="ru-RU" sz="1800" b="1" dirty="0">
              <a:solidFill>
                <a:srgbClr val="002060"/>
              </a:solidFill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3863" y="3462511"/>
            <a:ext cx="3455987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>
          <a:xfrm>
            <a:off x="-252413" y="1989138"/>
            <a:ext cx="4249738" cy="1143000"/>
          </a:xfrm>
        </p:spPr>
        <p:txBody>
          <a:bodyPr/>
          <a:lstStyle/>
          <a:p>
            <a:r>
              <a:rPr lang="en-US" b="1" smtClean="0">
                <a:solidFill>
                  <a:srgbClr val="000099"/>
                </a:solidFill>
                <a:latin typeface="Times New Roman" pitchFamily="18" charset="0"/>
              </a:rPr>
              <a:t>Шорт трек</a:t>
            </a:r>
            <a:endParaRPr lang="ru-RU" b="1" smtClean="0">
              <a:solidFill>
                <a:srgbClr val="000099"/>
              </a:solidFill>
              <a:latin typeface="Times New Roman" pitchFamily="18" charset="0"/>
            </a:endParaRPr>
          </a:p>
        </p:txBody>
      </p:sp>
      <p:pic>
        <p:nvPicPr>
          <p:cNvPr id="1536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57563"/>
            <a:ext cx="2952750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7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54846">
            <a:off x="8027988" y="4149725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755650" y="5589588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9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2754853">
            <a:off x="4075907" y="2844006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Rectangle 9"/>
          <p:cNvSpPr>
            <a:spLocks/>
          </p:cNvSpPr>
          <p:nvPr/>
        </p:nvSpPr>
        <p:spPr bwMode="auto">
          <a:xfrm>
            <a:off x="4284663" y="1773238"/>
            <a:ext cx="4391025" cy="179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b="1">
                <a:solidFill>
                  <a:srgbClr val="000099"/>
                </a:solidFill>
              </a:rPr>
              <a:t>Конькобежный спорт</a:t>
            </a:r>
          </a:p>
        </p:txBody>
      </p:sp>
      <p:pic>
        <p:nvPicPr>
          <p:cNvPr id="15367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3500438"/>
            <a:ext cx="2917825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4140200" y="4221163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8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970952">
            <a:off x="3276600" y="5445125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755577" y="1791920"/>
            <a:ext cx="3672408" cy="1124318"/>
          </a:xfrm>
        </p:spPr>
        <p:txBody>
          <a:bodyPr/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</a:rPr>
              <a:t>Биатлон</a:t>
            </a:r>
            <a:endParaRPr lang="ru-RU" b="1" dirty="0" smtClean="0">
              <a:solidFill>
                <a:srgbClr val="000099"/>
              </a:solidFill>
              <a:latin typeface="Times New Roman" pitchFamily="18" charset="0"/>
            </a:endParaRPr>
          </a:p>
        </p:txBody>
      </p:sp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449638"/>
            <a:ext cx="3816350" cy="254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4008" y="620688"/>
            <a:ext cx="3551237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i?id=275813202-63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200394">
            <a:off x="130450" y="2834130"/>
            <a:ext cx="1328737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356100" y="1916832"/>
            <a:ext cx="460838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 smtClean="0"/>
          </a:p>
          <a:p>
            <a:endParaRPr lang="ru-RU" sz="1600" b="1" dirty="0"/>
          </a:p>
          <a:p>
            <a:endParaRPr lang="ru-RU" sz="1600" b="1" dirty="0" smtClean="0"/>
          </a:p>
          <a:p>
            <a:endParaRPr lang="ru-RU" sz="1600" b="1" dirty="0"/>
          </a:p>
          <a:p>
            <a:endParaRPr lang="ru-RU" sz="1600" b="1" dirty="0" smtClean="0"/>
          </a:p>
          <a:p>
            <a:r>
              <a:rPr lang="ru-RU" sz="1600" b="1" dirty="0" smtClean="0"/>
              <a:t>                 </a:t>
            </a:r>
            <a:r>
              <a:rPr lang="ru-RU" sz="1600" b="1" dirty="0" smtClean="0">
                <a:solidFill>
                  <a:srgbClr val="333399"/>
                </a:solidFill>
              </a:rPr>
              <a:t>А </a:t>
            </a:r>
            <a:r>
              <a:rPr lang="ru-RU" sz="1600" b="1" dirty="0">
                <a:solidFill>
                  <a:srgbClr val="333399"/>
                </a:solidFill>
              </a:rPr>
              <a:t>ещё есть биатлон.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>
                <a:solidFill>
                  <a:srgbClr val="333399"/>
                </a:solidFill>
              </a:rPr>
              <a:t> </a:t>
            </a:r>
            <a:r>
              <a:rPr lang="ru-RU" sz="1600" b="1" dirty="0" smtClean="0">
                <a:solidFill>
                  <a:srgbClr val="333399"/>
                </a:solidFill>
              </a:rPr>
              <a:t>               Это </a:t>
            </a:r>
            <a:r>
              <a:rPr lang="ru-RU" sz="1600" b="1" dirty="0">
                <a:solidFill>
                  <a:srgbClr val="333399"/>
                </a:solidFill>
              </a:rPr>
              <a:t>длинный марафон –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 smtClean="0">
                <a:solidFill>
                  <a:srgbClr val="333399"/>
                </a:solidFill>
              </a:rPr>
              <a:t>                 </a:t>
            </a:r>
            <a:r>
              <a:rPr lang="ru-RU" sz="1600" b="1" dirty="0">
                <a:solidFill>
                  <a:srgbClr val="333399"/>
                </a:solidFill>
              </a:rPr>
              <a:t>Бег на лыжах со стрельбой.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>
                <a:solidFill>
                  <a:srgbClr val="333399"/>
                </a:solidFill>
              </a:rPr>
              <a:t> </a:t>
            </a:r>
            <a:r>
              <a:rPr lang="ru-RU" sz="1600" b="1" dirty="0" smtClean="0">
                <a:solidFill>
                  <a:srgbClr val="333399"/>
                </a:solidFill>
              </a:rPr>
              <a:t>                Среди </a:t>
            </a:r>
            <a:r>
              <a:rPr lang="ru-RU" sz="1600" b="1" dirty="0">
                <a:solidFill>
                  <a:srgbClr val="333399"/>
                </a:solidFill>
              </a:rPr>
              <a:t>бега – прямо в бой!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 smtClean="0">
                <a:solidFill>
                  <a:srgbClr val="333399"/>
                </a:solidFill>
              </a:rPr>
              <a:t>                 По </a:t>
            </a:r>
            <a:r>
              <a:rPr lang="ru-RU" sz="1600" b="1" dirty="0">
                <a:solidFill>
                  <a:srgbClr val="333399"/>
                </a:solidFill>
              </a:rPr>
              <a:t>мишеням из винтовки,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>
                <a:solidFill>
                  <a:srgbClr val="333399"/>
                </a:solidFill>
              </a:rPr>
              <a:t> Да во всей экипировке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>
                <a:solidFill>
                  <a:srgbClr val="333399"/>
                </a:solidFill>
              </a:rPr>
              <a:t> Надо цели все сразить!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>
                <a:solidFill>
                  <a:srgbClr val="333399"/>
                </a:solidFill>
              </a:rPr>
              <a:t> 5 плюс 5 должно их быть,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 smtClean="0">
                <a:solidFill>
                  <a:srgbClr val="333399"/>
                </a:solidFill>
              </a:rPr>
              <a:t>Плюс </a:t>
            </a:r>
            <a:r>
              <a:rPr lang="ru-RU" sz="1600" b="1" dirty="0">
                <a:solidFill>
                  <a:srgbClr val="333399"/>
                </a:solidFill>
              </a:rPr>
              <a:t>– осилить марафон…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>
                <a:solidFill>
                  <a:srgbClr val="333399"/>
                </a:solidFill>
              </a:rPr>
              <a:t> Двадцать километров он!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>
                <a:solidFill>
                  <a:srgbClr val="333399"/>
                </a:solidFill>
              </a:rPr>
              <a:t> </a:t>
            </a:r>
            <a:r>
              <a:rPr lang="ru-RU" sz="1600" b="1" dirty="0" smtClean="0">
                <a:solidFill>
                  <a:srgbClr val="333399"/>
                </a:solidFill>
              </a:rPr>
              <a:t>Сила </a:t>
            </a:r>
            <a:r>
              <a:rPr lang="ru-RU" sz="1600" b="1" dirty="0">
                <a:solidFill>
                  <a:srgbClr val="333399"/>
                </a:solidFill>
              </a:rPr>
              <a:t>воли там нужна,</a:t>
            </a:r>
            <a:endParaRPr lang="ru-RU" sz="1600" dirty="0">
              <a:solidFill>
                <a:srgbClr val="333399"/>
              </a:solidFill>
            </a:endParaRPr>
          </a:p>
          <a:p>
            <a:r>
              <a:rPr lang="ru-RU" sz="1600" b="1" dirty="0">
                <a:solidFill>
                  <a:srgbClr val="333399"/>
                </a:solidFill>
              </a:rPr>
              <a:t> Да и глаз, как у орла…</a:t>
            </a:r>
            <a:endParaRPr lang="ru-RU" sz="1600" dirty="0">
              <a:solidFill>
                <a:srgbClr val="33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8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427091" y="2002229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9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4140200" y="1268413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10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507166">
            <a:off x="7836694" y="1748631"/>
            <a:ext cx="64770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1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970952">
            <a:off x="2411413" y="5805488"/>
            <a:ext cx="6794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2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59116">
            <a:off x="7986713" y="4610100"/>
            <a:ext cx="50482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Rectangle 12"/>
          <p:cNvSpPr>
            <a:spLocks/>
          </p:cNvSpPr>
          <p:nvPr/>
        </p:nvSpPr>
        <p:spPr bwMode="auto">
          <a:xfrm>
            <a:off x="2123728" y="1688307"/>
            <a:ext cx="2592288" cy="133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ru-RU" b="1" dirty="0">
                <a:solidFill>
                  <a:srgbClr val="333399"/>
                </a:solidFill>
              </a:rPr>
              <a:t>Керлинг</a:t>
            </a:r>
          </a:p>
        </p:txBody>
      </p:sp>
      <p:pic>
        <p:nvPicPr>
          <p:cNvPr id="16393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2217" y="3140968"/>
            <a:ext cx="3751263" cy="231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74711"/>
            <a:ext cx="38343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17365D"/>
                </a:solidFill>
                <a:effectLst/>
                <a:latin typeface="20 db" charset="0"/>
                <a:ea typeface="Calibri" pitchFamily="34" charset="0"/>
                <a:cs typeface="Times New Roman" pitchFamily="18" charset="0"/>
              </a:rPr>
              <a:t>   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516523"/>
            <a:ext cx="23115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17365D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-675457"/>
            <a:ext cx="331236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endParaRPr lang="ru-RU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800" b="1" dirty="0" smtClean="0">
              <a:solidFill>
                <a:srgbClr val="000099"/>
              </a:solidFill>
            </a:endParaRPr>
          </a:p>
          <a:p>
            <a:endParaRPr lang="ru-RU" sz="1800" b="1" dirty="0">
              <a:solidFill>
                <a:srgbClr val="000099"/>
              </a:solidFill>
            </a:endParaRPr>
          </a:p>
          <a:p>
            <a:r>
              <a:rPr lang="ru-RU" sz="1800" b="1" dirty="0" smtClean="0">
                <a:solidFill>
                  <a:srgbClr val="000099"/>
                </a:solidFill>
              </a:rPr>
              <a:t>Две </a:t>
            </a:r>
            <a:r>
              <a:rPr lang="ru-RU" sz="1800" b="1" dirty="0">
                <a:solidFill>
                  <a:srgbClr val="000099"/>
                </a:solidFill>
              </a:rPr>
              <a:t>четвёрки там  играют.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Камни так по льду катают,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Чтобы все попали в «дом».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В центр желательно притом.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 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Чтоб скользили куда надо,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Игроки, как для парада,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Перед камнем лёд так драят,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Что от трения он тает,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А по водному пути</a:t>
            </a:r>
            <a:endParaRPr lang="ru-RU" sz="1800" dirty="0">
              <a:solidFill>
                <a:srgbClr val="000099"/>
              </a:solidFill>
            </a:endParaRPr>
          </a:p>
          <a:p>
            <a:r>
              <a:rPr lang="ru-RU" sz="1800" b="1" dirty="0">
                <a:solidFill>
                  <a:srgbClr val="000099"/>
                </a:solidFill>
              </a:rPr>
              <a:t> Камню легче в «дом» прийти.</a:t>
            </a:r>
            <a:endParaRPr lang="ru-RU" sz="1800" dirty="0">
              <a:solidFill>
                <a:srgbClr val="000099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-4403913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946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>
          <a:xfrm>
            <a:off x="5364163" y="1628775"/>
            <a:ext cx="3117850" cy="1152525"/>
          </a:xfrm>
        </p:spPr>
        <p:txBody>
          <a:bodyPr/>
          <a:lstStyle/>
          <a:p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1400" b="1" dirty="0"/>
              <a:t> 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600" b="1" dirty="0">
                <a:solidFill>
                  <a:srgbClr val="000099"/>
                </a:solidFill>
              </a:rPr>
              <a:t> Словно чудо – исполин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Среди гор стоит трамплин!         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 </a:t>
            </a:r>
            <a:r>
              <a:rPr lang="ru-RU" sz="1600" b="1" dirty="0" smtClean="0">
                <a:solidFill>
                  <a:srgbClr val="000099"/>
                </a:solidFill>
              </a:rPr>
              <a:t> </a:t>
            </a:r>
            <a:r>
              <a:rPr lang="ru-RU" sz="1600" b="1" dirty="0">
                <a:solidFill>
                  <a:srgbClr val="000099"/>
                </a:solidFill>
              </a:rPr>
              <a:t>Это дивная картина –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Когда прыгают с трамплина!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 </a:t>
            </a:r>
            <a:r>
              <a:rPr lang="ru-RU" sz="1600" b="1" dirty="0" smtClean="0">
                <a:solidFill>
                  <a:srgbClr val="000099"/>
                </a:solidFill>
              </a:rPr>
              <a:t> </a:t>
            </a:r>
            <a:r>
              <a:rPr lang="ru-RU" sz="1600" b="1" dirty="0">
                <a:solidFill>
                  <a:srgbClr val="000099"/>
                </a:solidFill>
              </a:rPr>
              <a:t>Спуск с него – путь до прыжка.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Планка очень высока!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Совершив прыжок такой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(Восемь метров над землёй),   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В воздухе спортсмен парит.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Сотню метров он летит,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Прежде чем земли коснётся.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Как такое удаётся?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 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dirty="0">
                <a:solidFill>
                  <a:srgbClr val="000099"/>
                </a:solidFill>
              </a:rPr>
              <a:t> </a:t>
            </a:r>
            <a:r>
              <a:rPr lang="ru-RU" sz="1600" b="1" dirty="0">
                <a:solidFill>
                  <a:srgbClr val="000099"/>
                </a:solidFill>
              </a:rPr>
              <a:t>Тренировки и отвага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r>
              <a:rPr lang="ru-RU" sz="1600" b="1" dirty="0">
                <a:solidFill>
                  <a:srgbClr val="000099"/>
                </a:solidFill>
              </a:rPr>
              <a:t> Абсолютно всем на благо.</a:t>
            </a:r>
            <a:r>
              <a:rPr lang="ru-RU" sz="1600" dirty="0">
                <a:solidFill>
                  <a:srgbClr val="000099"/>
                </a:solidFill>
              </a:rPr>
              <a:t/>
            </a:r>
            <a:br>
              <a:rPr lang="ru-RU" sz="1600" dirty="0">
                <a:solidFill>
                  <a:srgbClr val="000099"/>
                </a:solidFill>
              </a:rPr>
            </a:br>
            <a:endParaRPr lang="ru-RU" sz="1600" b="1" dirty="0" smtClean="0">
              <a:solidFill>
                <a:srgbClr val="000099"/>
              </a:solidFill>
              <a:latin typeface="Times New Roman" pitchFamily="18" charset="0"/>
            </a:endParaRPr>
          </a:p>
        </p:txBody>
      </p:sp>
      <p:pic>
        <p:nvPicPr>
          <p:cNvPr id="19459" name="Picture 6" descr="i?id=275813202-63-72&amp;n=21"/>
          <p:cNvPicPr>
            <a:picLocks noChangeAspect="1" noChangeArrowheads="1"/>
          </p:cNvPicPr>
          <p:nvPr/>
        </p:nvPicPr>
        <p:blipFill>
          <a:blip r:embed="rId2"/>
          <a:srcRect t="4532" r="37738"/>
          <a:stretch>
            <a:fillRect/>
          </a:stretch>
        </p:blipFill>
        <p:spPr bwMode="auto">
          <a:xfrm rot="2267144">
            <a:off x="395288" y="1268413"/>
            <a:ext cx="777875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7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4356100" y="5084763"/>
            <a:ext cx="5349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8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4932363" y="3068638"/>
            <a:ext cx="5349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9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7956550" y="2133600"/>
            <a:ext cx="5349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0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8316913" y="4724400"/>
            <a:ext cx="5349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1" descr="i?id=275813202-63-72&amp;n=21"/>
          <p:cNvPicPr>
            <a:picLocks noChangeAspect="1" noChangeArrowheads="1"/>
          </p:cNvPicPr>
          <p:nvPr/>
        </p:nvPicPr>
        <p:blipFill>
          <a:blip r:embed="rId2"/>
          <a:srcRect t="4532" r="37738"/>
          <a:stretch>
            <a:fillRect/>
          </a:stretch>
        </p:blipFill>
        <p:spPr bwMode="auto">
          <a:xfrm rot="2267144">
            <a:off x="395288" y="4149725"/>
            <a:ext cx="777875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2" descr="i?id=275813202-63-72&amp;n=21"/>
          <p:cNvPicPr>
            <a:picLocks noChangeAspect="1" noChangeArrowheads="1"/>
          </p:cNvPicPr>
          <p:nvPr/>
        </p:nvPicPr>
        <p:blipFill>
          <a:blip r:embed="rId2"/>
          <a:srcRect t="4532" r="37738"/>
          <a:stretch>
            <a:fillRect/>
          </a:stretch>
        </p:blipFill>
        <p:spPr bwMode="auto">
          <a:xfrm rot="2267144">
            <a:off x="3851275" y="1773238"/>
            <a:ext cx="777875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6" name="Rectangle 2"/>
          <p:cNvSpPr>
            <a:spLocks/>
          </p:cNvSpPr>
          <p:nvPr/>
        </p:nvSpPr>
        <p:spPr bwMode="auto">
          <a:xfrm>
            <a:off x="395536" y="-171400"/>
            <a:ext cx="4685741" cy="40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4000" b="1" dirty="0">
                <a:solidFill>
                  <a:srgbClr val="000099"/>
                </a:solidFill>
              </a:rPr>
              <a:t>Прыжки на лыжах с трамплина</a:t>
            </a:r>
          </a:p>
        </p:txBody>
      </p:sp>
      <p:pic>
        <p:nvPicPr>
          <p:cNvPr id="1946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99556" y="4670400"/>
            <a:ext cx="28813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91" y="2742195"/>
            <a:ext cx="3381375" cy="2543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6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684213" y="5516563"/>
            <a:ext cx="5349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7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8243888" y="1700213"/>
            <a:ext cx="5349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8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3708400" y="1844675"/>
            <a:ext cx="5349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9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2124075" y="6210300"/>
            <a:ext cx="5349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0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4643438" y="5157788"/>
            <a:ext cx="5349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11"/>
          <p:cNvSpPr>
            <a:spLocks noGrp="1"/>
          </p:cNvSpPr>
          <p:nvPr>
            <p:ph type="body" sz="half" idx="4294967295"/>
          </p:nvPr>
        </p:nvSpPr>
        <p:spPr>
          <a:xfrm flipH="1">
            <a:off x="4064000" y="1989138"/>
            <a:ext cx="3820368" cy="1181100"/>
          </a:xfrm>
        </p:spPr>
        <p:txBody>
          <a:bodyPr/>
          <a:lstStyle/>
          <a:p>
            <a:pPr marL="0" indent="0" algn="ctr">
              <a:buNone/>
            </a:pPr>
            <a:r>
              <a:rPr lang="ru-RU" sz="1600" b="1" dirty="0">
                <a:solidFill>
                  <a:srgbClr val="000099"/>
                </a:solidFill>
              </a:rPr>
              <a:t>Санный спорт – как авторалли.</a:t>
            </a:r>
          </a:p>
          <a:p>
            <a:pPr marL="0" indent="0" algn="ctr">
              <a:buNone/>
            </a:pPr>
            <a:r>
              <a:rPr lang="ru-RU" sz="1600" b="1" dirty="0">
                <a:solidFill>
                  <a:srgbClr val="000099"/>
                </a:solidFill>
              </a:rPr>
              <a:t> Остановишь старт едва </a:t>
            </a:r>
            <a:r>
              <a:rPr lang="ru-RU" sz="1600" b="1" dirty="0" smtClean="0">
                <a:solidFill>
                  <a:srgbClr val="000099"/>
                </a:solidFill>
              </a:rPr>
              <a:t>ли</a:t>
            </a:r>
            <a:r>
              <a:rPr lang="ru-RU" sz="1600" b="1" dirty="0">
                <a:solidFill>
                  <a:srgbClr val="000099"/>
                </a:solidFill>
              </a:rPr>
              <a:t>. 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0099"/>
                </a:solidFill>
              </a:rPr>
              <a:t>Это </a:t>
            </a:r>
            <a:r>
              <a:rPr lang="ru-RU" sz="1600" b="1" dirty="0">
                <a:solidFill>
                  <a:srgbClr val="000099"/>
                </a:solidFill>
              </a:rPr>
              <a:t>ж надо!!! Вниз </a:t>
            </a:r>
            <a:r>
              <a:rPr lang="ru-RU" sz="1600" b="1" dirty="0" smtClean="0">
                <a:solidFill>
                  <a:srgbClr val="000099"/>
                </a:solidFill>
              </a:rPr>
              <a:t>башкой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0099"/>
                </a:solidFill>
              </a:rPr>
              <a:t>Спуск </a:t>
            </a:r>
            <a:r>
              <a:rPr lang="ru-RU" sz="1600" b="1" dirty="0">
                <a:solidFill>
                  <a:srgbClr val="000099"/>
                </a:solidFill>
              </a:rPr>
              <a:t>пройти весь скоростной!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0099"/>
                </a:solidFill>
              </a:rPr>
              <a:t> </a:t>
            </a:r>
            <a:r>
              <a:rPr lang="ru-RU" sz="1600" b="1" dirty="0">
                <a:solidFill>
                  <a:srgbClr val="000099"/>
                </a:solidFill>
              </a:rPr>
              <a:t>Там душа уходит в пятки,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0099"/>
                </a:solidFill>
              </a:rPr>
              <a:t>И </a:t>
            </a:r>
            <a:r>
              <a:rPr lang="ru-RU" sz="1600" b="1" dirty="0">
                <a:solidFill>
                  <a:srgbClr val="000099"/>
                </a:solidFill>
              </a:rPr>
              <a:t>с судьбой играет в прятки!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0099"/>
                </a:solidFill>
              </a:rPr>
              <a:t>Чтобы </a:t>
            </a:r>
            <a:r>
              <a:rPr lang="ru-RU" sz="1600" b="1" dirty="0">
                <a:solidFill>
                  <a:srgbClr val="000099"/>
                </a:solidFill>
              </a:rPr>
              <a:t>душу вновь найти,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0099"/>
                </a:solidFill>
              </a:rPr>
              <a:t>Надо </a:t>
            </a:r>
            <a:r>
              <a:rPr lang="ru-RU" sz="1600" b="1" dirty="0">
                <a:solidFill>
                  <a:srgbClr val="000099"/>
                </a:solidFill>
              </a:rPr>
              <a:t>к финишу прийти…</a:t>
            </a:r>
          </a:p>
          <a:p>
            <a:pPr marL="0" indent="0" algn="ctr">
              <a:buNone/>
            </a:pPr>
            <a:r>
              <a:rPr lang="ru-RU" sz="1600" b="1" dirty="0">
                <a:solidFill>
                  <a:srgbClr val="000099"/>
                </a:solidFill>
              </a:rPr>
              <a:t> </a:t>
            </a:r>
            <a:r>
              <a:rPr lang="ru-RU" sz="1600" b="1" dirty="0" smtClean="0">
                <a:solidFill>
                  <a:srgbClr val="000099"/>
                </a:solidFill>
              </a:rPr>
              <a:t>А </a:t>
            </a:r>
            <a:r>
              <a:rPr lang="ru-RU" sz="1600" b="1" dirty="0">
                <a:solidFill>
                  <a:srgbClr val="000099"/>
                </a:solidFill>
              </a:rPr>
              <a:t>куда уходит страх</a:t>
            </a:r>
          </a:p>
          <a:p>
            <a:pPr marL="0" indent="0" algn="ctr">
              <a:buNone/>
            </a:pPr>
            <a:r>
              <a:rPr lang="ru-RU" sz="1600" b="1" dirty="0">
                <a:solidFill>
                  <a:srgbClr val="000099"/>
                </a:solidFill>
              </a:rPr>
              <a:t> На таких – то скоростях?!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0099"/>
                </a:solidFill>
              </a:rPr>
              <a:t>Восхищаясь</a:t>
            </a:r>
            <a:r>
              <a:rPr lang="ru-RU" sz="1600" b="1" dirty="0">
                <a:solidFill>
                  <a:srgbClr val="000099"/>
                </a:solidFill>
              </a:rPr>
              <a:t>, сам боюсь,</a:t>
            </a:r>
          </a:p>
          <a:p>
            <a:pPr marL="0" indent="0" algn="ctr">
              <a:buNone/>
            </a:pPr>
            <a:r>
              <a:rPr lang="ru-RU" sz="1600" b="1" dirty="0">
                <a:solidFill>
                  <a:srgbClr val="000099"/>
                </a:solidFill>
              </a:rPr>
              <a:t> Когда с горочки качусь.</a:t>
            </a:r>
          </a:p>
          <a:p>
            <a:pPr>
              <a:buFont typeface="Arial" charset="0"/>
              <a:buNone/>
            </a:pPr>
            <a:endParaRPr lang="ru-RU" sz="1600" b="1" dirty="0" smtClean="0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21512" name="Rectangle 16"/>
          <p:cNvSpPr>
            <a:spLocks noGrp="1"/>
          </p:cNvSpPr>
          <p:nvPr>
            <p:ph type="title" idx="4294967295"/>
          </p:nvPr>
        </p:nvSpPr>
        <p:spPr>
          <a:xfrm>
            <a:off x="323529" y="1916113"/>
            <a:ext cx="3312368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333399"/>
                </a:solidFill>
                <a:latin typeface="Times New Roman" pitchFamily="18" charset="0"/>
              </a:rPr>
              <a:t>Скелетон</a:t>
            </a:r>
          </a:p>
        </p:txBody>
      </p:sp>
      <p:pic>
        <p:nvPicPr>
          <p:cNvPr id="21513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878" y="3355157"/>
            <a:ext cx="3528392" cy="2536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6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684213" y="5516563"/>
            <a:ext cx="5349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7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8243888" y="1700213"/>
            <a:ext cx="5349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8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3708400" y="1844675"/>
            <a:ext cx="5349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9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2124075" y="6210300"/>
            <a:ext cx="5349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0" descr="i?id=275813202-63-72&amp;n=21"/>
          <p:cNvPicPr>
            <a:picLocks noChangeAspect="1" noChangeArrowheads="1"/>
          </p:cNvPicPr>
          <p:nvPr/>
        </p:nvPicPr>
        <p:blipFill>
          <a:blip r:embed="rId2"/>
          <a:srcRect l="61792" b="38368"/>
          <a:stretch>
            <a:fillRect/>
          </a:stretch>
        </p:blipFill>
        <p:spPr bwMode="auto">
          <a:xfrm rot="2267144">
            <a:off x="4643438" y="5157788"/>
            <a:ext cx="5349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11"/>
          <p:cNvSpPr>
            <a:spLocks noGrp="1"/>
          </p:cNvSpPr>
          <p:nvPr>
            <p:ph type="body" sz="half" idx="4294967295"/>
          </p:nvPr>
        </p:nvSpPr>
        <p:spPr>
          <a:xfrm>
            <a:off x="900113" y="1989138"/>
            <a:ext cx="3163887" cy="1181100"/>
          </a:xfrm>
        </p:spPr>
        <p:txBody>
          <a:bodyPr/>
          <a:lstStyle/>
          <a:p>
            <a:pPr>
              <a:buNone/>
            </a:pPr>
            <a:r>
              <a:rPr lang="ru-RU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Слалом</a:t>
            </a:r>
            <a:endParaRPr lang="ru-RU" sz="4400" b="1" dirty="0" smtClean="0">
              <a:solidFill>
                <a:srgbClr val="0070C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1512" name="Rectangle 16"/>
          <p:cNvSpPr>
            <a:spLocks noGrp="1"/>
          </p:cNvSpPr>
          <p:nvPr>
            <p:ph type="title" idx="4294967295"/>
          </p:nvPr>
        </p:nvSpPr>
        <p:spPr>
          <a:xfrm>
            <a:off x="4572000" y="1916113"/>
            <a:ext cx="3262313" cy="1143000"/>
          </a:xfrm>
        </p:spPr>
        <p:txBody>
          <a:bodyPr/>
          <a:lstStyle/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1600" b="1" dirty="0" smtClean="0">
                <a:solidFill>
                  <a:srgbClr val="333399"/>
                </a:solidFill>
              </a:rPr>
              <a:t>Спорт </a:t>
            </a:r>
            <a:r>
              <a:rPr lang="ru-RU" sz="1600" b="1" dirty="0">
                <a:solidFill>
                  <a:srgbClr val="333399"/>
                </a:solidFill>
              </a:rPr>
              <a:t>известен с давних пор.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Слалом - спуск на лыжах с гор.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Важный атрибут - флажки,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Что горят, как огоньки.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  Красный, синий, красный, синий </a:t>
            </a:r>
            <a:r>
              <a:rPr lang="ru-RU" sz="1600" b="1" dirty="0" smtClean="0">
                <a:solidFill>
                  <a:srgbClr val="333399"/>
                </a:solidFill>
              </a:rPr>
              <a:t>Ориентир </a:t>
            </a:r>
            <a:r>
              <a:rPr lang="ru-RU" sz="1600" b="1" dirty="0">
                <a:solidFill>
                  <a:srgbClr val="333399"/>
                </a:solidFill>
              </a:rPr>
              <a:t>двух важных линий.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Между двух флажков – «ворот» 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Нужно делать поворот</a:t>
            </a:r>
            <a:r>
              <a:rPr lang="ru-RU" sz="1600" b="1" dirty="0" smtClean="0">
                <a:solidFill>
                  <a:srgbClr val="333399"/>
                </a:solidFill>
              </a:rPr>
              <a:t>.</a:t>
            </a:r>
            <a:r>
              <a:rPr lang="ru-RU" sz="1600" b="1" dirty="0">
                <a:solidFill>
                  <a:srgbClr val="333399"/>
                </a:solidFill>
              </a:rPr>
              <a:t> </a:t>
            </a:r>
            <a:r>
              <a:rPr lang="ru-RU" sz="1600" b="1" dirty="0" smtClean="0">
                <a:solidFill>
                  <a:srgbClr val="333399"/>
                </a:solidFill>
              </a:rPr>
              <a:t/>
            </a:r>
            <a:br>
              <a:rPr lang="ru-RU" sz="1600" b="1" dirty="0" smtClean="0">
                <a:solidFill>
                  <a:srgbClr val="333399"/>
                </a:solidFill>
              </a:rPr>
            </a:br>
            <a:r>
              <a:rPr lang="ru-RU" sz="1600" b="1" dirty="0" smtClean="0">
                <a:solidFill>
                  <a:srgbClr val="333399"/>
                </a:solidFill>
              </a:rPr>
              <a:t>Ширина </a:t>
            </a:r>
            <a:r>
              <a:rPr lang="ru-RU" sz="1600" b="1" dirty="0">
                <a:solidFill>
                  <a:srgbClr val="333399"/>
                </a:solidFill>
              </a:rPr>
              <a:t>«ворот» -  5 метров!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Больше сотни километров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Мчатся в час спортсмены с гор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Страхам всем наперекор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И владеют телом так,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> Будто бы вираж – пустяк.</a:t>
            </a:r>
            <a:br>
              <a:rPr lang="ru-RU" sz="1600" b="1" dirty="0">
                <a:solidFill>
                  <a:srgbClr val="333399"/>
                </a:solidFill>
              </a:rPr>
            </a:br>
            <a:r>
              <a:rPr lang="ru-RU" sz="1600" b="1" dirty="0">
                <a:solidFill>
                  <a:srgbClr val="333399"/>
                </a:solidFill>
              </a:rPr>
              <a:t/>
            </a:r>
            <a:br>
              <a:rPr lang="ru-RU" sz="1600" b="1" dirty="0">
                <a:solidFill>
                  <a:srgbClr val="333399"/>
                </a:solidFill>
              </a:rPr>
            </a:br>
            <a:endParaRPr lang="ru-RU" sz="1600" b="1" dirty="0" smtClean="0">
              <a:solidFill>
                <a:srgbClr val="333399"/>
              </a:solidFill>
              <a:latin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06311"/>
            <a:ext cx="3744416" cy="3353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264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0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565400"/>
            <a:ext cx="598487" cy="74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1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72450" y="2492375"/>
            <a:ext cx="6794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22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18507">
            <a:off x="7596188" y="4292600"/>
            <a:ext cx="83343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23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75537">
            <a:off x="2700338" y="5516563"/>
            <a:ext cx="833437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26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63524">
            <a:off x="8243888" y="3644900"/>
            <a:ext cx="50482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27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4124436">
            <a:off x="4170289" y="1085430"/>
            <a:ext cx="4556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Rectangle 8"/>
          <p:cNvSpPr>
            <a:spLocks noGrp="1"/>
          </p:cNvSpPr>
          <p:nvPr>
            <p:ph type="title" idx="4294967295"/>
          </p:nvPr>
        </p:nvSpPr>
        <p:spPr>
          <a:xfrm>
            <a:off x="684213" y="1052736"/>
            <a:ext cx="8229600" cy="1790477"/>
          </a:xfrm>
        </p:spPr>
        <p:txBody>
          <a:bodyPr/>
          <a:lstStyle/>
          <a:p>
            <a:r>
              <a:rPr lang="ru-RU" b="1" dirty="0" smtClean="0">
                <a:solidFill>
                  <a:srgbClr val="333399"/>
                </a:solidFill>
                <a:latin typeface="Times New Roman" pitchFamily="18" charset="0"/>
              </a:rPr>
              <a:t>Найдите лишнюю картинку.</a:t>
            </a:r>
          </a:p>
        </p:txBody>
      </p:sp>
      <p:pic>
        <p:nvPicPr>
          <p:cNvPr id="22536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2781300"/>
            <a:ext cx="1871662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2936081"/>
            <a:ext cx="2039938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581525"/>
            <a:ext cx="1992312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79912" y="4501343"/>
            <a:ext cx="2943620" cy="165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www.uchportfolio.ru/public_files/140421916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52138"/>
            <a:ext cx="1960449" cy="178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6"/>
          <p:cNvSpPr>
            <a:spLocks noGrp="1"/>
          </p:cNvSpPr>
          <p:nvPr>
            <p:ph type="title" idx="4294967295"/>
          </p:nvPr>
        </p:nvSpPr>
        <p:spPr>
          <a:xfrm>
            <a:off x="468313" y="1484313"/>
            <a:ext cx="8229600" cy="1143000"/>
          </a:xfrm>
        </p:spPr>
        <p:txBody>
          <a:bodyPr/>
          <a:lstStyle/>
          <a:p>
            <a:r>
              <a:rPr lang="ru-RU" sz="4000" b="1" smtClean="0">
                <a:solidFill>
                  <a:srgbClr val="333399"/>
                </a:solidFill>
                <a:latin typeface="Times New Roman" pitchFamily="18" charset="0"/>
              </a:rPr>
              <a:t>Каким видом спорта занимаются эти люди?</a:t>
            </a:r>
          </a:p>
        </p:txBody>
      </p:sp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492422">
            <a:off x="468313" y="4221163"/>
            <a:ext cx="2519362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969117">
            <a:off x="6372225" y="2349500"/>
            <a:ext cx="2187575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08538">
            <a:off x="611188" y="2205038"/>
            <a:ext cx="244792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717138">
            <a:off x="3851275" y="4508500"/>
            <a:ext cx="2325688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2708275"/>
            <a:ext cx="2192338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 idx="4294967295"/>
          </p:nvPr>
        </p:nvSpPr>
        <p:spPr>
          <a:xfrm>
            <a:off x="827088" y="1196975"/>
            <a:ext cx="6697662" cy="1143000"/>
          </a:xfrm>
        </p:spPr>
        <p:txBody>
          <a:bodyPr/>
          <a:lstStyle/>
          <a:p>
            <a:r>
              <a:rPr lang="ru-RU" b="1" smtClean="0">
                <a:solidFill>
                  <a:srgbClr val="333399"/>
                </a:solidFill>
                <a:latin typeface="Times New Roman" pitchFamily="18" charset="0"/>
              </a:rPr>
              <a:t>Отгадайте загадки.</a:t>
            </a: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611188" y="2205038"/>
            <a:ext cx="38893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hlink"/>
                </a:solidFill>
              </a:rPr>
              <a:t>Спорт на свете есть такой,</a:t>
            </a:r>
          </a:p>
          <a:p>
            <a:r>
              <a:rPr lang="ru-RU" sz="2000" b="1">
                <a:solidFill>
                  <a:schemeClr val="hlink"/>
                </a:solidFill>
              </a:rPr>
              <a:t> Популярен он зимой.</a:t>
            </a:r>
          </a:p>
          <a:p>
            <a:r>
              <a:rPr lang="ru-RU" sz="2000" b="1">
                <a:solidFill>
                  <a:schemeClr val="hlink"/>
                </a:solidFill>
              </a:rPr>
              <a:t> На лыжах быстро ты бежишь,</a:t>
            </a:r>
          </a:p>
          <a:p>
            <a:r>
              <a:rPr lang="ru-RU" sz="2000" b="1">
                <a:solidFill>
                  <a:schemeClr val="hlink"/>
                </a:solidFill>
              </a:rPr>
              <a:t> За соперником спешишь. 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835150" y="3789363"/>
            <a:ext cx="22653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tx2"/>
                </a:solidFill>
              </a:rPr>
              <a:t>(Лыжные гонки.)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5003800" y="2276475"/>
            <a:ext cx="28797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333399"/>
                </a:solidFill>
              </a:rPr>
              <a:t>Про этот спорт</a:t>
            </a:r>
          </a:p>
          <a:p>
            <a:r>
              <a:rPr lang="ru-RU" sz="2000" b="1">
                <a:solidFill>
                  <a:srgbClr val="333399"/>
                </a:solidFill>
              </a:rPr>
              <a:t> Я много слышал:</a:t>
            </a:r>
          </a:p>
          <a:p>
            <a:r>
              <a:rPr lang="ru-RU" sz="2000" b="1">
                <a:solidFill>
                  <a:srgbClr val="333399"/>
                </a:solidFill>
              </a:rPr>
              <a:t> Воздушный акробат</a:t>
            </a:r>
          </a:p>
          <a:p>
            <a:r>
              <a:rPr lang="ru-RU" sz="2000" b="1">
                <a:solidFill>
                  <a:srgbClr val="333399"/>
                </a:solidFill>
              </a:rPr>
              <a:t> На лыжах. 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364163" y="3716338"/>
            <a:ext cx="1604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tx2"/>
                </a:solidFill>
              </a:rPr>
              <a:t>(Фристайл)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4067175" y="4292600"/>
            <a:ext cx="4572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hlink"/>
                </a:solidFill>
              </a:rPr>
              <a:t>Во дворе с утра игра,</a:t>
            </a:r>
          </a:p>
          <a:p>
            <a:r>
              <a:rPr lang="ru-RU" sz="2000" b="1">
                <a:solidFill>
                  <a:schemeClr val="hlink"/>
                </a:solidFill>
              </a:rPr>
              <a:t> Разыгралась детвора.</a:t>
            </a:r>
          </a:p>
          <a:p>
            <a:r>
              <a:rPr lang="ru-RU" sz="2000" b="1">
                <a:solidFill>
                  <a:schemeClr val="hlink"/>
                </a:solidFill>
              </a:rPr>
              <a:t> Крики: «шайбу!», «мимо!», «бей!» -</a:t>
            </a:r>
          </a:p>
          <a:p>
            <a:r>
              <a:rPr lang="ru-RU" sz="2000" b="1">
                <a:solidFill>
                  <a:schemeClr val="hlink"/>
                </a:solidFill>
              </a:rPr>
              <a:t> Значит там игра — ….</a:t>
            </a:r>
          </a:p>
          <a:p>
            <a:r>
              <a:rPr lang="ru-RU" sz="20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4356100" y="5734050"/>
            <a:ext cx="1228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tx2"/>
                </a:solidFill>
              </a:rPr>
              <a:t>(Хоккей)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4365625"/>
            <a:ext cx="378142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333399"/>
                </a:solidFill>
              </a:rPr>
              <a:t>Посмотрите -  вот герой,</a:t>
            </a:r>
          </a:p>
          <a:p>
            <a:r>
              <a:rPr lang="ru-RU" sz="2000" b="1">
                <a:solidFill>
                  <a:srgbClr val="333399"/>
                </a:solidFill>
              </a:rPr>
              <a:t>Он летит вниз головой,</a:t>
            </a:r>
          </a:p>
          <a:p>
            <a:r>
              <a:rPr lang="ru-RU" sz="2000" b="1">
                <a:solidFill>
                  <a:srgbClr val="333399"/>
                </a:solidFill>
              </a:rPr>
              <a:t>Животом на санках лежа.</a:t>
            </a:r>
          </a:p>
          <a:p>
            <a:r>
              <a:rPr lang="ru-RU" sz="2000" b="1">
                <a:solidFill>
                  <a:srgbClr val="333399"/>
                </a:solidFill>
              </a:rPr>
              <a:t>Страшно так, мороз по коже.</a:t>
            </a:r>
          </a:p>
          <a:p>
            <a:endParaRPr lang="ru-RU" sz="2000" b="1">
              <a:solidFill>
                <a:srgbClr val="333399"/>
              </a:solidFill>
            </a:endParaRP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1619250" y="6021388"/>
            <a:ext cx="1541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tx2"/>
                </a:solidFill>
              </a:rPr>
              <a:t>(Скелетон)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  <p:bldP spid="24582" grpId="0"/>
      <p:bldP spid="24583" grpId="0"/>
      <p:bldP spid="24584" grpId="0"/>
      <p:bldP spid="24586" grpId="0"/>
      <p:bldP spid="2458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250825" y="1916113"/>
            <a:ext cx="45720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333399"/>
                </a:solidFill>
              </a:rPr>
              <a:t>Долго ходом шли коньковым</a:t>
            </a:r>
          </a:p>
          <a:p>
            <a:r>
              <a:rPr lang="ru-RU" sz="2000" b="1">
                <a:solidFill>
                  <a:srgbClr val="333399"/>
                </a:solidFill>
              </a:rPr>
              <a:t> Друг за дружкою втроем,</a:t>
            </a:r>
          </a:p>
          <a:p>
            <a:r>
              <a:rPr lang="ru-RU" sz="2000" b="1">
                <a:solidFill>
                  <a:srgbClr val="333399"/>
                </a:solidFill>
              </a:rPr>
              <a:t> Было очень нелегко им</a:t>
            </a:r>
          </a:p>
          <a:p>
            <a:r>
              <a:rPr lang="ru-RU" sz="2000" b="1">
                <a:solidFill>
                  <a:srgbClr val="333399"/>
                </a:solidFill>
              </a:rPr>
              <a:t> Забираться на подъем.</a:t>
            </a:r>
          </a:p>
          <a:p>
            <a:r>
              <a:rPr lang="ru-RU" sz="2000" b="1">
                <a:solidFill>
                  <a:srgbClr val="333399"/>
                </a:solidFill>
              </a:rPr>
              <a:t> Вдруг отточенным движеньем</a:t>
            </a:r>
          </a:p>
          <a:p>
            <a:r>
              <a:rPr lang="ru-RU" sz="2000" b="1">
                <a:solidFill>
                  <a:srgbClr val="333399"/>
                </a:solidFill>
              </a:rPr>
              <a:t> Хвать винтовки – и стрелять!</a:t>
            </a:r>
          </a:p>
          <a:p>
            <a:r>
              <a:rPr lang="ru-RU" sz="2000" b="1">
                <a:solidFill>
                  <a:srgbClr val="333399"/>
                </a:solidFill>
              </a:rPr>
              <a:t> Бьют прицельно по мишеням,–</a:t>
            </a:r>
          </a:p>
          <a:p>
            <a:r>
              <a:rPr lang="ru-RU" sz="2000" b="1">
                <a:solidFill>
                  <a:srgbClr val="333399"/>
                </a:solidFill>
              </a:rPr>
              <a:t> Раз, другой, четыре, пять.</a:t>
            </a:r>
          </a:p>
          <a:p>
            <a:r>
              <a:rPr lang="ru-RU" sz="2000" b="1">
                <a:solidFill>
                  <a:srgbClr val="333399"/>
                </a:solidFill>
              </a:rPr>
              <a:t> И помчались под уклон.</a:t>
            </a:r>
          </a:p>
          <a:p>
            <a:r>
              <a:rPr lang="ru-RU" sz="2000" b="1">
                <a:solidFill>
                  <a:srgbClr val="333399"/>
                </a:solidFill>
              </a:rPr>
              <a:t> Что же это? …</a:t>
            </a:r>
          </a:p>
          <a:p>
            <a:r>
              <a:rPr lang="ru-RU" sz="2000" b="1">
                <a:solidFill>
                  <a:srgbClr val="333399"/>
                </a:solidFill>
              </a:rPr>
              <a:t> </a:t>
            </a: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971550" y="5300663"/>
            <a:ext cx="1427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tx2"/>
                </a:solidFill>
              </a:rPr>
              <a:t>(Биатлон)</a:t>
            </a: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4787900" y="1916113"/>
            <a:ext cx="41052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hlink"/>
                </a:solidFill>
              </a:rPr>
              <a:t>На льду танцует фигурист,</a:t>
            </a:r>
          </a:p>
          <a:p>
            <a:r>
              <a:rPr lang="ru-RU" sz="2000" b="1">
                <a:solidFill>
                  <a:schemeClr val="hlink"/>
                </a:solidFill>
              </a:rPr>
              <a:t> Кружится, как осенний лист.</a:t>
            </a:r>
          </a:p>
          <a:p>
            <a:r>
              <a:rPr lang="ru-RU" sz="2000" b="1">
                <a:solidFill>
                  <a:schemeClr val="hlink"/>
                </a:solidFill>
              </a:rPr>
              <a:t>Он исполняет пируэт,</a:t>
            </a:r>
          </a:p>
          <a:p>
            <a:r>
              <a:rPr lang="ru-RU" sz="2000" b="1">
                <a:solidFill>
                  <a:schemeClr val="hlink"/>
                </a:solidFill>
              </a:rPr>
              <a:t> Потом двойной тулуп… Ах, нет!</a:t>
            </a:r>
          </a:p>
          <a:p>
            <a:r>
              <a:rPr lang="ru-RU" sz="2000" b="1">
                <a:solidFill>
                  <a:schemeClr val="hlink"/>
                </a:solidFill>
              </a:rPr>
              <a:t> Не в шубе он, легко одет.</a:t>
            </a:r>
          </a:p>
          <a:p>
            <a:r>
              <a:rPr lang="ru-RU" sz="2000" b="1">
                <a:solidFill>
                  <a:schemeClr val="hlink"/>
                </a:solidFill>
              </a:rPr>
              <a:t> И вот на льду теперь дуэт.</a:t>
            </a:r>
          </a:p>
          <a:p>
            <a:r>
              <a:rPr lang="ru-RU" sz="2000" b="1">
                <a:solidFill>
                  <a:schemeClr val="hlink"/>
                </a:solidFill>
              </a:rPr>
              <a:t> Эх, хорошо катаются!</a:t>
            </a:r>
          </a:p>
          <a:p>
            <a:r>
              <a:rPr lang="ru-RU" sz="2000" b="1">
                <a:solidFill>
                  <a:schemeClr val="hlink"/>
                </a:solidFill>
              </a:rPr>
              <a:t> Зал затаил дыхание.</a:t>
            </a:r>
          </a:p>
          <a:p>
            <a:r>
              <a:rPr lang="ru-RU" sz="2000" b="1">
                <a:solidFill>
                  <a:schemeClr val="hlink"/>
                </a:solidFill>
              </a:rPr>
              <a:t> Вид спорта называется…</a:t>
            </a:r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4284663" y="5229225"/>
            <a:ext cx="2627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tx2"/>
                </a:solidFill>
              </a:rPr>
              <a:t>(Фигурное катание)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8" grpId="0"/>
      <p:bldP spid="27659" grpId="0"/>
      <p:bldP spid="2766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reviews.123rf.com/images/cd123/cd1231101/cd123110100058/8627714-Sport-Silhouette-Ice-Hockey-Player-isolated-black-image-on-white-background-Stock-Vect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5040561" cy="4666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67944" y="1268760"/>
            <a:ext cx="4608512" cy="2187674"/>
          </a:xfrm>
        </p:spPr>
        <p:txBody>
          <a:bodyPr/>
          <a:lstStyle/>
          <a:p>
            <a:r>
              <a:rPr lang="ru-RU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Узнай спорт по силуэту</a:t>
            </a:r>
            <a:endParaRPr lang="ru-RU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48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tatic3.depositphotos.com/1006059/226/v/950/depositphotos_2261843-Biath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04864"/>
            <a:ext cx="4536504" cy="4474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74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reviews.123rf.com/images/nebojsa78/nebojsa781003/nebojsa78100300004/6660405-ice-skater-on-the-abstract-grunge-background-Stock-Vector-skating-ice-figu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16832"/>
            <a:ext cx="4044008" cy="404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09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68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427</Words>
  <Application>Microsoft Office PowerPoint</Application>
  <PresentationFormat>Экран (4:3)</PresentationFormat>
  <Paragraphs>137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«Зимние виды спорта»</vt:lpstr>
      <vt:lpstr>Презентация PowerPoint</vt:lpstr>
      <vt:lpstr>Фигурное катание</vt:lpstr>
      <vt:lpstr>Хоккей  </vt:lpstr>
      <vt:lpstr>Шорт трек</vt:lpstr>
      <vt:lpstr>Биатлон</vt:lpstr>
      <vt:lpstr>Презентация PowerPoint</vt:lpstr>
      <vt:lpstr>               Словно чудо – исполин  Среди гор стоит трамплин!            Это дивная картина –  Когда прыгают с трамплина!   Спуск с него – путь до прыжка.  Планка очень высока!  Совершив прыжок такой  (Восемь метров над землёй),     В воздухе спортсмен парит.  Сотню метров он летит,  Прежде чем земли коснётся.  Как такое удаётся?    Тренировки и отвага  Абсолютно всем на благо. </vt:lpstr>
      <vt:lpstr>Скелетон</vt:lpstr>
      <vt:lpstr>             Спорт известен с давних пор.  Слалом - спуск на лыжах с гор.  Важный атрибут - флажки,  Что горят, как огоньки.   Красный, синий, красный, синий Ориентир двух важных линий.  Между двух флажков – «ворот»   Нужно делать поворот.  Ширина «ворот» -  5 метров!  Больше сотни километров  Мчатся в час спортсмены с гор  Страхам всем наперекор  И владеют телом так,  Будто бы вираж – пустяк.  </vt:lpstr>
      <vt:lpstr>Найдите лишнюю картинку.</vt:lpstr>
      <vt:lpstr>Каким видом спорта занимаются эти люди?</vt:lpstr>
      <vt:lpstr>Отгадайте загадки.</vt:lpstr>
      <vt:lpstr>Презентация PowerPoint</vt:lpstr>
      <vt:lpstr>Узнай спорт по силуэту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Зимние виды спорта</dc:title>
  <dc:creator>Мажура Ю.М.</dc:creator>
  <cp:lastModifiedBy>Shehia</cp:lastModifiedBy>
  <cp:revision>20</cp:revision>
  <dcterms:created xsi:type="dcterms:W3CDTF">2013-12-04T14:53:15Z</dcterms:created>
  <dcterms:modified xsi:type="dcterms:W3CDTF">2017-02-06T17:46:48Z</dcterms:modified>
</cp:coreProperties>
</file>