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sldIdLst>
    <p:sldId id="286" r:id="rId2"/>
    <p:sldId id="288" r:id="rId3"/>
    <p:sldId id="289" r:id="rId4"/>
    <p:sldId id="294" r:id="rId5"/>
    <p:sldId id="295" r:id="rId6"/>
    <p:sldId id="292" r:id="rId7"/>
    <p:sldId id="317" r:id="rId8"/>
    <p:sldId id="293" r:id="rId9"/>
    <p:sldId id="318" r:id="rId10"/>
    <p:sldId id="287" r:id="rId11"/>
    <p:sldId id="319" r:id="rId12"/>
    <p:sldId id="290" r:id="rId13"/>
    <p:sldId id="291" r:id="rId14"/>
    <p:sldId id="299" r:id="rId15"/>
    <p:sldId id="302" r:id="rId16"/>
    <p:sldId id="300" r:id="rId17"/>
    <p:sldId id="301" r:id="rId18"/>
    <p:sldId id="297" r:id="rId19"/>
    <p:sldId id="298" r:id="rId20"/>
    <p:sldId id="303" r:id="rId21"/>
    <p:sldId id="309" r:id="rId22"/>
    <p:sldId id="310" r:id="rId23"/>
    <p:sldId id="311" r:id="rId24"/>
    <p:sldId id="312" r:id="rId25"/>
    <p:sldId id="313" r:id="rId26"/>
    <p:sldId id="320" r:id="rId27"/>
    <p:sldId id="305" r:id="rId28"/>
    <p:sldId id="304" r:id="rId29"/>
    <p:sldId id="306" r:id="rId30"/>
    <p:sldId id="307" r:id="rId31"/>
    <p:sldId id="315" r:id="rId32"/>
    <p:sldId id="316" r:id="rId33"/>
    <p:sldId id="322" r:id="rId34"/>
    <p:sldId id="308" r:id="rId35"/>
    <p:sldId id="321" r:id="rId36"/>
    <p:sldId id="323" r:id="rId37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FF00"/>
    <a:srgbClr val="FF0000"/>
    <a:srgbClr val="080808"/>
    <a:srgbClr val="CC99FF"/>
    <a:srgbClr val="66FF33"/>
    <a:srgbClr val="0C0000"/>
    <a:srgbClr val="FF7C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11" autoAdjust="0"/>
  </p:normalViewPr>
  <p:slideViewPr>
    <p:cSldViewPr>
      <p:cViewPr>
        <p:scale>
          <a:sx n="80" d="100"/>
          <a:sy n="80" d="100"/>
        </p:scale>
        <p:origin x="-1086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2BF37-5DCA-4D9D-BD60-7601EBC7760E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792F9-A528-41F8-8068-41D7BC4375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CA9C0-B0BB-47C0-A7D3-B86BC4A7B14C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B755F-F1C4-406C-A04F-BFF43B9C3D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991E5-DD49-443C-991F-6B782C525F42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341BB-2A5E-490A-8A9D-BEF51D397E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12EE1-DC6E-415E-9981-9912D36F7463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01BCE-DEE0-4A7C-823F-77F50CCA43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3C6CA-23AC-4A95-A0CE-FE010DA5EA91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66A31-0E09-4425-AD1A-21563AEAD3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3DD13-4E50-47DA-A025-CCE40831FFE2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6D053-6F23-49E1-925C-9648055318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D8A06-67D9-49DB-BD4E-57D11D62E34D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9918D-C516-4AF6-AD5F-327A210867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407D6-9E78-4D2F-A514-F84BA8394DC2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97D69-BFFE-434D-BC67-1DC4FE6B85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3A6FD-218A-46F3-BA22-AA51BE95E7D3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F2F2E-9166-4E5B-B648-2538374514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C7CB1-7327-4E03-8AFF-760A323066FD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402A6-064F-49A4-933B-5D89158DC8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E0FE0-DCAB-4418-AF85-D302EA297B35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4E791-6A47-4144-884F-B4F6BEC7E4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B4586F8C-611E-4042-828F-C30A3AA55DD4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53FAE556-7DEE-410D-8A77-A4C979D2BF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85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642918"/>
            <a:ext cx="9144000" cy="457203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dirty="0" smtClean="0">
                <a:solidFill>
                  <a:srgbClr val="800000"/>
                </a:solidFill>
              </a:rPr>
              <a:t>интересные  </a:t>
            </a:r>
            <a:r>
              <a:rPr lang="ru-RU" sz="6000" dirty="0" smtClean="0">
                <a:solidFill>
                  <a:srgbClr val="800000"/>
                </a:solidFill>
              </a:rPr>
              <a:t>природные объекты</a:t>
            </a:r>
            <a:br>
              <a:rPr lang="ru-RU" sz="6000" dirty="0" smtClean="0">
                <a:solidFill>
                  <a:srgbClr val="800000"/>
                </a:solidFill>
              </a:rPr>
            </a:br>
            <a:r>
              <a:rPr lang="ru-RU" sz="6000" dirty="0" smtClean="0">
                <a:solidFill>
                  <a:srgbClr val="800000"/>
                </a:solidFill>
              </a:rPr>
              <a:t>Кировской области</a:t>
            </a:r>
            <a:endParaRPr lang="ru-RU" sz="6000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62250" y="1785938"/>
            <a:ext cx="6381750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892480" cy="857256"/>
          </a:xfrm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ru-RU" sz="4000" dirty="0" smtClean="0"/>
              <a:t>Озеро Шайтан (</a:t>
            </a:r>
            <a:r>
              <a:rPr lang="ru-RU" sz="4000" dirty="0" err="1" smtClean="0"/>
              <a:t>Уржумский</a:t>
            </a:r>
            <a:r>
              <a:rPr lang="ru-RU" sz="4000" dirty="0" smtClean="0"/>
              <a:t> район)</a:t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857750" y="500063"/>
            <a:ext cx="3786188" cy="1143000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>
              <a:defRPr/>
            </a:pPr>
            <a:endParaRPr lang="ru-RU" sz="4100" b="1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1643050"/>
            <a:ext cx="3071834" cy="3357586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l">
              <a:defRPr/>
            </a:pPr>
            <a:r>
              <a:rPr lang="ru-RU" sz="2800" b="1" dirty="0">
                <a:ln w="6350">
                  <a:noFill/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Удивительное озеро, подобного которому в России нет.</a:t>
            </a:r>
          </a:p>
          <a:p>
            <a:pPr algn="l">
              <a:defRPr/>
            </a:pPr>
            <a:r>
              <a:rPr lang="ru-RU" sz="2800" b="1" dirty="0">
                <a:ln w="6350">
                  <a:noFill/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По легенде здесь скрылся злой лесной дух Шайтан</a:t>
            </a:r>
            <a:r>
              <a:rPr lang="ru-RU" sz="40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0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4000" b="1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429250" cy="358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1825" y="3162300"/>
            <a:ext cx="5972175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3714750"/>
            <a:ext cx="4572000" cy="22463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2800" b="1" dirty="0">
                <a:ln w="6350">
                  <a:noFill/>
                </a:ln>
                <a:solidFill>
                  <a:schemeClr val="accent5">
                    <a:lumMod val="50000"/>
                  </a:schemeClr>
                </a:solidFill>
              </a:rPr>
              <a:t>Глубина 12 метров, озеро карстовое,</a:t>
            </a:r>
          </a:p>
          <a:p>
            <a:pPr algn="l">
              <a:defRPr/>
            </a:pPr>
            <a:r>
              <a:rPr lang="ru-RU" sz="2800" b="1" dirty="0">
                <a:ln w="6350">
                  <a:noFill/>
                </a:ln>
                <a:solidFill>
                  <a:schemeClr val="accent5">
                    <a:lumMod val="50000"/>
                  </a:schemeClr>
                </a:solidFill>
              </a:rPr>
              <a:t>Непериодические выбросы воды</a:t>
            </a:r>
          </a:p>
          <a:p>
            <a:pPr algn="l">
              <a:defRPr/>
            </a:pPr>
            <a:r>
              <a:rPr lang="ru-RU" sz="2800" b="1" dirty="0">
                <a:ln w="6350">
                  <a:noFill/>
                </a:ln>
                <a:solidFill>
                  <a:schemeClr val="accent5">
                    <a:lumMod val="50000"/>
                  </a:schemeClr>
                </a:solidFill>
              </a:rPr>
              <a:t>Плавающие островки.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5000" y="214313"/>
            <a:ext cx="3429000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2800" b="1" dirty="0">
                <a:ln w="6350">
                  <a:noFill/>
                </a:ln>
                <a:solidFill>
                  <a:schemeClr val="accent5">
                    <a:lumMod val="50000"/>
                  </a:schemeClr>
                </a:solidFill>
              </a:rPr>
              <a:t>Озеру более </a:t>
            </a:r>
          </a:p>
          <a:p>
            <a:pPr algn="l">
              <a:defRPr/>
            </a:pPr>
            <a:r>
              <a:rPr lang="ru-RU" sz="2800" b="1" dirty="0">
                <a:ln w="6350">
                  <a:noFill/>
                </a:ln>
                <a:solidFill>
                  <a:schemeClr val="accent5">
                    <a:lumMod val="50000"/>
                  </a:schemeClr>
                </a:solidFill>
              </a:rPr>
              <a:t>1,5 тыс. лет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929313"/>
            <a:ext cx="411797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ln w="6350">
                  <a:noFill/>
                </a:ln>
                <a:solidFill>
                  <a:schemeClr val="accent5">
                    <a:lumMod val="50000"/>
                  </a:schemeClr>
                </a:solidFill>
              </a:rPr>
              <a:t>Озеро богато карасем</a:t>
            </a: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/>
          <p:cNvPicPr>
            <a:picLocks noChangeAspect="1" noChangeArrowheads="1"/>
          </p:cNvPicPr>
          <p:nvPr/>
        </p:nvPicPr>
        <p:blipFill>
          <a:blip r:embed="rId2" cstate="print"/>
          <a:srcRect r="3000"/>
          <a:stretch>
            <a:fillRect/>
          </a:stretch>
        </p:blipFill>
        <p:spPr bwMode="auto">
          <a:xfrm>
            <a:off x="0" y="0"/>
            <a:ext cx="6929438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229600" cy="1654164"/>
          </a:xfrm>
        </p:spPr>
        <p:txBody>
          <a:bodyPr/>
          <a:lstStyle/>
          <a:p>
            <a:pPr>
              <a:defRPr/>
            </a:pPr>
            <a:r>
              <a:rPr lang="ru-RU" dirty="0" err="1" smtClean="0"/>
              <a:t>Лежнинское</a:t>
            </a:r>
            <a:r>
              <a:rPr lang="ru-RU" dirty="0" smtClean="0"/>
              <a:t> озеро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ru-RU" dirty="0" err="1" smtClean="0"/>
              <a:t>Пижанский</a:t>
            </a:r>
            <a:r>
              <a:rPr lang="ru-RU" dirty="0" smtClean="0"/>
              <a:t> район)</a:t>
            </a: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215206" y="357166"/>
            <a:ext cx="1500166" cy="1071570"/>
          </a:xfrm>
          <a:prstGeom prst="rect">
            <a:avLst/>
          </a:prstGeom>
        </p:spPr>
        <p:txBody>
          <a:bodyPr anchor="ctr">
            <a:normAutofit fontScale="625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0" hangingPunct="0">
              <a:defRPr/>
            </a:pPr>
            <a:r>
              <a:rPr lang="ru-RU" sz="41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36,6 метров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6750" y="3352800"/>
            <a:ext cx="466725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000760" y="1928802"/>
            <a:ext cx="3357586" cy="1654164"/>
          </a:xfrm>
          <a:prstGeom prst="rect">
            <a:avLst/>
          </a:prstGeom>
        </p:spPr>
        <p:txBody>
          <a:bodyPr anchor="ctr">
            <a:normAutofit fontScale="775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0" hangingPunct="0">
              <a:defRPr/>
            </a:pPr>
            <a:r>
              <a:rPr lang="ru-RU" sz="41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Самое глубокое озеро в области,</a:t>
            </a:r>
          </a:p>
          <a:p>
            <a:pPr eaLnBrk="0" hangingPunct="0">
              <a:defRPr/>
            </a:pPr>
            <a:r>
              <a:rPr lang="ru-RU" sz="41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карстовое.</a:t>
            </a:r>
          </a:p>
        </p:txBody>
      </p:sp>
      <p:sp>
        <p:nvSpPr>
          <p:cNvPr id="7175" name="Прямоугольник 7"/>
          <p:cNvSpPr>
            <a:spLocks noChangeArrowheads="1"/>
          </p:cNvSpPr>
          <p:nvPr/>
        </p:nvSpPr>
        <p:spPr bwMode="auto">
          <a:xfrm>
            <a:off x="214312" y="4549775"/>
            <a:ext cx="687796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/>
              <a:t>Вода очень прозрачна, дно просматривается на глубину нескольких метров. В озере много щуки и плотвы, огромное количество раков. </a:t>
            </a:r>
          </a:p>
          <a:p>
            <a:r>
              <a:rPr lang="ru-RU" sz="2000" b="1" dirty="0"/>
              <a:t>Согласно легенде, озеро возникло около 400 лет назад на месте провала деревень </a:t>
            </a:r>
            <a:r>
              <a:rPr lang="ru-RU" sz="2000" b="1" dirty="0" err="1"/>
              <a:t>Лежнино</a:t>
            </a:r>
            <a:r>
              <a:rPr lang="ru-RU" sz="2000" b="1" dirty="0"/>
              <a:t> и Мокрецы прямо на глазах у жителей</a:t>
            </a:r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13" y="1071563"/>
            <a:ext cx="3052762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0"/>
            <a:ext cx="7300906" cy="11430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Заповедник </a:t>
            </a:r>
            <a:r>
              <a:rPr lang="ru-RU" dirty="0" err="1" smtClean="0"/>
              <a:t>Нургуш</a:t>
            </a:r>
            <a:endParaRPr lang="ru-RU" dirty="0"/>
          </a:p>
        </p:txBody>
      </p:sp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08720"/>
            <a:ext cx="5667375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0" y="4286250"/>
            <a:ext cx="48577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3" y="4000500"/>
            <a:ext cx="3571875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436096" y="3429000"/>
            <a:ext cx="35405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/>
              <a:t>Основан 25 </a:t>
            </a:r>
            <a:r>
              <a:rPr lang="ru-RU" sz="2000" b="1" dirty="0"/>
              <a:t>мая 1994 года </a:t>
            </a:r>
            <a:endParaRPr lang="ru-RU" sz="2000" b="1" dirty="0" smtClean="0"/>
          </a:p>
          <a:p>
            <a:r>
              <a:rPr lang="ru-RU" sz="2000" b="1" dirty="0" smtClean="0"/>
              <a:t> </a:t>
            </a:r>
            <a:r>
              <a:rPr lang="ru-RU" sz="2000" b="1" dirty="0"/>
              <a:t>площадь </a:t>
            </a:r>
            <a:r>
              <a:rPr lang="ru-RU" sz="2000" b="1" dirty="0" smtClean="0"/>
              <a:t>более 59 кв.км</a:t>
            </a:r>
            <a:endParaRPr lang="ru-RU" sz="2000" b="1" dirty="0"/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0"/>
            <a:ext cx="6715172" cy="1368412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Медведский бор 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ru-RU" dirty="0" err="1" smtClean="0"/>
              <a:t>Нолинский</a:t>
            </a:r>
            <a:r>
              <a:rPr lang="ru-RU" dirty="0" smtClean="0"/>
              <a:t> район)</a:t>
            </a:r>
            <a:endParaRPr lang="ru-RU" dirty="0"/>
          </a:p>
        </p:txBody>
      </p:sp>
      <p:sp>
        <p:nvSpPr>
          <p:cNvPr id="9219" name="Прямоугольник 6"/>
          <p:cNvSpPr>
            <a:spLocks noChangeArrowheads="1"/>
          </p:cNvSpPr>
          <p:nvPr/>
        </p:nvSpPr>
        <p:spPr bwMode="auto">
          <a:xfrm>
            <a:off x="0" y="4437112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/>
              <a:t>Это реликтовый сосновый бор на песчаных дюнах с наличием лесостепных видов животных (тарантул, муравьиный лев) и более 30 видов степных растений (ковыль, </a:t>
            </a:r>
            <a:r>
              <a:rPr lang="ru-RU" sz="2000" b="1" dirty="0" err="1"/>
              <a:t>качим</a:t>
            </a:r>
            <a:r>
              <a:rPr lang="ru-RU" sz="2000" b="1" dirty="0"/>
              <a:t> метельчатый, гвоздика песчаная). Здесь встречаются ландыши, медуница, хохлатка. Летом – царство земляники и грибов. </a:t>
            </a:r>
          </a:p>
          <a:p>
            <a:r>
              <a:rPr lang="ru-RU" sz="2000" b="1" dirty="0"/>
              <a:t>Ярко выражен карстовый рельеф бора: здесь много воронок, провалов, озёр.</a:t>
            </a:r>
          </a:p>
        </p:txBody>
      </p:sp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5296559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C:\Users\User\Downloads\A_ant-lion_8946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71915" y="1484784"/>
            <a:ext cx="1672085" cy="1897424"/>
          </a:xfrm>
          <a:prstGeom prst="rect">
            <a:avLst/>
          </a:prstGeom>
          <a:noFill/>
        </p:spPr>
      </p:pic>
      <p:pic>
        <p:nvPicPr>
          <p:cNvPr id="9223" name="Picture 7" descr="Картинки по запросу тарантул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2780928"/>
            <a:ext cx="2664296" cy="133214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0"/>
            <a:ext cx="6715172" cy="1368412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Медведский бор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0" y="3286125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286216" y="2071678"/>
            <a:ext cx="4857784" cy="1143000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0" hangingPunct="0">
              <a:defRPr/>
            </a:pPr>
            <a:r>
              <a:rPr lang="ru-RU" sz="41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Озеро </a:t>
            </a:r>
            <a:r>
              <a:rPr lang="ru-RU" sz="4100" b="1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Чваниха</a:t>
            </a:r>
            <a:endParaRPr lang="ru-RU" sz="4100" b="1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0246" name="Прямоугольник 5"/>
          <p:cNvSpPr>
            <a:spLocks noChangeArrowheads="1"/>
          </p:cNvSpPr>
          <p:nvPr/>
        </p:nvSpPr>
        <p:spPr bwMode="auto">
          <a:xfrm>
            <a:off x="0" y="3357563"/>
            <a:ext cx="4643438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В 5 км к северо-востоку от </a:t>
            </a:r>
          </a:p>
          <a:p>
            <a:r>
              <a:rPr lang="ru-RU" b="1"/>
              <a:t>п. Медведок. </a:t>
            </a:r>
          </a:p>
          <a:p>
            <a:r>
              <a:rPr lang="ru-RU" b="1"/>
              <a:t>Это живописное карстовое озеро образовано двадцатью слившимися карстовыми провалами, отсюда его второе название – Провалы. </a:t>
            </a:r>
          </a:p>
          <a:p>
            <a:r>
              <a:rPr lang="ru-RU" b="1"/>
              <a:t>Длина озера более километра, ширина от 50 до 120 метров, глубина до 14 метров. Вода изумительно прозрачна, дно песчаное.</a:t>
            </a: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err="1" smtClean="0"/>
              <a:t>Атарская</a:t>
            </a:r>
            <a:r>
              <a:rPr lang="ru-RU" dirty="0" smtClean="0"/>
              <a:t> лука (</a:t>
            </a:r>
            <a:r>
              <a:rPr lang="ru-RU" dirty="0" err="1" smtClean="0"/>
              <a:t>Лебяжский</a:t>
            </a:r>
            <a:r>
              <a:rPr lang="ru-RU" dirty="0" smtClean="0"/>
              <a:t> район)</a:t>
            </a:r>
            <a:endParaRPr lang="ru-RU" dirty="0"/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357312"/>
            <a:ext cx="7263757" cy="423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Прямоугольник 4"/>
          <p:cNvSpPr>
            <a:spLocks noChangeArrowheads="1"/>
          </p:cNvSpPr>
          <p:nvPr/>
        </p:nvSpPr>
        <p:spPr bwMode="auto">
          <a:xfrm>
            <a:off x="3779912" y="4005064"/>
            <a:ext cx="536408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/>
              <a:t>Излучина реки Вятки в районе </a:t>
            </a:r>
            <a:r>
              <a:rPr lang="ru-RU" sz="2000" b="1" dirty="0" err="1"/>
              <a:t>с.Атары</a:t>
            </a:r>
            <a:r>
              <a:rPr lang="ru-RU" sz="2000" b="1" dirty="0"/>
              <a:t> называется </a:t>
            </a:r>
            <a:r>
              <a:rPr lang="ru-RU" sz="2000" b="1" dirty="0" err="1"/>
              <a:t>Атарской</a:t>
            </a:r>
            <a:r>
              <a:rPr lang="ru-RU" sz="2000" b="1" dirty="0"/>
              <a:t> Лукой. Здесь расположен пляж с участком белого кварцевого песка. Песок обладает звуковым эффектом (</a:t>
            </a:r>
            <a:r>
              <a:rPr lang="ru-RU" sz="2000" b="1" dirty="0" err="1"/>
              <a:t>скрипяще-шипящим</a:t>
            </a:r>
            <a:r>
              <a:rPr lang="ru-RU" sz="2000" b="1" dirty="0"/>
              <a:t>), проявляющимся при ходьбе по сухому песку. Эта территория получила название «Поющие пески». </a:t>
            </a:r>
          </a:p>
        </p:txBody>
      </p:sp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3367088"/>
            <a:ext cx="6215062" cy="349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err="1" smtClean="0"/>
              <a:t>Быковщинское</a:t>
            </a:r>
            <a:r>
              <a:rPr lang="ru-RU" dirty="0" smtClean="0"/>
              <a:t> озеро (Чёрное)</a:t>
            </a:r>
            <a:br>
              <a:rPr lang="ru-RU" dirty="0" smtClean="0"/>
            </a:br>
            <a:r>
              <a:rPr lang="ru-RU" dirty="0" smtClean="0"/>
              <a:t>(Советский район)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2292" name="Прямоугольник 2"/>
          <p:cNvSpPr>
            <a:spLocks noChangeArrowheads="1"/>
          </p:cNvSpPr>
          <p:nvPr/>
        </p:nvSpPr>
        <p:spPr bwMode="auto">
          <a:xfrm>
            <a:off x="179512" y="908720"/>
            <a:ext cx="8856984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000" b="1" dirty="0"/>
              <a:t>Проточное, впадает ключ, вытекает речка Масленка. Глубина – 12 м. </a:t>
            </a:r>
          </a:p>
          <a:p>
            <a:r>
              <a:rPr lang="ru-RU" sz="2000" b="1" dirty="0"/>
              <a:t>Имеет овальную форму длиной 280 м и средней шириной 140 м. </a:t>
            </a:r>
          </a:p>
          <a:p>
            <a:r>
              <a:rPr lang="ru-RU" sz="2000" b="1" dirty="0"/>
              <a:t>В утренние часы над водной гладью колеблется многометровая толща белой пелены тумана. Постепенно она испаряется. Легкий ветерок гонит водный пар к одному берегу. Но плотная стена леса поворачивает его обратно. На середине озера потоки сталкиваются, поднимается высокий столб водяного пара. </a:t>
            </a: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Скалы на реке </a:t>
            </a:r>
            <a:r>
              <a:rPr lang="ru-RU" dirty="0" err="1" smtClean="0"/>
              <a:t>Немда</a:t>
            </a:r>
            <a:endParaRPr lang="ru-RU" dirty="0"/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 cstate="print"/>
          <a:srcRect t="5000"/>
          <a:stretch>
            <a:fillRect/>
          </a:stretch>
        </p:blipFill>
        <p:spPr bwMode="auto">
          <a:xfrm>
            <a:off x="785813" y="1143000"/>
            <a:ext cx="7620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 cstate="print"/>
          <a:srcRect l="3751" t="6007" r="7001" b="3873"/>
          <a:stretch>
            <a:fillRect/>
          </a:stretch>
        </p:blipFill>
        <p:spPr bwMode="auto">
          <a:xfrm>
            <a:off x="214313" y="214313"/>
            <a:ext cx="8501062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3078" r="7417"/>
          <a:stretch>
            <a:fillRect/>
          </a:stretch>
        </p:blipFill>
        <p:spPr bwMode="auto">
          <a:xfrm>
            <a:off x="0" y="0"/>
            <a:ext cx="9169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41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Скала Часовой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7175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" name="Picture 2" descr="http://iv-flowers.com/pics/poryadok-kapersocvetnye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1318" y="3284985"/>
            <a:ext cx="4522682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148064" y="2492896"/>
            <a:ext cx="421196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100" b="1" i="0" u="none" strike="noStrike" kern="1200" cap="none" spc="0" normalizeH="0" baseline="0" noProof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Шиверекия подольская</a:t>
            </a:r>
            <a:endParaRPr kumimoji="0" lang="ru-RU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274638"/>
            <a:ext cx="6300192" cy="207424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4100" b="1" dirty="0" smtClean="0">
                <a:ln w="6350">
                  <a:noFill/>
                </a:ln>
                <a:solidFill>
                  <a:srgbClr val="00B05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Редкие растения, произрастающие в Советском районе, в том числе на скалах</a:t>
            </a:r>
            <a:endParaRPr lang="ru-RU" sz="4100" b="1" dirty="0">
              <a:ln w="6350">
                <a:noFill/>
              </a:ln>
              <a:solidFill>
                <a:srgbClr val="00B05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Молочай тонкий</a:t>
            </a:r>
            <a:endParaRPr lang="ru-RU" dirty="0"/>
          </a:p>
        </p:txBody>
      </p:sp>
      <p:pic>
        <p:nvPicPr>
          <p:cNvPr id="18435" name="Picture 2" descr="http://img0.liveinternet.ru/images/attach/c/3/74/883/74883620_large_SAM_23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340768"/>
            <a:ext cx="6818491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err="1" smtClean="0"/>
              <a:t>Костенец</a:t>
            </a:r>
            <a:r>
              <a:rPr lang="ru-RU" dirty="0" smtClean="0"/>
              <a:t> </a:t>
            </a:r>
            <a:r>
              <a:rPr lang="ru-RU" dirty="0" err="1" smtClean="0"/>
              <a:t>постенный</a:t>
            </a:r>
            <a:endParaRPr lang="ru-RU" dirty="0"/>
          </a:p>
        </p:txBody>
      </p:sp>
      <p:pic>
        <p:nvPicPr>
          <p:cNvPr id="21507" name="Picture 2" descr="http://www.plantarium.ru/dat/plants/2/253/90253_4c9a81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8057077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Лапчатка </a:t>
            </a:r>
            <a:r>
              <a:rPr lang="ru-RU" dirty="0" err="1" smtClean="0"/>
              <a:t>пенсильванская</a:t>
            </a:r>
            <a:endParaRPr lang="ru-RU" dirty="0"/>
          </a:p>
        </p:txBody>
      </p:sp>
      <p:pic>
        <p:nvPicPr>
          <p:cNvPr id="19459" name="Picture 2" descr="&amp;Icy;&amp;zcy;&amp;ocy;&amp;bcy;&amp;rcy;&amp;acy;&amp;zhcy;&amp;iecy;&amp;ncy;&amp;icy;&amp;iecy; &amp;rcy;&amp;acy;&amp;scy;&amp;tcy;&amp;iecy;&amp;ncy;&amp;icy;&amp;yacy; Potentilla pensylvanica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1196975"/>
            <a:ext cx="5434012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Живокость клиновидная</a:t>
            </a:r>
            <a:endParaRPr lang="ru-RU" dirty="0"/>
          </a:p>
        </p:txBody>
      </p:sp>
      <p:pic>
        <p:nvPicPr>
          <p:cNvPr id="20483" name="Picture 2" descr="http://www.green-portal.ru/custom-content/uploads/delphinium_cuneatum_03_2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1268413"/>
            <a:ext cx="3960813" cy="527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Калипсо луковичная</a:t>
            </a:r>
            <a:endParaRPr lang="ru-RU" dirty="0"/>
          </a:p>
        </p:txBody>
      </p:sp>
      <p:pic>
        <p:nvPicPr>
          <p:cNvPr id="22531" name="Picture 2" descr="http://krasnaja-kniga-burjatii.ru/images/kalipso-lukovichna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12776"/>
            <a:ext cx="697618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Ятрышник </a:t>
            </a:r>
            <a:r>
              <a:rPr lang="ru-RU" dirty="0" err="1" smtClean="0"/>
              <a:t>шлемоносный</a:t>
            </a:r>
            <a:endParaRPr lang="ru-RU" dirty="0"/>
          </a:p>
        </p:txBody>
      </p:sp>
      <p:pic>
        <p:nvPicPr>
          <p:cNvPr id="23555" name="Picture 2" descr="http://i007.radikal.ru/0805/e6/4f7148afbcb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268760"/>
            <a:ext cx="4104456" cy="5473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Венерин башмачок</a:t>
            </a:r>
            <a:endParaRPr lang="ru-RU" dirty="0"/>
          </a:p>
        </p:txBody>
      </p:sp>
      <p:pic>
        <p:nvPicPr>
          <p:cNvPr id="24579" name="Picture 2" descr="http://www.botanichka.ru/wp-content/uploads/2010/06/Ladys-slipper-orchid-520x3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39" y="1340768"/>
            <a:ext cx="6768753" cy="5076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0"/>
            <a:ext cx="6572250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63" y="214313"/>
            <a:ext cx="2928937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err="1" smtClean="0"/>
              <a:t>Береснятский</a:t>
            </a:r>
            <a:r>
              <a:rPr lang="ru-RU" dirty="0" smtClean="0"/>
              <a:t> водопад</a:t>
            </a:r>
            <a:endParaRPr lang="ru-RU" dirty="0"/>
          </a:p>
        </p:txBody>
      </p:sp>
      <p:sp>
        <p:nvSpPr>
          <p:cNvPr id="25605" name="Прямоугольник 4"/>
          <p:cNvSpPr>
            <a:spLocks noChangeArrowheads="1"/>
          </p:cNvSpPr>
          <p:nvPr/>
        </p:nvSpPr>
        <p:spPr bwMode="auto">
          <a:xfrm>
            <a:off x="323528" y="5013176"/>
            <a:ext cx="824954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/>
              <a:t>Назван именем несуществующей ныне деревни </a:t>
            </a:r>
            <a:r>
              <a:rPr lang="ru-RU" sz="2400" b="1" dirty="0" err="1"/>
              <a:t>Береснята</a:t>
            </a:r>
            <a:r>
              <a:rPr lang="ru-RU" sz="2400" b="1" dirty="0"/>
              <a:t>. Общая высота водопада 25м. Он представляет собой 6 уступов, высотой – </a:t>
            </a:r>
            <a:r>
              <a:rPr lang="ru-RU" sz="2400" b="1" dirty="0" smtClean="0"/>
              <a:t>1 м, 2,5 м, 1,5 м, 2,5 м</a:t>
            </a:r>
            <a:r>
              <a:rPr lang="ru-RU" sz="2400" b="1" dirty="0"/>
              <a:t>, </a:t>
            </a:r>
            <a:r>
              <a:rPr lang="ru-RU" sz="2400" b="1" dirty="0" smtClean="0"/>
              <a:t>4 м, 7,5 м</a:t>
            </a:r>
            <a:r>
              <a:rPr lang="ru-RU" sz="2400" b="1" dirty="0"/>
              <a:t>.</a:t>
            </a:r>
          </a:p>
        </p:txBody>
      </p:sp>
    </p:spTree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75"/>
            <a:ext cx="5162550" cy="68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76" y="428604"/>
            <a:ext cx="4257676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000" dirty="0" err="1" smtClean="0"/>
              <a:t>Буржатский</a:t>
            </a:r>
            <a:r>
              <a:rPr lang="ru-RU" sz="4000" dirty="0" smtClean="0"/>
              <a:t> </a:t>
            </a:r>
            <a:br>
              <a:rPr lang="ru-RU" sz="4000" dirty="0" smtClean="0"/>
            </a:br>
            <a:r>
              <a:rPr lang="ru-RU" sz="4000" dirty="0" smtClean="0"/>
              <a:t>утёс</a:t>
            </a:r>
            <a:endParaRPr lang="ru-RU" sz="40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57738" y="3929066"/>
            <a:ext cx="4586262" cy="1143000"/>
          </a:xfrm>
          <a:prstGeom prst="rect">
            <a:avLst/>
          </a:prstGeom>
        </p:spPr>
        <p:txBody>
          <a:bodyPr anchor="ctr">
            <a:normAutofit fontScale="92500"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0" hangingPunct="0">
              <a:defRPr/>
            </a:pPr>
            <a:r>
              <a:rPr lang="ru-RU" sz="41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Высота </a:t>
            </a:r>
          </a:p>
          <a:p>
            <a:pPr eaLnBrk="0" hangingPunct="0">
              <a:defRPr/>
            </a:pPr>
            <a:r>
              <a:rPr lang="ru-RU" sz="41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30 метров</a:t>
            </a:r>
          </a:p>
        </p:txBody>
      </p:sp>
    </p:spTree>
  </p:cSld>
  <p:clrMapOvr>
    <a:masterClrMapping/>
  </p:clrMapOvr>
  <p:transition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err="1" smtClean="0"/>
              <a:t>Зараменская</a:t>
            </a:r>
            <a:r>
              <a:rPr lang="ru-RU" dirty="0" smtClean="0"/>
              <a:t> пещера</a:t>
            </a:r>
            <a:endParaRPr lang="ru-RU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63" y="1357313"/>
            <a:ext cx="6929437" cy="519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90900" y="142875"/>
            <a:ext cx="5753100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Пещера «Киров 600»</a:t>
            </a:r>
            <a:endParaRPr lang="ru-RU" dirty="0"/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84525"/>
            <a:ext cx="4714875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88" y="3870325"/>
            <a:ext cx="3986212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Скалы и пещеры</a:t>
            </a:r>
            <a:endParaRPr lang="ru-RU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1143000"/>
            <a:ext cx="7262813" cy="544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err="1" smtClean="0"/>
              <a:t>Суводский</a:t>
            </a:r>
            <a:r>
              <a:rPr lang="ru-RU" dirty="0" smtClean="0"/>
              <a:t> бор (Советский район)</a:t>
            </a:r>
            <a:endParaRPr lang="ru-RU" dirty="0"/>
          </a:p>
        </p:txBody>
      </p:sp>
      <p:sp>
        <p:nvSpPr>
          <p:cNvPr id="31747" name="Прямоугольник 3"/>
          <p:cNvSpPr>
            <a:spLocks noChangeArrowheads="1"/>
          </p:cNvSpPr>
          <p:nvPr/>
        </p:nvSpPr>
        <p:spPr bwMode="auto">
          <a:xfrm>
            <a:off x="285750" y="5429250"/>
            <a:ext cx="587042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/>
              <a:t>В бору произрастает лиственница-великан, которой более 300 лет, </a:t>
            </a:r>
          </a:p>
          <a:p>
            <a:r>
              <a:rPr lang="ru-RU" sz="2400" b="1" dirty="0"/>
              <a:t>высота 39 м, диаметр – </a:t>
            </a:r>
            <a:r>
              <a:rPr lang="ru-RU" sz="2400" b="1" dirty="0" smtClean="0"/>
              <a:t>84 см</a:t>
            </a:r>
            <a:r>
              <a:rPr lang="ru-RU" sz="2000" b="1" dirty="0"/>
              <a:t>.</a:t>
            </a:r>
          </a:p>
        </p:txBody>
      </p:sp>
      <p:sp>
        <p:nvSpPr>
          <p:cNvPr id="31748" name="Прямоугольник 4"/>
          <p:cNvSpPr>
            <a:spLocks noChangeArrowheads="1"/>
          </p:cNvSpPr>
          <p:nvPr/>
        </p:nvSpPr>
        <p:spPr bwMode="auto">
          <a:xfrm>
            <a:off x="285750" y="1357313"/>
            <a:ext cx="4572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/>
              <a:t>Живописный сосновый бор, расположенный на левом берегу р.Вятки, раскинулся на песчаных холмах– древних дюнах, образованных более ста тысяч лет назад</a:t>
            </a:r>
          </a:p>
        </p:txBody>
      </p:sp>
      <p:pic>
        <p:nvPicPr>
          <p:cNvPr id="3174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143125"/>
            <a:ext cx="4252912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 l="4411" r="4411"/>
          <a:stretch>
            <a:fillRect/>
          </a:stretch>
        </p:blipFill>
        <p:spPr bwMode="auto">
          <a:xfrm>
            <a:off x="4500563" y="142875"/>
            <a:ext cx="44291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71750"/>
            <a:ext cx="5715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4829180" cy="236854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местонахождение останков древних животных (парейазавров)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857884" y="3143248"/>
            <a:ext cx="3286116" cy="2786082"/>
          </a:xfrm>
          <a:prstGeom prst="rect">
            <a:avLst/>
          </a:prstGeom>
        </p:spPr>
        <p:txBody>
          <a:bodyPr anchor="ctr">
            <a:normAutofit fontScale="975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0" hangingPunct="0">
              <a:defRPr/>
            </a:pPr>
            <a:r>
              <a:rPr lang="ru-RU" sz="3200" b="1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Котельничский</a:t>
            </a:r>
            <a:r>
              <a:rPr lang="ru-RU" sz="32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район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28" y="274638"/>
            <a:ext cx="3686172" cy="2082792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Во время раскопок</a:t>
            </a:r>
            <a:endParaRPr lang="ru-RU" dirty="0"/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0" y="3695700"/>
            <a:ext cx="476250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Озеро Падун</a:t>
            </a:r>
            <a:br>
              <a:rPr lang="ru-RU" dirty="0" smtClean="0"/>
            </a:br>
            <a:r>
              <a:rPr lang="ru-RU" dirty="0" smtClean="0"/>
              <a:t> (Верхнекамский район)</a:t>
            </a:r>
            <a:endParaRPr lang="ru-RU" dirty="0"/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42875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868144" y="1916832"/>
            <a:ext cx="3275856" cy="4000528"/>
          </a:xfrm>
          <a:prstGeom prst="rect">
            <a:avLst/>
          </a:prstGeom>
        </p:spPr>
        <p:txBody>
          <a:bodyPr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0" hangingPunct="0">
              <a:defRPr/>
            </a:pPr>
            <a:r>
              <a:rPr lang="ru-RU" sz="2400" b="1" dirty="0"/>
              <a:t>Круглое озеро диаметром 350 метров, котловины 700 метров, глубина более 28 метров (второе по глубине озеро области), в начале 20 века самое глубокое озеро 38 метров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/>
          <p:cNvPicPr>
            <a:picLocks noChangeAspect="1" noChangeArrowheads="1"/>
          </p:cNvPicPr>
          <p:nvPr/>
        </p:nvPicPr>
        <p:blipFill>
          <a:blip r:embed="rId2" cstate="print"/>
          <a:srcRect b="8429"/>
          <a:stretch>
            <a:fillRect/>
          </a:stretch>
        </p:blipFill>
        <p:spPr bwMode="auto">
          <a:xfrm>
            <a:off x="0" y="0"/>
            <a:ext cx="6316663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3" cstate="print"/>
          <a:srcRect l="10385" t="8661" r="8846" b="8199"/>
          <a:stretch>
            <a:fillRect/>
          </a:stretch>
        </p:blipFill>
        <p:spPr bwMode="auto">
          <a:xfrm>
            <a:off x="4143375" y="3429000"/>
            <a:ext cx="500062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57158" y="4214818"/>
            <a:ext cx="3143272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Волконскоит</a:t>
            </a:r>
            <a:r>
              <a:rPr lang="ru-RU" sz="32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-</a:t>
            </a:r>
          </a:p>
          <a:p>
            <a:pPr>
              <a:defRPr/>
            </a:pPr>
            <a:r>
              <a:rPr lang="ru-RU" sz="32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редчайшая минеральная краска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 b="9807"/>
          <a:stretch>
            <a:fillRect/>
          </a:stretch>
        </p:blipFill>
        <p:spPr bwMode="auto">
          <a:xfrm>
            <a:off x="428625" y="1571625"/>
            <a:ext cx="8429625" cy="506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86874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err="1" smtClean="0"/>
              <a:t>Ухтымское</a:t>
            </a:r>
            <a:r>
              <a:rPr lang="ru-RU" dirty="0" smtClean="0"/>
              <a:t> месторождение </a:t>
            </a:r>
            <a:r>
              <a:rPr lang="ru-RU" dirty="0" err="1" smtClean="0"/>
              <a:t>волконскоита</a:t>
            </a:r>
            <a:r>
              <a:rPr lang="ru-RU" dirty="0" smtClean="0"/>
              <a:t> (</a:t>
            </a:r>
            <a:r>
              <a:rPr lang="ru-RU" dirty="0" err="1" smtClean="0"/>
              <a:t>Богородский</a:t>
            </a:r>
            <a:r>
              <a:rPr lang="ru-RU" dirty="0" smtClean="0"/>
              <a:t> район)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1500" y="0"/>
            <a:ext cx="47625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4929190" cy="11430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Урочище </a:t>
            </a:r>
            <a:r>
              <a:rPr lang="ru-RU" dirty="0" err="1" smtClean="0"/>
              <a:t>Шаймы</a:t>
            </a:r>
            <a:endParaRPr lang="ru-RU" dirty="0"/>
          </a:p>
        </p:txBody>
      </p:sp>
      <p:sp>
        <p:nvSpPr>
          <p:cNvPr id="37892" name="Прямоугольник 4"/>
          <p:cNvSpPr>
            <a:spLocks noChangeArrowheads="1"/>
          </p:cNvSpPr>
          <p:nvPr/>
        </p:nvSpPr>
        <p:spPr bwMode="auto">
          <a:xfrm>
            <a:off x="142875" y="1071563"/>
            <a:ext cx="4286250" cy="560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Так оно зовется по - </a:t>
            </a:r>
            <a:r>
              <a:rPr lang="ru-RU" b="1" dirty="0" err="1"/>
              <a:t>удмуртски</a:t>
            </a:r>
            <a:r>
              <a:rPr lang="ru-RU" b="1" dirty="0"/>
              <a:t>, но больше известно как </a:t>
            </a:r>
            <a:r>
              <a:rPr lang="ru-RU" b="1" dirty="0" err="1"/>
              <a:t>Шаймы</a:t>
            </a:r>
            <a:r>
              <a:rPr lang="ru-RU" b="1" dirty="0"/>
              <a:t>. Это </a:t>
            </a:r>
            <a:r>
              <a:rPr lang="ru-RU" b="1" dirty="0" err="1"/>
              <a:t>пуга</a:t>
            </a:r>
            <a:r>
              <a:rPr lang="ru-RU" b="1" dirty="0"/>
              <a:t> (увал), образованная реками </a:t>
            </a:r>
            <a:r>
              <a:rPr lang="ru-RU" b="1" dirty="0" err="1"/>
              <a:t>Лумпун</a:t>
            </a:r>
            <a:r>
              <a:rPr lang="ru-RU" b="1" dirty="0"/>
              <a:t> и </a:t>
            </a:r>
            <a:r>
              <a:rPr lang="ru-RU" b="1" dirty="0" err="1"/>
              <a:t>Унинка</a:t>
            </a:r>
            <a:r>
              <a:rPr lang="ru-RU" b="1" dirty="0"/>
              <a:t>, которые совсем близко подошли друг к другу, образовав этот водораздельный увал. Поверху идет дорога из </a:t>
            </a:r>
            <a:r>
              <a:rPr lang="ru-RU" b="1" dirty="0" err="1"/>
              <a:t>Уней</a:t>
            </a:r>
            <a:r>
              <a:rPr lang="ru-RU" b="1" dirty="0"/>
              <a:t> на Порез, по обе стороны от которой находятся большие, </a:t>
            </a:r>
            <a:r>
              <a:rPr lang="ru-RU" b="1" dirty="0" err="1"/>
              <a:t>песчано</a:t>
            </a:r>
            <a:r>
              <a:rPr lang="ru-RU" b="1" dirty="0"/>
              <a:t> – гравийные карьеры. Раньше здесь добывали гравий. </a:t>
            </a:r>
            <a:r>
              <a:rPr lang="ru-RU" b="1" dirty="0" err="1"/>
              <a:t>Шаймы</a:t>
            </a:r>
            <a:r>
              <a:rPr lang="ru-RU" b="1" dirty="0"/>
              <a:t> находятся на расстоянии двух километров от районного центра. Здесь открыто месторождение </a:t>
            </a:r>
            <a:r>
              <a:rPr lang="ru-RU" b="1" dirty="0" err="1"/>
              <a:t>волконскоита</a:t>
            </a:r>
            <a:r>
              <a:rPr lang="ru-RU" b="1" dirty="0"/>
              <a:t>, превосходной природной краски. Так же здесь встречается охра и совершенно чёрный песчаник, содержащий до 54% марганца.</a:t>
            </a:r>
          </a:p>
          <a:p>
            <a:r>
              <a:rPr lang="ru-RU" sz="1600" b="1" dirty="0"/>
              <a:t>   </a:t>
            </a:r>
          </a:p>
        </p:txBody>
      </p:sp>
      <p:pic>
        <p:nvPicPr>
          <p:cNvPr id="3789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8" y="2925763"/>
            <a:ext cx="3714750" cy="393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err="1" smtClean="0"/>
              <a:t>Синегорское</a:t>
            </a:r>
            <a:r>
              <a:rPr lang="ru-RU" dirty="0" smtClean="0"/>
              <a:t> обнажение горючих сланцев (</a:t>
            </a:r>
            <a:r>
              <a:rPr lang="ru-RU" dirty="0" err="1" smtClean="0"/>
              <a:t>Нагорский</a:t>
            </a:r>
            <a:r>
              <a:rPr lang="ru-RU" dirty="0" smtClean="0"/>
              <a:t> район)</a:t>
            </a:r>
            <a:endParaRPr lang="ru-RU" dirty="0"/>
          </a:p>
        </p:txBody>
      </p:sp>
      <p:sp>
        <p:nvSpPr>
          <p:cNvPr id="38915" name="Прямоугольник 2"/>
          <p:cNvSpPr>
            <a:spLocks noChangeArrowheads="1"/>
          </p:cNvSpPr>
          <p:nvPr/>
        </p:nvSpPr>
        <p:spPr bwMode="auto">
          <a:xfrm>
            <a:off x="0" y="3789040"/>
            <a:ext cx="493204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b="1" dirty="0"/>
              <a:t>Геологический памятник природы Береговой обрыв протяженностью 200 м высотой 40 м. Естественный разрез всей толщи верхнеюрских отложений. Мощность пласта горючих сланцев более 1 метра (залегает на глубине 4,4 метра). Обнажающие породы содержат остатки двустворчатых раковин </a:t>
            </a:r>
            <a:r>
              <a:rPr lang="ru-RU" b="1" dirty="0" err="1"/>
              <a:t>ауцелл</a:t>
            </a:r>
            <a:r>
              <a:rPr lang="ru-RU" b="1" dirty="0"/>
              <a:t>, белемнитов и аммонитов</a:t>
            </a:r>
          </a:p>
        </p:txBody>
      </p:sp>
      <p:pic>
        <p:nvPicPr>
          <p:cNvPr id="3891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628800"/>
            <a:ext cx="402113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4"/>
          <p:cNvPicPr>
            <a:picLocks noChangeAspect="1" noChangeArrowheads="1"/>
          </p:cNvPicPr>
          <p:nvPr/>
        </p:nvPicPr>
        <p:blipFill>
          <a:blip r:embed="rId3" cstate="print"/>
          <a:srcRect l="16754" t="12277" r="17278" b="18071"/>
          <a:stretch>
            <a:fillRect/>
          </a:stretch>
        </p:blipFill>
        <p:spPr bwMode="auto">
          <a:xfrm>
            <a:off x="928688" y="1500188"/>
            <a:ext cx="291941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2" cstate="print"/>
          <a:srcRect t="11020" b="14156"/>
          <a:stretch>
            <a:fillRect/>
          </a:stretch>
        </p:blipFill>
        <p:spPr bwMode="auto">
          <a:xfrm>
            <a:off x="2857500" y="4214813"/>
            <a:ext cx="257175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Урочище «Серые камни» (</a:t>
            </a:r>
            <a:r>
              <a:rPr lang="ru-RU" dirty="0" err="1" smtClean="0"/>
              <a:t>Уржумский</a:t>
            </a:r>
            <a:r>
              <a:rPr lang="ru-RU" dirty="0" smtClean="0"/>
              <a:t> район)</a:t>
            </a:r>
            <a:endParaRPr lang="ru-RU" dirty="0"/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1357313"/>
            <a:ext cx="323532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00034" y="1214422"/>
            <a:ext cx="4643470" cy="1143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eaLnBrk="0" hangingPunct="0">
              <a:defRPr/>
            </a:pPr>
            <a:r>
              <a:rPr lang="ru-RU" sz="24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Геологический памятник природы с 1962 года</a:t>
            </a:r>
          </a:p>
        </p:txBody>
      </p:sp>
      <p:sp>
        <p:nvSpPr>
          <p:cNvPr id="39942" name="Прямоугольник 4"/>
          <p:cNvSpPr>
            <a:spLocks noChangeArrowheads="1"/>
          </p:cNvSpPr>
          <p:nvPr/>
        </p:nvSpPr>
        <p:spPr bwMode="auto">
          <a:xfrm>
            <a:off x="0" y="2286000"/>
            <a:ext cx="586814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/>
              <a:t>Место выхода древних карбонатных пород в 1,5 км от деревни Белая речка, </a:t>
            </a:r>
            <a:r>
              <a:rPr lang="ru-RU" sz="2400" b="1" dirty="0" err="1" smtClean="0"/>
              <a:t>юго</a:t>
            </a:r>
            <a:r>
              <a:rPr lang="ru-RU" sz="2400" b="1" dirty="0" smtClean="0"/>
              <a:t> - </a:t>
            </a:r>
            <a:r>
              <a:rPr lang="ru-RU" sz="2400" b="1" dirty="0"/>
              <a:t>восточнее города Уржума.  Здесь произрастает растение ледникового периода орляк обыкновенный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err="1" smtClean="0"/>
              <a:t>Филейская</a:t>
            </a:r>
            <a:r>
              <a:rPr lang="ru-RU" dirty="0" smtClean="0"/>
              <a:t> популяция </a:t>
            </a:r>
            <a:r>
              <a:rPr lang="ru-RU" dirty="0" err="1" smtClean="0"/>
              <a:t>кортузы</a:t>
            </a:r>
            <a:r>
              <a:rPr lang="ru-RU" dirty="0" smtClean="0"/>
              <a:t> </a:t>
            </a:r>
            <a:r>
              <a:rPr lang="ru-RU" dirty="0" err="1" smtClean="0"/>
              <a:t>Маттиоли</a:t>
            </a:r>
            <a:endParaRPr lang="ru-RU" dirty="0"/>
          </a:p>
        </p:txBody>
      </p:sp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3" y="1563688"/>
            <a:ext cx="4500562" cy="529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Прямоугольник 3"/>
          <p:cNvSpPr>
            <a:spLocks noChangeArrowheads="1"/>
          </p:cNvSpPr>
          <p:nvPr/>
        </p:nvSpPr>
        <p:spPr bwMode="auto">
          <a:xfrm>
            <a:off x="142875" y="1785938"/>
            <a:ext cx="4572000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Редкое многолетнее травянистое растение, хотя иногда встречается в изобилии; в некоторых странах находится под охраной. Используется в декоративном садоводстве, выращивается как комнатное растение; ранее использовалось как лекарственное растение.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529750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Среди охраняемых территорий Кировской области заповедник «</a:t>
            </a:r>
            <a:r>
              <a:rPr lang="ru-RU" dirty="0" err="1" smtClean="0"/>
              <a:t>Нургуш</a:t>
            </a:r>
            <a:r>
              <a:rPr lang="ru-RU" dirty="0" smtClean="0"/>
              <a:t>», три заказника областного значения ("</a:t>
            </a:r>
            <a:r>
              <a:rPr lang="ru-RU" dirty="0" err="1" smtClean="0"/>
              <a:t>Пижемский</a:t>
            </a:r>
            <a:r>
              <a:rPr lang="ru-RU" dirty="0" smtClean="0"/>
              <a:t>", "Былина", "</a:t>
            </a:r>
            <a:r>
              <a:rPr lang="ru-RU" dirty="0" err="1" smtClean="0"/>
              <a:t>Бушковский</a:t>
            </a:r>
            <a:r>
              <a:rPr lang="ru-RU" dirty="0" smtClean="0"/>
              <a:t> лес"), 189 памятников природы, три лечебно-оздоровительных местности и зеленые зоны городов Киров, </a:t>
            </a:r>
            <a:r>
              <a:rPr lang="ru-RU" dirty="0" err="1" smtClean="0"/>
              <a:t>Кирово-Чепецк</a:t>
            </a:r>
            <a:r>
              <a:rPr lang="ru-RU" dirty="0" smtClean="0"/>
              <a:t> и Слободской.</a:t>
            </a:r>
            <a:endParaRPr lang="ru-RU" dirty="0"/>
          </a:p>
        </p:txBody>
      </p:sp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3519</TotalTime>
  <Words>821</Words>
  <Application>Microsoft Office PowerPoint</Application>
  <PresentationFormat>Экран (4:3)</PresentationFormat>
  <Paragraphs>78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Апекс</vt:lpstr>
      <vt:lpstr>интересные  природные объекты Кировской области</vt:lpstr>
      <vt:lpstr>Озеро Шайтан (Уржумский район) </vt:lpstr>
      <vt:lpstr>Слайд 3</vt:lpstr>
      <vt:lpstr>Лежнинское озеро (Пижанский район)</vt:lpstr>
      <vt:lpstr>Заповедник Нургуш</vt:lpstr>
      <vt:lpstr>Медведский бор  (Нолинский район)</vt:lpstr>
      <vt:lpstr>Медведский бор  </vt:lpstr>
      <vt:lpstr>Атарская лука (Лебяжский район)</vt:lpstr>
      <vt:lpstr>Быковщинское озеро (Чёрное) (Советский район)  </vt:lpstr>
      <vt:lpstr>Скалы на реке Немда</vt:lpstr>
      <vt:lpstr>Слайд 11</vt:lpstr>
      <vt:lpstr>Слайд 12</vt:lpstr>
      <vt:lpstr>Слайд 13</vt:lpstr>
      <vt:lpstr>Молочай тонкий</vt:lpstr>
      <vt:lpstr>Костенец постенный</vt:lpstr>
      <vt:lpstr>Лапчатка пенсильванская</vt:lpstr>
      <vt:lpstr>Живокость клиновидная</vt:lpstr>
      <vt:lpstr>Калипсо луковичная</vt:lpstr>
      <vt:lpstr>Ятрышник шлемоносный</vt:lpstr>
      <vt:lpstr>Венерин башмачок</vt:lpstr>
      <vt:lpstr>Береснятский водопад</vt:lpstr>
      <vt:lpstr>Буржатский  утёс</vt:lpstr>
      <vt:lpstr>Зараменская пещера</vt:lpstr>
      <vt:lpstr>Пещера «Киров 600»</vt:lpstr>
      <vt:lpstr>Скалы и пещеры</vt:lpstr>
      <vt:lpstr>Суводский бор (Советский район)</vt:lpstr>
      <vt:lpstr>местонахождение останков древних животных (парейазавров)</vt:lpstr>
      <vt:lpstr>Во время раскопок</vt:lpstr>
      <vt:lpstr>Озеро Падун  (Верхнекамский район)</vt:lpstr>
      <vt:lpstr>Слайд 30</vt:lpstr>
      <vt:lpstr>Ухтымское месторождение волконскоита (Богородский район)</vt:lpstr>
      <vt:lpstr>Урочище Шаймы</vt:lpstr>
      <vt:lpstr>Синегорское обнажение горючих сланцев (Нагорский район)</vt:lpstr>
      <vt:lpstr>Урочище «Серые камни» (Уржумский район)</vt:lpstr>
      <vt:lpstr>Филейская популяция кортузы Маттиоли</vt:lpstr>
      <vt:lpstr>Среди охраняемых территорий Кировской области заповедник «Нургуш», три заказника областного значения ("Пижемский", "Былина", "Бушковский лес"), 189 памятников природы, три лечебно-оздоровительных местности и зеленые зоны городов Киров, Кирово-Чепецк и Слободской.</vt:lpstr>
    </vt:vector>
  </TitlesOfParts>
  <Company>MoBIL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Памятники природы</dc:title>
  <dc:creator>Seredga</dc:creator>
  <cp:lastModifiedBy>User</cp:lastModifiedBy>
  <cp:revision>273</cp:revision>
  <dcterms:created xsi:type="dcterms:W3CDTF">2013-01-02T11:10:50Z</dcterms:created>
  <dcterms:modified xsi:type="dcterms:W3CDTF">2017-02-06T18:42:56Z</dcterms:modified>
</cp:coreProperties>
</file>