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84" r:id="rId2"/>
    <p:sldId id="285" r:id="rId3"/>
    <p:sldId id="328" r:id="rId4"/>
    <p:sldId id="291" r:id="rId5"/>
    <p:sldId id="290" r:id="rId6"/>
    <p:sldId id="309" r:id="rId7"/>
    <p:sldId id="310" r:id="rId8"/>
    <p:sldId id="312" r:id="rId9"/>
    <p:sldId id="311" r:id="rId10"/>
    <p:sldId id="313" r:id="rId11"/>
    <p:sldId id="314" r:id="rId12"/>
    <p:sldId id="316" r:id="rId13"/>
    <p:sldId id="317" r:id="rId14"/>
    <p:sldId id="315" r:id="rId15"/>
    <p:sldId id="318" r:id="rId16"/>
    <p:sldId id="323" r:id="rId17"/>
    <p:sldId id="321" r:id="rId18"/>
    <p:sldId id="322" r:id="rId19"/>
    <p:sldId id="324" r:id="rId20"/>
    <p:sldId id="329" r:id="rId21"/>
    <p:sldId id="330" r:id="rId22"/>
    <p:sldId id="305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B2B3"/>
    <a:srgbClr val="006600"/>
    <a:srgbClr val="CC0000"/>
    <a:srgbClr val="EEEEEE"/>
    <a:srgbClr val="F2F2F2"/>
    <a:srgbClr val="2F6E73"/>
    <a:srgbClr val="47A4AB"/>
    <a:srgbClr val="32757A"/>
    <a:srgbClr val="0000FF"/>
    <a:srgbClr val="8BCAC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28" autoAdjust="0"/>
    <p:restoredTop sz="94660"/>
  </p:normalViewPr>
  <p:slideViewPr>
    <p:cSldViewPr snapToGrid="0">
      <p:cViewPr>
        <p:scale>
          <a:sx n="70" d="100"/>
          <a:sy n="70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74EF9-297E-43CE-AA9A-1A226F90BDB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5D285-41DD-4146-9055-EDFD6A14DC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D3B33-5BE4-48B5-B620-6FAD0029551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0FA3AC-4A96-43D8-A97C-6AEBCD8812E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7F78E7-56A4-4D62-BB88-4D37D9DAF8F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AC045-4B17-442F-97DD-660642CF52B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1423C-CAAF-4C6A-9C5C-9175A1F601C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8D66F-F2D5-4D3D-8253-BF6A922B62B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4E206-C7FB-4B23-86F8-1C14F38D0C6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B1B58-41A4-41A3-A098-0E162982DE3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D10E8A-ED68-4FF2-8526-7E1DE0FC16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CB6AE6-3365-4BCF-9477-2842C281A74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liaapt.blogspot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ownloadclipart.net/" TargetMode="External"/><Relationship Id="rId13" Type="http://schemas.openxmlformats.org/officeDocument/2006/relationships/hyperlink" Target="http://www.canstockphoto.com/" TargetMode="External"/><Relationship Id="rId18" Type="http://schemas.openxmlformats.org/officeDocument/2006/relationships/hyperlink" Target="http://www.cartooncliparts.com/" TargetMode="External"/><Relationship Id="rId3" Type="http://schemas.openxmlformats.org/officeDocument/2006/relationships/hyperlink" Target="http://www.fotosearch.com/" TargetMode="External"/><Relationship Id="rId7" Type="http://schemas.openxmlformats.org/officeDocument/2006/relationships/hyperlink" Target="http://www.clker.com/" TargetMode="External"/><Relationship Id="rId12" Type="http://schemas.openxmlformats.org/officeDocument/2006/relationships/hyperlink" Target="http://www.ace-clipart.com/" TargetMode="External"/><Relationship Id="rId17" Type="http://schemas.openxmlformats.org/officeDocument/2006/relationships/hyperlink" Target="http://www.illustrationsof.com/" TargetMode="External"/><Relationship Id="rId2" Type="http://schemas.openxmlformats.org/officeDocument/2006/relationships/hyperlink" Target="http://www.picgifs.com/" TargetMode="External"/><Relationship Id="rId16" Type="http://schemas.openxmlformats.org/officeDocument/2006/relationships/hyperlink" Target="http://www.depositphotos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123rf.com/photo_13451926_news-photographer-taking-photos-of-house-destroyed-by-falling-tree.html" TargetMode="External"/><Relationship Id="rId11" Type="http://schemas.openxmlformats.org/officeDocument/2006/relationships/hyperlink" Target="http://www.asvector.com/" TargetMode="External"/><Relationship Id="rId5" Type="http://schemas.openxmlformats.org/officeDocument/2006/relationships/hyperlink" Target="http://www.shutterstock.com/pic-61564162/stock-vector-cute-penguin-with-baseball-bat-and-broken-window.html" TargetMode="External"/><Relationship Id="rId15" Type="http://schemas.openxmlformats.org/officeDocument/2006/relationships/hyperlink" Target="http://www.gifak.net/" TargetMode="External"/><Relationship Id="rId10" Type="http://schemas.openxmlformats.org/officeDocument/2006/relationships/hyperlink" Target="http://www.clipartguide.com/_pages/0060-0808-2203-0254.html" TargetMode="External"/><Relationship Id="rId19" Type="http://schemas.openxmlformats.org/officeDocument/2006/relationships/hyperlink" Target="http://thomasshahan.com/" TargetMode="External"/><Relationship Id="rId4" Type="http://schemas.openxmlformats.org/officeDocument/2006/relationships/hyperlink" Target="http://www.hasloo.com/" TargetMode="External"/><Relationship Id="rId9" Type="http://schemas.openxmlformats.org/officeDocument/2006/relationships/hyperlink" Target="http://www.acclaimclipart.com/free_clipart_images/cartoon_stick_figure_boy_and_girl_holding_hands_0515-0910-3113-3838.html" TargetMode="External"/><Relationship Id="rId14" Type="http://schemas.openxmlformats.org/officeDocument/2006/relationships/hyperlink" Target="http://www.scumbaganimal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>
            <a:off x="2033588" y="866775"/>
            <a:ext cx="5086350" cy="5121275"/>
          </a:xfrm>
          <a:prstGeom prst="roundRect">
            <a:avLst>
              <a:gd name="adj" fmla="val 16667"/>
            </a:avLst>
          </a:prstGeom>
          <a:solidFill>
            <a:srgbClr val="808080">
              <a:alpha val="77000"/>
            </a:srgbClr>
          </a:solidFill>
          <a:ln w="28575">
            <a:solidFill>
              <a:srgbClr val="808080"/>
            </a:solidFill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2195513" y="1039813"/>
            <a:ext cx="4751387" cy="4778375"/>
          </a:xfrm>
          <a:prstGeom prst="roundRect">
            <a:avLst>
              <a:gd name="adj" fmla="val 16667"/>
            </a:avLst>
          </a:prstGeom>
          <a:solidFill>
            <a:srgbClr val="003366">
              <a:alpha val="74902"/>
            </a:srgbClr>
          </a:solidFill>
          <a:ln w="57150">
            <a:solidFill>
              <a:srgbClr val="296165"/>
            </a:solidFill>
            <a:round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38400" y="1295400"/>
            <a:ext cx="4260850" cy="1789951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vert="horz" wrap="square" lIns="91440" tIns="154800" rIns="91440" bIns="154800" numCol="1" anchor="t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Present  </a:t>
            </a:r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Perfect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vs.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Past Simple</a:t>
            </a:r>
            <a:endParaRPr kumimoji="0" lang="ru-RU" sz="36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597943" y="3276600"/>
            <a:ext cx="3948113" cy="1368425"/>
          </a:xfrm>
          <a:prstGeom prst="plaque">
            <a:avLst>
              <a:gd name="adj" fmla="val 8519"/>
            </a:avLst>
          </a:prstGeom>
          <a:solidFill>
            <a:srgbClr val="32757A">
              <a:alpha val="20000"/>
            </a:srgbClr>
          </a:solidFill>
          <a:ln w="28575">
            <a:solidFill>
              <a:srgbClr val="32757A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134394" y="3438525"/>
            <a:ext cx="480694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The presentation is made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by teacher Julia Apt,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gymnasium 74, St. Petersburg, Russia</a:t>
            </a:r>
            <a:endParaRPr kumimoji="0" lang="en-US" sz="18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267200" y="5257800"/>
            <a:ext cx="710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201</a:t>
            </a:r>
            <a:r>
              <a:rPr kumimoji="0" lang="en-US" sz="18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3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283743" y="4724400"/>
            <a:ext cx="24492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Юлия Ефимовна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Апт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гимназия №74, г. С-Петербург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013868" y="4216400"/>
            <a:ext cx="306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www.JuliaApt.blogspot.ru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1333499" y="1118393"/>
            <a:ext cx="6781800" cy="3886200"/>
          </a:xfrm>
          <a:prstGeom prst="roundRect">
            <a:avLst>
              <a:gd name="adj" fmla="val 16667"/>
            </a:avLst>
          </a:prstGeom>
          <a:solidFill>
            <a:srgbClr val="808080">
              <a:alpha val="77000"/>
            </a:srgbClr>
          </a:solidFill>
          <a:ln w="28575">
            <a:solidFill>
              <a:srgbClr val="808080"/>
            </a:solidFill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1600200" y="1371600"/>
            <a:ext cx="6248399" cy="3379787"/>
          </a:xfrm>
          <a:prstGeom prst="roundRect">
            <a:avLst>
              <a:gd name="adj" fmla="val 16667"/>
            </a:avLst>
          </a:prstGeom>
          <a:solidFill>
            <a:srgbClr val="003366">
              <a:alpha val="75000"/>
            </a:srgbClr>
          </a:solidFill>
          <a:ln w="57150">
            <a:solidFill>
              <a:srgbClr val="296165"/>
            </a:solidFill>
            <a:round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190749" y="1804192"/>
            <a:ext cx="5067301" cy="114362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vert="horz" wrap="square" lIns="91440" tIns="154800" rIns="91440" bIns="154800" numCol="1" anchor="t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4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Learn the rule</a:t>
            </a:r>
            <a:endParaRPr kumimoji="0" lang="ru-RU" sz="54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904999" y="3124200"/>
            <a:ext cx="5638800" cy="866621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vert="horz" wrap="square" lIns="91440" tIns="154800" rIns="91440" bIns="154800" numCol="1" anchor="t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Repeat after the teacher</a:t>
            </a:r>
            <a:endParaRPr kumimoji="0" lang="ru-RU" sz="36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23081" y="491317"/>
            <a:ext cx="8297839" cy="2323533"/>
          </a:xfrm>
          <a:prstGeom prst="rect">
            <a:avLst/>
          </a:prstGeom>
          <a:solidFill>
            <a:schemeClr val="bg2">
              <a:lumMod val="75000"/>
            </a:schemeClr>
          </a:solidFill>
          <a:ln w="571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720000" tIns="180000" rIns="360000" bIns="180000" rtlCol="0">
            <a:noAutofit/>
          </a:bodyPr>
          <a:lstStyle/>
          <a:p>
            <a:endParaRPr lang="en-US" sz="32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1777" y="643149"/>
            <a:ext cx="3835019" cy="2019869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0" descr="http://www.clipartoday.com/_thumbs/024/fathers_day/fathers_day_014_01_tnb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81824" y="840473"/>
            <a:ext cx="2076009" cy="162522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423081" y="3029803"/>
            <a:ext cx="8297839" cy="3207223"/>
          </a:xfrm>
          <a:prstGeom prst="rect">
            <a:avLst/>
          </a:prstGeom>
          <a:solidFill>
            <a:schemeClr val="bg2">
              <a:lumMod val="75000"/>
            </a:schemeClr>
          </a:solidFill>
          <a:ln w="57150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720000" tIns="180000" rIns="360000" bIns="180000" rtlCol="0">
            <a:noAutofit/>
          </a:bodyPr>
          <a:lstStyle/>
          <a:p>
            <a:endParaRPr lang="en-US" sz="32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67657" y="3204949"/>
            <a:ext cx="3904343" cy="28569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Группа 27"/>
          <p:cNvGrpSpPr/>
          <p:nvPr/>
        </p:nvGrpSpPr>
        <p:grpSpPr>
          <a:xfrm>
            <a:off x="845890" y="3421891"/>
            <a:ext cx="3547876" cy="2423046"/>
            <a:chOff x="1024125" y="3500083"/>
            <a:chExt cx="3547876" cy="2423046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24125" y="3500083"/>
              <a:ext cx="3547876" cy="2423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304" name="Picture 8" descr="http://generic.pixmac.com/4/cartoon-happy-girl-and-boy-clipart-82851859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579551" y="4028920"/>
              <a:ext cx="1886857" cy="1878395"/>
            </a:xfrm>
            <a:prstGeom prst="rect">
              <a:avLst/>
            </a:prstGeom>
            <a:noFill/>
          </p:spPr>
        </p:pic>
        <p:sp>
          <p:nvSpPr>
            <p:cNvPr id="25" name="Выноска-облако 24"/>
            <p:cNvSpPr/>
            <p:nvPr/>
          </p:nvSpPr>
          <p:spPr>
            <a:xfrm>
              <a:off x="1105469" y="3605769"/>
              <a:ext cx="1332931" cy="1293777"/>
            </a:xfrm>
            <a:prstGeom prst="cloudCallout">
              <a:avLst>
                <a:gd name="adj1" fmla="val 64544"/>
                <a:gd name="adj2" fmla="val 16354"/>
              </a:avLst>
            </a:prstGeom>
            <a:effectLst>
              <a:glow rad="63500">
                <a:schemeClr val="accent4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306" name="Picture 10" descr="http://watermarked.cutcaster.com/901357592-Child-039-s-drawing-of-the-happy-family.jpg"/>
            <p:cNvPicPr>
              <a:picLocks noChangeAspect="1" noChangeArrowheads="1"/>
            </p:cNvPicPr>
            <p:nvPr/>
          </p:nvPicPr>
          <p:blipFill>
            <a:blip r:embed="rId5" cstate="screen">
              <a:lum bright="12000" contrast="-21000"/>
            </a:blip>
            <a:srcRect/>
            <a:stretch>
              <a:fillRect/>
            </a:stretch>
          </p:blipFill>
          <p:spPr bwMode="auto">
            <a:xfrm>
              <a:off x="1332000" y="3899617"/>
              <a:ext cx="846161" cy="6126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  <p:sp>
        <p:nvSpPr>
          <p:cNvPr id="17" name="Прямоугольник 16"/>
          <p:cNvSpPr/>
          <p:nvPr/>
        </p:nvSpPr>
        <p:spPr>
          <a:xfrm>
            <a:off x="4844954" y="1282890"/>
            <a:ext cx="3507475" cy="124194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12692" y="1232846"/>
            <a:ext cx="4334844" cy="1348401"/>
          </a:xfrm>
          <a:prstGeom prst="rect">
            <a:avLst/>
          </a:prstGeom>
          <a:noFill/>
          <a:ln w="5715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0" tIns="180000" rIns="360000" bIns="180000" rtlCol="0">
            <a:spAutoFit/>
          </a:bodyPr>
          <a:lstStyle/>
          <a:p>
            <a:r>
              <a:rPr lang="en-US" sz="3200" b="1" dirty="0" smtClean="0"/>
              <a:t>Look! I </a:t>
            </a:r>
            <a:r>
              <a:rPr lang="en-US" sz="3200" b="1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have drawn </a:t>
            </a:r>
            <a:r>
              <a:rPr lang="en-US" sz="3200" b="1" dirty="0" smtClean="0"/>
              <a:t>a picture.</a:t>
            </a:r>
            <a:endParaRPr lang="en-US" sz="3200" b="1" dirty="0" smtClean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46853" y="718147"/>
            <a:ext cx="2868318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 pitchFamily="18" charset="0"/>
              </a:rPr>
              <a:t>Present Perfect</a:t>
            </a:r>
            <a:endParaRPr lang="ru-RU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820876" y="4140000"/>
            <a:ext cx="3507475" cy="124194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405745" y="4068000"/>
            <a:ext cx="4127903" cy="1348401"/>
          </a:xfrm>
          <a:prstGeom prst="rect">
            <a:avLst/>
          </a:prstGeom>
          <a:noFill/>
          <a:ln w="5715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0" tIns="180000" rIns="360000" bIns="180000" rtlCol="0">
            <a:spAutoFit/>
          </a:bodyPr>
          <a:lstStyle/>
          <a:p>
            <a:r>
              <a:rPr lang="en-US" sz="3200" b="1" dirty="0" smtClean="0"/>
              <a:t>I </a:t>
            </a:r>
            <a:r>
              <a:rPr lang="en-US" sz="3200" b="1" dirty="0" smtClean="0">
                <a:ln>
                  <a:solidFill>
                    <a:srgbClr val="FF0000"/>
                  </a:solidFill>
                </a:ln>
                <a:solidFill>
                  <a:srgbClr val="CC0000"/>
                </a:solidFill>
              </a:rPr>
              <a:t>drew </a:t>
            </a:r>
            <a:r>
              <a:rPr lang="en-US" sz="3200" b="1" dirty="0" smtClean="0"/>
              <a:t>a picture yesterday.</a:t>
            </a:r>
            <a:endParaRPr lang="en-US" sz="3200" b="1" dirty="0" smtClean="0">
              <a:solidFill>
                <a:srgbClr val="0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73432" y="3591698"/>
            <a:ext cx="2868318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 pitchFamily="18" charset="0"/>
              </a:rPr>
              <a:t>Past Simple</a:t>
            </a:r>
            <a:endParaRPr lang="ru-RU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1333499" y="1118393"/>
            <a:ext cx="6781800" cy="3886200"/>
          </a:xfrm>
          <a:prstGeom prst="roundRect">
            <a:avLst>
              <a:gd name="adj" fmla="val 16667"/>
            </a:avLst>
          </a:prstGeom>
          <a:solidFill>
            <a:srgbClr val="808080">
              <a:alpha val="77000"/>
            </a:srgbClr>
          </a:solidFill>
          <a:ln w="28575">
            <a:solidFill>
              <a:srgbClr val="808080"/>
            </a:solidFill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auto">
          <a:xfrm>
            <a:off x="1600200" y="1371600"/>
            <a:ext cx="6248399" cy="3379787"/>
          </a:xfrm>
          <a:prstGeom prst="roundRect">
            <a:avLst>
              <a:gd name="adj" fmla="val 16667"/>
            </a:avLst>
          </a:prstGeom>
          <a:solidFill>
            <a:srgbClr val="003366">
              <a:alpha val="75000"/>
            </a:srgbClr>
          </a:solidFill>
          <a:ln w="57150">
            <a:solidFill>
              <a:srgbClr val="296165"/>
            </a:solidFill>
            <a:round/>
            <a:headEnd/>
            <a:tailEnd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752600" y="2057400"/>
            <a:ext cx="5943600" cy="252861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vert="horz" wrap="square" lIns="91440" tIns="154800" rIns="91440" bIns="154800" numCol="1" anchor="t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spc="150" normalizeH="0" baseline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Open  the  brackets  and put  the  verbs  in  the correct </a:t>
            </a:r>
            <a:r>
              <a:rPr kumimoji="0" lang="en-US" sz="3600" b="1" i="0" u="none" strike="noStrike" spc="150" normalizeH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 form.  Use  </a:t>
            </a:r>
            <a:r>
              <a:rPr kumimoji="0" lang="en-US" sz="3600" b="1" i="1" u="none" strike="noStrike" spc="150" normalizeH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Present Perfect </a:t>
            </a:r>
            <a:r>
              <a:rPr kumimoji="0" lang="en-US" sz="3600" b="1" u="none" strike="noStrike" spc="150" normalizeH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or</a:t>
            </a:r>
            <a:r>
              <a:rPr kumimoji="0" lang="en-US" sz="3600" b="1" i="1" u="none" strike="noStrike" spc="150" normalizeH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 Past Simple</a:t>
            </a:r>
            <a:r>
              <a:rPr kumimoji="0" lang="en-US" sz="3600" b="1" i="0" u="none" strike="noStrike" spc="150" normalizeH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Arial" pitchFamily="34" charset="0"/>
              </a:rPr>
              <a:t>.</a:t>
            </a:r>
            <a:endParaRPr kumimoji="0" lang="ru-RU" sz="3600" b="1" i="0" u="none" strike="noStrike" spc="150" normalizeH="0" baseline="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Impact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I am happy because my mother (buy) me a new computer game.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I am happy because my mother </a:t>
            </a:r>
            <a:r>
              <a:rPr lang="en-US" sz="4400" b="1" dirty="0" smtClean="0">
                <a:solidFill>
                  <a:srgbClr val="0000FF"/>
                </a:solidFill>
              </a:rPr>
              <a:t>has bought </a:t>
            </a:r>
            <a:r>
              <a:rPr lang="en-US" sz="4400" b="1" dirty="0" smtClean="0"/>
              <a:t>me a new computer game.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17412" name="Picture 4" descr="http://www.picgifs.com/clip-art/computer/games/clip-art-games-64922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09875" y="3048000"/>
            <a:ext cx="3524250" cy="330616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416" name="Picture 8" descr="http://www.abcteach.com/free/c/cd1rgb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48200" y="3048000"/>
            <a:ext cx="685800" cy="685800"/>
          </a:xfrm>
          <a:prstGeom prst="rect">
            <a:avLst/>
          </a:prstGeom>
          <a:noFill/>
        </p:spPr>
      </p:pic>
      <p:pic>
        <p:nvPicPr>
          <p:cNvPr id="17418" name="Picture 10" descr="http://comps.fotosearch.com/comp/SUE/SUE109/game-day_%7EFBCL0167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886200" y="2983545"/>
            <a:ext cx="733678" cy="737677"/>
          </a:xfrm>
          <a:prstGeom prst="rect">
            <a:avLst/>
          </a:prstGeom>
          <a:noFill/>
        </p:spPr>
      </p:pic>
      <p:sp>
        <p:nvSpPr>
          <p:cNvPr id="15" name="Равнобедренный треугольник 14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6" name="TextBox 15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What game she (buy) you? – </a:t>
            </a:r>
          </a:p>
          <a:p>
            <a:r>
              <a:rPr lang="en-US" sz="4400" b="1" dirty="0" smtClean="0"/>
              <a:t>She (buy) me a Star Wars game.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83118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What game </a:t>
            </a:r>
            <a:r>
              <a:rPr lang="en-US" sz="4400" b="1" dirty="0" smtClean="0">
                <a:solidFill>
                  <a:srgbClr val="0000FF"/>
                </a:solidFill>
              </a:rPr>
              <a:t>did </a:t>
            </a:r>
            <a:r>
              <a:rPr lang="en-US" sz="4400" b="1" dirty="0" smtClean="0"/>
              <a:t>she </a:t>
            </a:r>
            <a:r>
              <a:rPr lang="en-US" sz="4400" b="1" dirty="0" smtClean="0">
                <a:solidFill>
                  <a:srgbClr val="0000FF"/>
                </a:solidFill>
              </a:rPr>
              <a:t>buy </a:t>
            </a:r>
            <a:r>
              <a:rPr lang="en-US" sz="4400" b="1" dirty="0" smtClean="0"/>
              <a:t>you? – She </a:t>
            </a:r>
            <a:r>
              <a:rPr lang="en-US" sz="4400" b="1" dirty="0" smtClean="0">
                <a:solidFill>
                  <a:srgbClr val="0000FF"/>
                </a:solidFill>
              </a:rPr>
              <a:t>bought </a:t>
            </a:r>
            <a:r>
              <a:rPr lang="en-US" sz="4400" b="1" dirty="0" smtClean="0"/>
              <a:t>me </a:t>
            </a:r>
          </a:p>
          <a:p>
            <a:r>
              <a:rPr lang="en-US" sz="4400" b="1" dirty="0" smtClean="0"/>
              <a:t>a Star Wars game.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33600" y="3200400"/>
            <a:ext cx="4876800" cy="297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Группа 9"/>
          <p:cNvGrpSpPr/>
          <p:nvPr/>
        </p:nvGrpSpPr>
        <p:grpSpPr>
          <a:xfrm>
            <a:off x="4038600" y="3319200"/>
            <a:ext cx="2895600" cy="2743200"/>
            <a:chOff x="2809875" y="2983545"/>
            <a:chExt cx="3524250" cy="3370621"/>
          </a:xfrm>
        </p:grpSpPr>
        <p:pic>
          <p:nvPicPr>
            <p:cNvPr id="17412" name="Picture 4" descr="http://www.picgifs.com/clip-art/computer/games/clip-art-games-649220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809875" y="3048000"/>
              <a:ext cx="3524250" cy="330616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416" name="Picture 8" descr="http://www.abcteach.com/free/c/cd1rgb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648200" y="3048000"/>
              <a:ext cx="685800" cy="685800"/>
            </a:xfrm>
            <a:prstGeom prst="rect">
              <a:avLst/>
            </a:prstGeom>
            <a:noFill/>
          </p:spPr>
        </p:pic>
        <p:pic>
          <p:nvPicPr>
            <p:cNvPr id="17418" name="Picture 10" descr="http://comps.fotosearch.com/comp/SUE/SUE109/game-day_%7EFBCL0167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3886200" y="2983545"/>
              <a:ext cx="733678" cy="737677"/>
            </a:xfrm>
            <a:prstGeom prst="rect">
              <a:avLst/>
            </a:prstGeom>
            <a:noFill/>
          </p:spPr>
        </p:pic>
      </p:grpSp>
      <p:sp>
        <p:nvSpPr>
          <p:cNvPr id="35842" name="AutoShape 2" descr="http://openclipart.org/people/yamid/child.svg"/>
          <p:cNvSpPr>
            <a:spLocks noChangeAspect="1" noChangeArrowheads="1"/>
          </p:cNvSpPr>
          <p:nvPr/>
        </p:nvSpPr>
        <p:spPr bwMode="auto">
          <a:xfrm>
            <a:off x="155575" y="-2117725"/>
            <a:ext cx="3124200" cy="4419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5846" name="Picture 6" descr="https://encrypted-tbn3.gstatic.com/images?q=tbn:ANd9GcS0XPzCmnO89arX5EJ8uPiVxNkXAmjM2elLa6fbsK4NAtaeHiB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209800" y="3319200"/>
            <a:ext cx="1448457" cy="2743200"/>
          </a:xfrm>
          <a:prstGeom prst="rect">
            <a:avLst/>
          </a:prstGeom>
          <a:noFill/>
        </p:spPr>
      </p:pic>
      <p:sp>
        <p:nvSpPr>
          <p:cNvPr id="15" name="Равнобедренный треугольник 14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6" name="TextBox 15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I (break) the window!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I </a:t>
            </a:r>
            <a:r>
              <a:rPr lang="en-US" sz="4400" b="1" dirty="0" smtClean="0">
                <a:solidFill>
                  <a:srgbClr val="0000FF"/>
                </a:solidFill>
              </a:rPr>
              <a:t>have broken </a:t>
            </a:r>
            <a:r>
              <a:rPr lang="en-US" sz="4400" b="1" dirty="0" smtClean="0"/>
              <a:t>the window!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2796085" y="3002507"/>
            <a:ext cx="3551830" cy="3370997"/>
            <a:chOff x="2971800" y="3002507"/>
            <a:chExt cx="3551830" cy="3370997"/>
          </a:xfrm>
        </p:grpSpPr>
        <p:pic>
          <p:nvPicPr>
            <p:cNvPr id="37894" name="Picture 6" descr="http://us.123rf.com/400wm/400/400/kakigori/kakigori1204/kakigori120400005/13080767-desperate-burglary-victim-finds-broken-window-and-empty-money-box-after-robbery.jpg"/>
            <p:cNvPicPr>
              <a:picLocks noChangeAspect="1" noChangeArrowheads="1"/>
            </p:cNvPicPr>
            <p:nvPr/>
          </p:nvPicPr>
          <p:blipFill>
            <a:blip r:embed="rId3" cstate="screen">
              <a:lum bright="-16000" contrast="16000"/>
            </a:blip>
            <a:srcRect/>
            <a:stretch>
              <a:fillRect/>
            </a:stretch>
          </p:blipFill>
          <p:spPr bwMode="auto">
            <a:xfrm>
              <a:off x="2971800" y="3002507"/>
              <a:ext cx="3551830" cy="3370997"/>
            </a:xfrm>
            <a:prstGeom prst="rect">
              <a:avLst/>
            </a:prstGeom>
            <a:ln>
              <a:solidFill>
                <a:schemeClr val="accent1">
                  <a:lumMod val="25000"/>
                </a:schemeClr>
              </a:solidFill>
            </a:ln>
            <a:effectLst/>
          </p:spPr>
        </p:pic>
        <p:sp>
          <p:nvSpPr>
            <p:cNvPr id="14" name="Прямоугольник 13"/>
            <p:cNvSpPr/>
            <p:nvPr/>
          </p:nvSpPr>
          <p:spPr>
            <a:xfrm>
              <a:off x="5334000" y="5181600"/>
              <a:ext cx="914400" cy="9144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896" name="Picture 8" descr="http://www.downloadclipart.net/large/1158-soccer-ball-design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410200" y="5410200"/>
              <a:ext cx="619125" cy="607345"/>
            </a:xfrm>
            <a:prstGeom prst="rect">
              <a:avLst/>
            </a:prstGeom>
            <a:noFill/>
          </p:spPr>
        </p:pic>
      </p:grpSp>
      <p:sp>
        <p:nvSpPr>
          <p:cNvPr id="19" name="Равнобедренный треугольник 18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20" name="TextBox 19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>
            <a:off x="2047164" y="2975212"/>
            <a:ext cx="5022376" cy="342558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How you (break) it? – </a:t>
            </a:r>
          </a:p>
          <a:p>
            <a:r>
              <a:rPr lang="en-US" sz="4400" b="1" dirty="0" smtClean="0">
                <a:solidFill>
                  <a:srgbClr val="000000"/>
                </a:solidFill>
              </a:rPr>
              <a:t>I (play) football.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" y="367352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How </a:t>
            </a:r>
            <a:r>
              <a:rPr lang="en-US" sz="4400" b="1" dirty="0" smtClean="0">
                <a:solidFill>
                  <a:srgbClr val="0000FF"/>
                </a:solidFill>
              </a:rPr>
              <a:t>did </a:t>
            </a:r>
            <a:r>
              <a:rPr lang="en-US" sz="4400" b="1" dirty="0" smtClean="0"/>
              <a:t>you </a:t>
            </a:r>
            <a:r>
              <a:rPr lang="en-US" sz="4400" b="1" dirty="0" smtClean="0">
                <a:solidFill>
                  <a:srgbClr val="0000FF"/>
                </a:solidFill>
              </a:rPr>
              <a:t>break</a:t>
            </a:r>
            <a:r>
              <a:rPr lang="en-US" sz="4400" b="1" dirty="0" smtClean="0"/>
              <a:t> it? – </a:t>
            </a:r>
          </a:p>
          <a:p>
            <a:r>
              <a:rPr lang="en-US" sz="4400" b="1" dirty="0" smtClean="0">
                <a:solidFill>
                  <a:srgbClr val="000000"/>
                </a:solidFill>
              </a:rPr>
              <a:t>I </a:t>
            </a:r>
            <a:r>
              <a:rPr lang="en-US" sz="4400" b="1" dirty="0" smtClean="0">
                <a:solidFill>
                  <a:srgbClr val="0000FF"/>
                </a:solidFill>
              </a:rPr>
              <a:t>played </a:t>
            </a:r>
            <a:r>
              <a:rPr lang="en-US" sz="4400" b="1" dirty="0" smtClean="0">
                <a:solidFill>
                  <a:srgbClr val="000000"/>
                </a:solidFill>
              </a:rPr>
              <a:t>football.</a:t>
            </a: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37894" name="Picture 6" descr="http://us.123rf.com/400wm/400/400/kakigori/kakigori1204/kakigori120400005/13080767-desperate-burglary-victim-finds-broken-window-and-empty-money-box-after-robbery.jpg"/>
          <p:cNvPicPr>
            <a:picLocks noChangeAspect="1" noChangeArrowheads="1"/>
          </p:cNvPicPr>
          <p:nvPr/>
        </p:nvPicPr>
        <p:blipFill>
          <a:blip r:embed="rId3" cstate="screen">
            <a:lum bright="-9000" contrast="16000"/>
          </a:blip>
          <a:srcRect/>
          <a:stretch>
            <a:fillRect/>
          </a:stretch>
        </p:blipFill>
        <p:spPr bwMode="auto">
          <a:xfrm>
            <a:off x="2197290" y="3094630"/>
            <a:ext cx="3386350" cy="320722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4449435" y="5167856"/>
            <a:ext cx="871798" cy="869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896" name="Picture 8" descr="http://www.downloadclipart.net/large/1158-soccer-ball-design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22085" y="5385349"/>
            <a:ext cx="590280" cy="57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14" name="Picture 2" descr="http://www.clker.com/cliparts/m/J/k/o/e/u/mother-hi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745709" y="3633716"/>
            <a:ext cx="1181980" cy="2574829"/>
          </a:xfrm>
          <a:prstGeom prst="rect">
            <a:avLst/>
          </a:prstGeom>
          <a:noFill/>
        </p:spPr>
      </p:pic>
      <p:sp>
        <p:nvSpPr>
          <p:cNvPr id="16" name="Равнобедренный треугольник 15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7" name="TextBox 16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Children, come here! </a:t>
            </a:r>
          </a:p>
          <a:p>
            <a:r>
              <a:rPr lang="en-US" sz="4400" b="1" dirty="0" smtClean="0"/>
              <a:t>I (make) a cake.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53703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Children, come here! </a:t>
            </a:r>
          </a:p>
          <a:p>
            <a:r>
              <a:rPr lang="en-US" sz="4400" b="1" dirty="0" smtClean="0"/>
              <a:t>I </a:t>
            </a:r>
            <a:r>
              <a:rPr lang="en-US" sz="4400" b="1" dirty="0" smtClean="0">
                <a:solidFill>
                  <a:srgbClr val="0000FF"/>
                </a:solidFill>
              </a:rPr>
              <a:t>have made </a:t>
            </a:r>
            <a:r>
              <a:rPr lang="en-US" sz="4400" b="1" dirty="0" smtClean="0"/>
              <a:t>a cake.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5842" name="AutoShape 2" descr="http://openclipart.org/people/yamid/child.svg"/>
          <p:cNvSpPr>
            <a:spLocks noChangeAspect="1" noChangeArrowheads="1"/>
          </p:cNvSpPr>
          <p:nvPr/>
        </p:nvSpPr>
        <p:spPr bwMode="auto">
          <a:xfrm>
            <a:off x="155575" y="-2117725"/>
            <a:ext cx="3124200" cy="4419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2047164" y="2975212"/>
            <a:ext cx="5022376" cy="3425588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8" name="Picture 4" descr="http://fc07.deviantart.net/fs70/f/2013/183/5/e/clipart_cake__png__by_queenboxea-d6bmvzq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095500" y="3614973"/>
            <a:ext cx="2476500" cy="2476501"/>
          </a:xfrm>
          <a:prstGeom prst="rect">
            <a:avLst/>
          </a:prstGeom>
          <a:noFill/>
        </p:spPr>
      </p:pic>
      <p:pic>
        <p:nvPicPr>
          <p:cNvPr id="36870" name="Picture 6" descr="http://us.123rf.com/400wm/400/400/clairev/clairev0905/clairev090500117/4928387-granny-with-spoon--vector-illustratio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367283" y="3037322"/>
            <a:ext cx="2321873" cy="3345805"/>
          </a:xfrm>
          <a:prstGeom prst="rect">
            <a:avLst/>
          </a:prstGeom>
          <a:noFill/>
        </p:spPr>
      </p:pic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What cake you (make)? –</a:t>
            </a:r>
          </a:p>
          <a:p>
            <a:r>
              <a:rPr lang="en-US" sz="4400" b="1" dirty="0" smtClean="0"/>
              <a:t>I (make) a strawberry cake.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80998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What cake </a:t>
            </a:r>
            <a:r>
              <a:rPr lang="en-US" sz="4400" b="1" dirty="0" smtClean="0">
                <a:solidFill>
                  <a:srgbClr val="0000FF"/>
                </a:solidFill>
              </a:rPr>
              <a:t>did </a:t>
            </a:r>
            <a:r>
              <a:rPr lang="en-US" sz="4400" b="1" dirty="0" smtClean="0"/>
              <a:t>you </a:t>
            </a:r>
            <a:r>
              <a:rPr lang="en-US" sz="4400" b="1" dirty="0" smtClean="0">
                <a:solidFill>
                  <a:srgbClr val="0000FF"/>
                </a:solidFill>
              </a:rPr>
              <a:t>make</a:t>
            </a:r>
            <a:r>
              <a:rPr lang="en-US" sz="4400" b="1" dirty="0" smtClean="0"/>
              <a:t>? –</a:t>
            </a:r>
          </a:p>
          <a:p>
            <a:r>
              <a:rPr lang="en-US" sz="4400" b="1" dirty="0" smtClean="0"/>
              <a:t>I </a:t>
            </a:r>
            <a:r>
              <a:rPr lang="en-US" sz="4400" b="1" dirty="0" smtClean="0">
                <a:solidFill>
                  <a:srgbClr val="0000FF"/>
                </a:solidFill>
              </a:rPr>
              <a:t>made</a:t>
            </a:r>
            <a:r>
              <a:rPr lang="en-US" sz="4400" b="1" dirty="0" smtClean="0"/>
              <a:t> a strawberry cake.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60812" y="3234518"/>
            <a:ext cx="4981434" cy="294791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70" name="Picture 6" descr="http://us.123rf.com/400wm/400/400/clairev/clairev0905/clairev090500117/4928387-granny-with-spoon--vector-illustration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29232" y="3712193"/>
            <a:ext cx="1555446" cy="2241390"/>
          </a:xfrm>
          <a:prstGeom prst="rect">
            <a:avLst/>
          </a:prstGeom>
          <a:noFill/>
        </p:spPr>
      </p:pic>
      <p:pic>
        <p:nvPicPr>
          <p:cNvPr id="40962" name="Picture 2" descr="http://www.acclaimclipart.com/free_clipart_images/cartoon_stick_figure_boy_and_girl_holding_hands_0515-0910-3113-3838_SMU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236857" y="3616657"/>
            <a:ext cx="2236527" cy="2236527"/>
          </a:xfrm>
          <a:prstGeom prst="rect">
            <a:avLst/>
          </a:prstGeom>
          <a:noFill/>
        </p:spPr>
      </p:pic>
      <p:pic>
        <p:nvPicPr>
          <p:cNvPr id="36868" name="Picture 4" descr="http://fc07.deviantart.net/fs70/f/2013/183/5/e/clipart_cake__png__by_queenboxea-d6bmvzq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312693" y="4797806"/>
            <a:ext cx="996288" cy="996289"/>
          </a:xfrm>
          <a:prstGeom prst="rect">
            <a:avLst/>
          </a:prstGeom>
          <a:noFill/>
        </p:spPr>
      </p:pic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You ever (be) to America? –</a:t>
            </a:r>
          </a:p>
          <a:p>
            <a:r>
              <a:rPr lang="en-US" sz="4400" b="1" dirty="0" smtClean="0"/>
              <a:t>Yes, I … 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6849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>
                <a:solidFill>
                  <a:srgbClr val="0000FF"/>
                </a:solidFill>
              </a:rPr>
              <a:t>Have </a:t>
            </a:r>
            <a:r>
              <a:rPr lang="en-US" sz="4400" b="1" dirty="0" smtClean="0"/>
              <a:t>you ever </a:t>
            </a:r>
            <a:r>
              <a:rPr lang="en-US" sz="4400" b="1" dirty="0" smtClean="0">
                <a:solidFill>
                  <a:srgbClr val="0000FF"/>
                </a:solidFill>
              </a:rPr>
              <a:t>been </a:t>
            </a:r>
            <a:r>
              <a:rPr lang="en-US" sz="4400" b="1" dirty="0" smtClean="0"/>
              <a:t>to America? – Yes, I </a:t>
            </a:r>
            <a:r>
              <a:rPr lang="en-US" sz="4400" b="1" dirty="0" smtClean="0">
                <a:solidFill>
                  <a:srgbClr val="0000FF"/>
                </a:solidFill>
              </a:rPr>
              <a:t>have</a:t>
            </a:r>
            <a:r>
              <a:rPr lang="en-US" sz="4400" b="1" dirty="0" smtClean="0"/>
              <a:t>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81283" y="3039422"/>
            <a:ext cx="498143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992" name="Picture 8" descr="http://www.downloadclipart.net/large/465-little-boy-design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5349921" y="3429000"/>
            <a:ext cx="1201003" cy="2498948"/>
          </a:xfrm>
          <a:prstGeom prst="rect">
            <a:avLst/>
          </a:prstGeom>
          <a:noFill/>
        </p:spPr>
      </p:pic>
      <p:pic>
        <p:nvPicPr>
          <p:cNvPr id="41996" name="Picture 12" descr="http://bestclipartblog.com/clipart-pics/boy-clip-art-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2457070" y="3429000"/>
            <a:ext cx="1681081" cy="2576015"/>
          </a:xfrm>
          <a:prstGeom prst="rect">
            <a:avLst/>
          </a:prstGeom>
          <a:noFill/>
        </p:spPr>
      </p:pic>
      <p:pic>
        <p:nvPicPr>
          <p:cNvPr id="42000" name="Picture 16" descr="http://www.lancasterbarkatthepark.org/images/clipart/AmericanFlag.gif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197723" y="4987658"/>
            <a:ext cx="1138551" cy="64886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When you (be) there? –</a:t>
            </a:r>
          </a:p>
          <a:p>
            <a:r>
              <a:rPr lang="en-US" sz="4400" b="1" dirty="0" smtClean="0"/>
              <a:t>I (go) to America 2 years ago.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319" y="368491"/>
            <a:ext cx="8147714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When </a:t>
            </a:r>
            <a:r>
              <a:rPr lang="en-US" sz="4400" b="1" dirty="0" smtClean="0">
                <a:solidFill>
                  <a:srgbClr val="0000FF"/>
                </a:solidFill>
              </a:rPr>
              <a:t>were </a:t>
            </a:r>
            <a:r>
              <a:rPr lang="en-US" sz="4400" b="1" dirty="0" smtClean="0"/>
              <a:t>you there? –</a:t>
            </a:r>
          </a:p>
          <a:p>
            <a:r>
              <a:rPr lang="en-US" sz="4400" b="1" dirty="0" smtClean="0"/>
              <a:t>I </a:t>
            </a:r>
            <a:r>
              <a:rPr lang="en-US" sz="4400" b="1" dirty="0" smtClean="0">
                <a:solidFill>
                  <a:srgbClr val="0000FF"/>
                </a:solidFill>
              </a:rPr>
              <a:t>went </a:t>
            </a:r>
            <a:r>
              <a:rPr lang="en-US" sz="4400" b="1" dirty="0" smtClean="0"/>
              <a:t>to America 2 years </a:t>
            </a:r>
          </a:p>
          <a:p>
            <a:r>
              <a:rPr lang="en-US" sz="4400" b="1" dirty="0" smtClean="0"/>
              <a:t>ago.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81283" y="3039422"/>
            <a:ext cx="498143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992" name="Picture 8" descr="http://www.downloadclipart.net/large/465-little-boy-design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3612046" y="3878080"/>
            <a:ext cx="959954" cy="1997393"/>
          </a:xfrm>
          <a:prstGeom prst="rect">
            <a:avLst/>
          </a:prstGeom>
          <a:noFill/>
        </p:spPr>
      </p:pic>
      <p:pic>
        <p:nvPicPr>
          <p:cNvPr id="41996" name="Picture 12" descr="http://bestclipartblog.com/clipart-pics/boy-clip-art-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2256846" y="3850786"/>
            <a:ext cx="1300333" cy="1992573"/>
          </a:xfrm>
          <a:prstGeom prst="rect">
            <a:avLst/>
          </a:prstGeom>
          <a:noFill/>
        </p:spPr>
      </p:pic>
      <p:sp>
        <p:nvSpPr>
          <p:cNvPr id="13" name="Выноска-облако 12"/>
          <p:cNvSpPr/>
          <p:nvPr/>
        </p:nvSpPr>
        <p:spPr>
          <a:xfrm>
            <a:off x="5108028" y="3152634"/>
            <a:ext cx="1770445" cy="1583140"/>
          </a:xfrm>
          <a:prstGeom prst="cloudCallout">
            <a:avLst>
              <a:gd name="adj1" fmla="val -77816"/>
              <a:gd name="adj2" fmla="val 17492"/>
            </a:avLst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000" name="Picture 16" descr="http://www.lancasterbarkatthepark.org/images/clipart/AmericanFlag.gif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527675" y="3663826"/>
            <a:ext cx="865594" cy="555533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" y="381000"/>
            <a:ext cx="8229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What you (see) in America? –</a:t>
            </a:r>
          </a:p>
          <a:p>
            <a:r>
              <a:rPr lang="en-US" sz="4400" b="1" dirty="0" smtClean="0"/>
              <a:t>I (see) the Statue of Liberty.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143" y="395785"/>
            <a:ext cx="8147714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What </a:t>
            </a:r>
            <a:r>
              <a:rPr lang="en-US" sz="4400" b="1" dirty="0" smtClean="0">
                <a:solidFill>
                  <a:srgbClr val="0000FF"/>
                </a:solidFill>
              </a:rPr>
              <a:t>did </a:t>
            </a:r>
            <a:r>
              <a:rPr lang="en-US" sz="4400" b="1" dirty="0" smtClean="0"/>
              <a:t>you </a:t>
            </a:r>
            <a:r>
              <a:rPr lang="en-US" sz="4400" b="1" dirty="0" smtClean="0">
                <a:solidFill>
                  <a:srgbClr val="0000FF"/>
                </a:solidFill>
              </a:rPr>
              <a:t>see </a:t>
            </a:r>
            <a:r>
              <a:rPr lang="en-US" sz="4400" b="1" dirty="0" smtClean="0"/>
              <a:t>in </a:t>
            </a:r>
          </a:p>
          <a:p>
            <a:r>
              <a:rPr lang="en-US" sz="4400" b="1" dirty="0" smtClean="0"/>
              <a:t>America? – I </a:t>
            </a:r>
            <a:r>
              <a:rPr lang="en-US" sz="4400" b="1" dirty="0" smtClean="0">
                <a:solidFill>
                  <a:srgbClr val="0000FF"/>
                </a:solidFill>
              </a:rPr>
              <a:t>saw </a:t>
            </a:r>
            <a:r>
              <a:rPr lang="en-US" sz="4400" b="1" dirty="0" smtClean="0"/>
              <a:t>the Statue of Liberty.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81283" y="3039422"/>
            <a:ext cx="498143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Выноска-облако 12"/>
          <p:cNvSpPr/>
          <p:nvPr/>
        </p:nvSpPr>
        <p:spPr>
          <a:xfrm>
            <a:off x="4977353" y="3152633"/>
            <a:ext cx="1901120" cy="1914274"/>
          </a:xfrm>
          <a:prstGeom prst="cloudCallout">
            <a:avLst>
              <a:gd name="adj1" fmla="val -72635"/>
              <a:gd name="adj2" fmla="val 10043"/>
            </a:avLst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4" name="Picture 2" descr="http://comps.canstockphoto.com/can-stock-photo_csp428157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265942" y="3888496"/>
            <a:ext cx="463405" cy="1279479"/>
          </a:xfrm>
          <a:prstGeom prst="rect">
            <a:avLst/>
          </a:prstGeom>
          <a:noFill/>
        </p:spPr>
      </p:pic>
      <p:pic>
        <p:nvPicPr>
          <p:cNvPr id="14" name="Picture 8" descr="http://www.downloadclipart.net/large/465-little-boy-design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3612046" y="3878080"/>
            <a:ext cx="959954" cy="1997393"/>
          </a:xfrm>
          <a:prstGeom prst="rect">
            <a:avLst/>
          </a:prstGeom>
          <a:noFill/>
        </p:spPr>
      </p:pic>
      <p:pic>
        <p:nvPicPr>
          <p:cNvPr id="15" name="Picture 12" descr="http://bestclipartblog.com/clipart-pics/boy-clip-art-3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flipH="1">
            <a:off x="2256846" y="3850786"/>
            <a:ext cx="1300333" cy="1992573"/>
          </a:xfrm>
          <a:prstGeom prst="rect">
            <a:avLst/>
          </a:prstGeom>
          <a:noFill/>
        </p:spPr>
      </p:pic>
      <p:pic>
        <p:nvPicPr>
          <p:cNvPr id="44036" name="Picture 4" descr="http://www.locationisland.com/Photographs/Misc/statue_of_liberty.png"/>
          <p:cNvPicPr>
            <a:picLocks noChangeAspect="1" noChangeArrowheads="1"/>
          </p:cNvPicPr>
          <p:nvPr/>
        </p:nvPicPr>
        <p:blipFill>
          <a:blip r:embed="rId6" cstate="screen">
            <a:lum bright="13000" contrast="17000"/>
          </a:blip>
          <a:srcRect/>
          <a:stretch>
            <a:fillRect/>
          </a:stretch>
        </p:blipFill>
        <p:spPr bwMode="auto">
          <a:xfrm>
            <a:off x="5321574" y="3363014"/>
            <a:ext cx="1155352" cy="1454084"/>
          </a:xfrm>
          <a:prstGeom prst="ellipse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You ever (play) baseball? – Yes, I … 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75314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>
                <a:solidFill>
                  <a:srgbClr val="0000FF"/>
                </a:solidFill>
              </a:rPr>
              <a:t>Have </a:t>
            </a:r>
            <a:r>
              <a:rPr lang="en-US" sz="4400" b="1" dirty="0" smtClean="0"/>
              <a:t>you ever </a:t>
            </a:r>
            <a:r>
              <a:rPr lang="en-US" sz="4400" b="1" dirty="0" smtClean="0">
                <a:solidFill>
                  <a:srgbClr val="0000FF"/>
                </a:solidFill>
              </a:rPr>
              <a:t>played </a:t>
            </a:r>
            <a:r>
              <a:rPr lang="en-US" sz="4400" b="1" dirty="0" smtClean="0"/>
              <a:t>baseball? – Yes, I </a:t>
            </a:r>
            <a:r>
              <a:rPr lang="en-US" sz="4400" b="1" dirty="0" smtClean="0">
                <a:solidFill>
                  <a:srgbClr val="0000FF"/>
                </a:solidFill>
              </a:rPr>
              <a:t>have</a:t>
            </a:r>
            <a:r>
              <a:rPr lang="en-US" sz="4400" b="1" dirty="0" smtClean="0"/>
              <a:t>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81283" y="3039422"/>
            <a:ext cx="498143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988" name="Picture 4" descr="http://www.qacps.k12.md.us/ces/clipart/Carson%20Dellosa%20Clipart/Carson%20Dellosa%20Learning%20Themes/Images/Color%20Images/Community%20Helpers/COACH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2497536" y="3193576"/>
            <a:ext cx="1201006" cy="3066260"/>
          </a:xfrm>
          <a:prstGeom prst="rect">
            <a:avLst/>
          </a:prstGeom>
          <a:noFill/>
        </p:spPr>
      </p:pic>
      <p:pic>
        <p:nvPicPr>
          <p:cNvPr id="41994" name="Picture 10" descr="http://ofalls.files.wordpress.com/2013/04/baseball_glove_or_mitt_with_baseball_and_a_baseball_bat_0071-0901-2001-1623_smu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97105" y="4749421"/>
            <a:ext cx="1149789" cy="1223180"/>
          </a:xfrm>
          <a:prstGeom prst="rect">
            <a:avLst/>
          </a:prstGeom>
          <a:noFill/>
        </p:spPr>
      </p:pic>
      <p:pic>
        <p:nvPicPr>
          <p:cNvPr id="43010" name="Picture 2" descr="http://www.downloadclipart.net/large/464-winking-boy-design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420814" y="3753135"/>
            <a:ext cx="1060327" cy="234281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1193" y="381000"/>
            <a:ext cx="8488907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200" b="1" dirty="0" smtClean="0"/>
              <a:t>When you (play) it? – My American friend (visit) me last summer and we (play) together.</a:t>
            </a:r>
            <a:endParaRPr lang="en-US" sz="42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201" y="382136"/>
            <a:ext cx="8478957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200" b="1" dirty="0" smtClean="0"/>
              <a:t>When </a:t>
            </a:r>
            <a:r>
              <a:rPr lang="en-US" sz="4200" b="1" dirty="0" smtClean="0">
                <a:solidFill>
                  <a:srgbClr val="0000FF"/>
                </a:solidFill>
              </a:rPr>
              <a:t>did </a:t>
            </a:r>
            <a:r>
              <a:rPr lang="en-US" sz="4200" b="1" dirty="0" smtClean="0"/>
              <a:t>you </a:t>
            </a:r>
            <a:r>
              <a:rPr lang="en-US" sz="4200" b="1" dirty="0" smtClean="0">
                <a:solidFill>
                  <a:srgbClr val="0000FF"/>
                </a:solidFill>
              </a:rPr>
              <a:t>play </a:t>
            </a:r>
            <a:r>
              <a:rPr lang="en-US" sz="4200" b="1" dirty="0" smtClean="0"/>
              <a:t>it? – My American friend </a:t>
            </a:r>
            <a:r>
              <a:rPr lang="en-US" sz="4200" b="1" dirty="0" smtClean="0">
                <a:solidFill>
                  <a:srgbClr val="0000FF"/>
                </a:solidFill>
              </a:rPr>
              <a:t>visited </a:t>
            </a:r>
            <a:r>
              <a:rPr lang="en-US" sz="4200" b="1" dirty="0" smtClean="0"/>
              <a:t>me last summer and we </a:t>
            </a:r>
            <a:r>
              <a:rPr lang="en-US" sz="4200" b="1" dirty="0" smtClean="0">
                <a:solidFill>
                  <a:srgbClr val="0000FF"/>
                </a:solidFill>
              </a:rPr>
              <a:t>played </a:t>
            </a:r>
            <a:r>
              <a:rPr lang="en-US" sz="4200" b="1" dirty="0" smtClean="0"/>
              <a:t>together.</a:t>
            </a:r>
            <a:endParaRPr lang="en-US" sz="42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02857" y="2422477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81283" y="3039422"/>
            <a:ext cx="498143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988" name="Picture 4" descr="http://www.qacps.k12.md.us/ces/clipart/Carson%20Dellosa%20Clipart/Carson%20Dellosa%20Learning%20Themes/Images/Color%20Images/Community%20Helpers/COACH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2265762" y="3725837"/>
            <a:ext cx="955108" cy="2438463"/>
          </a:xfrm>
          <a:prstGeom prst="rect">
            <a:avLst/>
          </a:prstGeom>
          <a:noFill/>
        </p:spPr>
      </p:pic>
      <p:pic>
        <p:nvPicPr>
          <p:cNvPr id="43010" name="Picture 2" descr="http://www.downloadclipart.net/large/464-winking-boy-design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346355" y="4353636"/>
            <a:ext cx="813256" cy="1796907"/>
          </a:xfrm>
          <a:prstGeom prst="rect">
            <a:avLst/>
          </a:prstGeom>
          <a:noFill/>
        </p:spPr>
      </p:pic>
      <p:sp>
        <p:nvSpPr>
          <p:cNvPr id="13" name="Выноска-облако 12"/>
          <p:cNvSpPr/>
          <p:nvPr/>
        </p:nvSpPr>
        <p:spPr>
          <a:xfrm>
            <a:off x="4844955" y="3152633"/>
            <a:ext cx="2033518" cy="2156346"/>
          </a:xfrm>
          <a:prstGeom prst="cloudCallout">
            <a:avLst>
              <a:gd name="adj1" fmla="val -83150"/>
              <a:gd name="adj2" fmla="val 23442"/>
            </a:avLst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990" name="Picture 6" descr="http://www.clipartguide.com/_named_clipart_images/0060-0808-2203-0254_Kids_Playing_Baseball_clipart_image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241913" y="3352283"/>
            <a:ext cx="1309011" cy="1742029"/>
          </a:xfrm>
          <a:prstGeom prst="ellipse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009935" y="2862000"/>
            <a:ext cx="7165074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" y="381000"/>
            <a:ext cx="8229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Help! A cat (to frighten)</a:t>
            </a:r>
          </a:p>
          <a:p>
            <a:r>
              <a:rPr lang="en-US" sz="4400" b="1" dirty="0" smtClean="0"/>
              <a:t>my horse.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143" y="382137"/>
            <a:ext cx="8147714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Help! A cat </a:t>
            </a:r>
            <a:r>
              <a:rPr lang="en-US" sz="4400" b="1" dirty="0" smtClean="0">
                <a:solidFill>
                  <a:srgbClr val="0000FF"/>
                </a:solidFill>
              </a:rPr>
              <a:t>has frightened</a:t>
            </a:r>
          </a:p>
          <a:p>
            <a:r>
              <a:rPr lang="en-US" sz="4400" b="1" dirty="0" smtClean="0"/>
              <a:t>my horse.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47106" name="Picture 2" descr="http://scumbaganimals.com/wp-content/uploads/2013/08/funny-cat-jumping-horse-animated-gif-pics.gif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27232" y="3270701"/>
            <a:ext cx="6130481" cy="2840199"/>
          </a:xfrm>
          <a:prstGeom prst="rect">
            <a:avLst/>
          </a:prstGeom>
          <a:noFill/>
          <a:ln w="38100">
            <a:solidFill>
              <a:schemeClr val="accent5">
                <a:lumMod val="25000"/>
              </a:schemeClr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4495" y="381000"/>
            <a:ext cx="8175009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I’m sorry, sir. He is a circus cat. Yesterday we </a:t>
            </a:r>
            <a:r>
              <a:rPr lang="en-US" sz="4400" b="1" dirty="0" smtClean="0"/>
              <a:t>(</a:t>
            </a:r>
            <a:r>
              <a:rPr lang="en-US" sz="4400" b="1" dirty="0" smtClean="0"/>
              <a:t>teach</a:t>
            </a:r>
            <a:r>
              <a:rPr lang="en-US" sz="4400" b="1" dirty="0" smtClean="0"/>
              <a:t>) </a:t>
            </a:r>
            <a:r>
              <a:rPr lang="en-US" sz="4400" b="1" dirty="0" smtClean="0"/>
              <a:t>him to jump up on a horse.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918" y="382136"/>
            <a:ext cx="8114163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I’m sorry, sir. He is a circus cat. Yesterday we </a:t>
            </a:r>
            <a:r>
              <a:rPr lang="en-US" sz="4400" b="1" dirty="0" smtClean="0">
                <a:solidFill>
                  <a:srgbClr val="0000FF"/>
                </a:solidFill>
              </a:rPr>
              <a:t>taught </a:t>
            </a:r>
            <a:r>
              <a:rPr lang="en-US" sz="4400" b="1" dirty="0" smtClean="0"/>
              <a:t>him to jump up on a horse.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477069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81283" y="3039422"/>
            <a:ext cx="498143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d1nmj8esheg8s6.cloudfront.net/thumbnails/51fa9278b0878_320.jpg?version=1375381569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3630563"/>
            <a:ext cx="2115269" cy="2120474"/>
          </a:xfrm>
          <a:prstGeom prst="rect">
            <a:avLst/>
          </a:prstGeom>
          <a:noFill/>
        </p:spPr>
      </p:pic>
      <p:pic>
        <p:nvPicPr>
          <p:cNvPr id="14" name="Picture 4" descr="http://www.clipartguide.com/_named_clipart_images/0060-0802-0413-5705_English_Style_Equestrian_clipart_image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21758" y="3620305"/>
            <a:ext cx="1605743" cy="214099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pPr algn="ctr"/>
            <a:r>
              <a:rPr lang="en-US" sz="4400" b="1" dirty="0" smtClean="0"/>
              <a:t>The water (to turn) black.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95785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The water </a:t>
            </a:r>
            <a:r>
              <a:rPr lang="en-US" sz="4400" b="1" dirty="0" smtClean="0">
                <a:solidFill>
                  <a:srgbClr val="0000FF"/>
                </a:solidFill>
              </a:rPr>
              <a:t>has turned</a:t>
            </a:r>
          </a:p>
          <a:p>
            <a:r>
              <a:rPr lang="en-US" sz="4400" b="1" dirty="0" smtClean="0"/>
              <a:t>black.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13" name="Picture 2" descr="http://25.media.tumblr.com/c6ac1d1e92bb68cf132330b71b7e7c21/tumblr_msnnoqzKBQ1s2yegdo1_400.gif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67000" y="3385875"/>
            <a:ext cx="3810000" cy="2609851"/>
          </a:xfrm>
          <a:prstGeom prst="rect">
            <a:avLst/>
          </a:prstGeom>
          <a:noFill/>
          <a:ln w="38100">
            <a:solidFill>
              <a:schemeClr val="accent5">
                <a:lumMod val="25000"/>
              </a:schemeClr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6900" y="2862000"/>
            <a:ext cx="5410200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We (put) something special in it to make it turn black.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68491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We </a:t>
            </a:r>
            <a:r>
              <a:rPr lang="en-US" sz="4400" b="1" dirty="0" smtClean="0">
                <a:solidFill>
                  <a:srgbClr val="0000FF"/>
                </a:solidFill>
              </a:rPr>
              <a:t>put </a:t>
            </a:r>
            <a:r>
              <a:rPr lang="en-US" sz="4400" b="1" dirty="0" smtClean="0"/>
              <a:t>something special </a:t>
            </a:r>
          </a:p>
          <a:p>
            <a:r>
              <a:rPr lang="en-US" sz="4400" b="1" dirty="0" smtClean="0"/>
              <a:t>in it to make it turn black.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81283" y="3039422"/>
            <a:ext cx="498143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0178" name="Picture 2" descr="http://4vector.com/i/free-vector-woman-chemist-clip-art_103955_Woman_Chemist_clip_art_hight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50127" y="3152632"/>
            <a:ext cx="1301655" cy="2975212"/>
          </a:xfrm>
          <a:prstGeom prst="rect">
            <a:avLst/>
          </a:prstGeom>
          <a:noFill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380931" y="3985146"/>
            <a:ext cx="2402006" cy="1637731"/>
          </a:xfrm>
          <a:prstGeom prst="rect">
            <a:avLst/>
          </a:prstGeom>
          <a:noFill/>
          <a:ln w="28575">
            <a:solidFill>
              <a:schemeClr val="accent5">
                <a:lumMod val="2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928047" y="2862000"/>
            <a:ext cx="7233314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/>
              <a:t>You ever (take) a picture </a:t>
            </a:r>
          </a:p>
          <a:p>
            <a:r>
              <a:rPr lang="en-US" sz="4400" b="1" dirty="0" smtClean="0"/>
              <a:t>of a monster with four </a:t>
            </a:r>
          </a:p>
          <a:p>
            <a:r>
              <a:rPr lang="en-US" sz="4400" b="1" dirty="0" smtClean="0"/>
              <a:t>eyes?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" y="382138"/>
            <a:ext cx="7848600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400" b="1" dirty="0" smtClean="0">
                <a:solidFill>
                  <a:srgbClr val="0000FF"/>
                </a:solidFill>
              </a:rPr>
              <a:t>Have </a:t>
            </a:r>
            <a:r>
              <a:rPr lang="en-US" sz="4400" b="1" dirty="0" smtClean="0"/>
              <a:t>you ever </a:t>
            </a:r>
            <a:r>
              <a:rPr lang="en-US" sz="4400" b="1" dirty="0" smtClean="0">
                <a:solidFill>
                  <a:srgbClr val="0000FF"/>
                </a:solidFill>
              </a:rPr>
              <a:t>taken </a:t>
            </a:r>
          </a:p>
          <a:p>
            <a:r>
              <a:rPr lang="en-US" sz="4400" b="1" dirty="0" smtClean="0"/>
              <a:t>a picture of a monster </a:t>
            </a:r>
          </a:p>
          <a:p>
            <a:r>
              <a:rPr lang="en-US" sz="4400" b="1" dirty="0" smtClean="0"/>
              <a:t>with four eyes?</a:t>
            </a:r>
            <a:endParaRPr lang="en-US" sz="44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6836" y="3039422"/>
            <a:ext cx="666006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http://www.bernardsboe.com/OakStreetElementarySchool/CMFiles/Images/computer/photographer.gif"/>
          <p:cNvPicPr>
            <a:picLocks noChangeAspect="1" noChangeArrowheads="1"/>
          </p:cNvPicPr>
          <p:nvPr/>
        </p:nvPicPr>
        <p:blipFill>
          <a:blip r:embed="rId3" cstate="screen"/>
          <a:srcRect l="6850"/>
          <a:stretch>
            <a:fillRect/>
          </a:stretch>
        </p:blipFill>
        <p:spPr bwMode="auto">
          <a:xfrm>
            <a:off x="5645348" y="3603008"/>
            <a:ext cx="2081701" cy="2492991"/>
          </a:xfrm>
          <a:prstGeom prst="rect">
            <a:avLst/>
          </a:prstGeom>
          <a:noFill/>
        </p:spPr>
      </p:pic>
      <p:pic>
        <p:nvPicPr>
          <p:cNvPr id="1030" name="Picture 6" descr="http://www.illustrationsof.com/royalty-free-school-girl-clipart-illustration-21496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475367" y="3780430"/>
            <a:ext cx="1752638" cy="2268939"/>
          </a:xfrm>
          <a:prstGeom prst="rect">
            <a:avLst/>
          </a:prstGeom>
          <a:noFill/>
        </p:spPr>
      </p:pic>
      <p:pic>
        <p:nvPicPr>
          <p:cNvPr id="1032" name="Picture 8" descr="http://us.123rf.com/400wm/400/400/chudtsankov/chudtsankov1109/chudtsankov110900120/10748910-four-eyed-creepy-spider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85129" y="4553726"/>
            <a:ext cx="2191603" cy="1375231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928047" y="2862000"/>
            <a:ext cx="7233314" cy="3657600"/>
          </a:xfrm>
          <a:prstGeom prst="rect">
            <a:avLst/>
          </a:prstGeom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6590" y="381000"/>
            <a:ext cx="8420668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200" b="1" dirty="0" smtClean="0"/>
              <a:t>You know, yes. I (take) this picture on my summer holidays. Don’t be afraid, it’s a spider.</a:t>
            </a:r>
            <a:endParaRPr lang="en-US" sz="4200" b="1" dirty="0" smtClean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1666" y="406021"/>
            <a:ext cx="8420668" cy="2286000"/>
          </a:xfrm>
          <a:prstGeom prst="rect">
            <a:avLst/>
          </a:prstGeom>
          <a:solidFill>
            <a:schemeClr val="bg1"/>
          </a:solidFill>
          <a:ln w="57150">
            <a:solidFill>
              <a:srgbClr val="29616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72000" tIns="72000" rIns="72000" bIns="72000" rtlCol="0" anchor="ctr" anchorCtr="1">
            <a:noAutofit/>
          </a:bodyPr>
          <a:lstStyle/>
          <a:p>
            <a:r>
              <a:rPr lang="en-US" sz="4200" b="1" dirty="0" smtClean="0"/>
              <a:t>You know, yes. I </a:t>
            </a:r>
            <a:r>
              <a:rPr lang="en-US" sz="4200" b="1" dirty="0" smtClean="0">
                <a:solidFill>
                  <a:srgbClr val="0000FF"/>
                </a:solidFill>
              </a:rPr>
              <a:t>took </a:t>
            </a:r>
            <a:r>
              <a:rPr lang="en-US" sz="4200" b="1" dirty="0" smtClean="0"/>
              <a:t>this picture on my summer holidays. Don’t be afraid, it’s a spider.</a:t>
            </a:r>
            <a:endParaRPr lang="en-US" sz="4200" b="1" dirty="0" smtClean="0">
              <a:solidFill>
                <a:srgbClr val="000000"/>
              </a:solidFill>
            </a:endParaRPr>
          </a:p>
        </p:txBody>
      </p:sp>
      <p:sp>
        <p:nvSpPr>
          <p:cNvPr id="9" name="16-конечная звезда 8"/>
          <p:cNvSpPr/>
          <p:nvPr/>
        </p:nvSpPr>
        <p:spPr>
          <a:xfrm>
            <a:off x="7543800" y="2286000"/>
            <a:ext cx="1371600" cy="685800"/>
          </a:xfrm>
          <a:prstGeom prst="star16">
            <a:avLst/>
          </a:prstGeom>
          <a:ln>
            <a:solidFill>
              <a:srgbClr val="2961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Check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Равнобедренный треугольник 16">
            <a:hlinkClick r:id="" action="ppaction://hlinkshowjump?jump=nextslide"/>
          </p:cNvPr>
          <p:cNvSpPr/>
          <p:nvPr/>
        </p:nvSpPr>
        <p:spPr>
          <a:xfrm rot="5400000">
            <a:off x="8460000" y="6156000"/>
            <a:ext cx="609598" cy="656896"/>
          </a:xfrm>
          <a:prstGeom prst="triangle">
            <a:avLst/>
          </a:prstGeom>
          <a:ln w="38100">
            <a:solidFill>
              <a:srgbClr val="296165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rgbClr val="000000"/>
              </a:solidFill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8382000" y="6324600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next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6836" y="3039422"/>
            <a:ext cx="6660064" cy="3302757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http://www.bernardsboe.com/OakStreetElementarySchool/CMFiles/Images/computer/photographer.gif"/>
          <p:cNvPicPr>
            <a:picLocks noChangeAspect="1" noChangeArrowheads="1"/>
          </p:cNvPicPr>
          <p:nvPr/>
        </p:nvPicPr>
        <p:blipFill>
          <a:blip r:embed="rId3" cstate="screen"/>
          <a:srcRect l="6850"/>
          <a:stretch>
            <a:fillRect/>
          </a:stretch>
        </p:blipFill>
        <p:spPr bwMode="auto">
          <a:xfrm>
            <a:off x="2651394" y="4490113"/>
            <a:ext cx="1226987" cy="1469408"/>
          </a:xfrm>
          <a:prstGeom prst="rect">
            <a:avLst/>
          </a:prstGeom>
          <a:noFill/>
        </p:spPr>
      </p:pic>
      <p:pic>
        <p:nvPicPr>
          <p:cNvPr id="1030" name="Picture 6" descr="http://www.illustrationsof.com/royalty-free-school-girl-clipart-illustration-21496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406306" y="4503761"/>
            <a:ext cx="1193902" cy="1545608"/>
          </a:xfrm>
          <a:prstGeom prst="rect">
            <a:avLst/>
          </a:prstGeom>
          <a:noFill/>
        </p:spPr>
      </p:pic>
      <p:pic>
        <p:nvPicPr>
          <p:cNvPr id="34818" name="Picture 2" descr="http://torchu.ru/images/news/priroda/nasekomie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162208" y="3462502"/>
            <a:ext cx="3447855" cy="2456597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5923128" y="5973886"/>
            <a:ext cx="174118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" dirty="0" smtClean="0"/>
              <a:t>by Thomas </a:t>
            </a:r>
            <a:r>
              <a:rPr lang="en-US" sz="600" dirty="0" err="1" smtClean="0"/>
              <a:t>Shahan</a:t>
            </a:r>
            <a:r>
              <a:rPr lang="en-US" sz="600" dirty="0" smtClean="0"/>
              <a:t> http://thomasshahan.com</a:t>
            </a:r>
            <a:endParaRPr lang="en-US" sz="6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6168" y="1347951"/>
            <a:ext cx="3031664" cy="50783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www.picgifs.com</a:t>
            </a:r>
            <a:r>
              <a:rPr lang="en-US" dirty="0" smtClean="0"/>
              <a:t> </a:t>
            </a:r>
          </a:p>
          <a:p>
            <a:r>
              <a:rPr lang="en-US" dirty="0" smtClean="0">
                <a:hlinkClick r:id="rId3"/>
              </a:rPr>
              <a:t>www.fotosearch.com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www.hasloo.com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www.shutterstock.com</a:t>
            </a:r>
            <a:r>
              <a:rPr lang="en-US" dirty="0" smtClean="0"/>
              <a:t> </a:t>
            </a:r>
          </a:p>
          <a:p>
            <a:r>
              <a:rPr lang="en-US" dirty="0" smtClean="0">
                <a:hlinkClick r:id="rId6"/>
              </a:rPr>
              <a:t>www.123rf.com</a:t>
            </a:r>
            <a:r>
              <a:rPr lang="en-US" dirty="0" smtClean="0"/>
              <a:t>  </a:t>
            </a:r>
          </a:p>
          <a:p>
            <a:r>
              <a:rPr lang="en-US" dirty="0" smtClean="0">
                <a:hlinkClick r:id="rId7"/>
              </a:rPr>
              <a:t>www.clker.com</a:t>
            </a:r>
            <a:endParaRPr lang="en-US" dirty="0" smtClean="0"/>
          </a:p>
          <a:p>
            <a:r>
              <a:rPr lang="en-US" dirty="0" smtClean="0">
                <a:hlinkClick r:id="rId8"/>
              </a:rPr>
              <a:t>www.downloadclipart.net</a:t>
            </a:r>
            <a:endParaRPr lang="en-US" dirty="0" smtClean="0"/>
          </a:p>
          <a:p>
            <a:r>
              <a:rPr lang="en-US" dirty="0" smtClean="0">
                <a:hlinkClick r:id="rId9"/>
              </a:rPr>
              <a:t>www.acclaimclipart.com </a:t>
            </a:r>
            <a:endParaRPr lang="en-US" dirty="0" smtClean="0"/>
          </a:p>
          <a:p>
            <a:r>
              <a:rPr lang="en-US" dirty="0" smtClean="0">
                <a:hlinkClick r:id="rId10"/>
              </a:rPr>
              <a:t>www.clipartguide.com</a:t>
            </a:r>
            <a:r>
              <a:rPr lang="en-US" dirty="0" smtClean="0"/>
              <a:t>  </a:t>
            </a:r>
          </a:p>
          <a:p>
            <a:r>
              <a:rPr lang="en-US" dirty="0" smtClean="0">
                <a:hlinkClick r:id="rId11"/>
              </a:rPr>
              <a:t>www.AsVector.com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12"/>
              </a:rPr>
              <a:t>www.ace-clipart.com</a:t>
            </a:r>
            <a:endParaRPr lang="en-US" dirty="0" smtClean="0"/>
          </a:p>
          <a:p>
            <a:r>
              <a:rPr lang="en-US" dirty="0" smtClean="0">
                <a:hlinkClick r:id="rId13"/>
              </a:rPr>
              <a:t>www.canstockphoto.com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14"/>
              </a:rPr>
              <a:t>www.scumbaganimals.com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15"/>
              </a:rPr>
              <a:t>www.gifak.net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16"/>
              </a:rPr>
              <a:t>www.depositphotos.com</a:t>
            </a:r>
            <a:endParaRPr lang="en-US" dirty="0" smtClean="0"/>
          </a:p>
          <a:p>
            <a:r>
              <a:rPr lang="en-US" dirty="0" smtClean="0">
                <a:hlinkClick r:id="rId17"/>
              </a:rPr>
              <a:t>www.illustrationsof.com</a:t>
            </a:r>
            <a:endParaRPr lang="en-US" dirty="0" smtClean="0"/>
          </a:p>
          <a:p>
            <a:r>
              <a:rPr lang="en-US" dirty="0" smtClean="0">
                <a:hlinkClick r:id="rId18"/>
              </a:rPr>
              <a:t>www.cartooncliparts.com</a:t>
            </a:r>
            <a:endParaRPr lang="en-US" dirty="0" smtClean="0"/>
          </a:p>
          <a:p>
            <a:r>
              <a:rPr lang="en-US" dirty="0" smtClean="0">
                <a:hlinkClick r:id="rId19"/>
              </a:rPr>
              <a:t>http://thomasshahan.com</a:t>
            </a:r>
            <a:r>
              <a:rPr lang="en-US" dirty="0" smtClean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05200" y="685800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47A4AB"/>
                </a:solidFill>
              </a:rPr>
              <a:t>Resources </a:t>
            </a:r>
            <a:endParaRPr lang="en-US" sz="2400" dirty="0">
              <a:solidFill>
                <a:srgbClr val="47A4A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1381</TotalTime>
  <Words>615</Words>
  <Application>Microsoft Office PowerPoint</Application>
  <PresentationFormat>Экран (4:3)</PresentationFormat>
  <Paragraphs>127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3_Оформление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ааа</dc:creator>
  <cp:lastModifiedBy>ааа</cp:lastModifiedBy>
  <cp:revision>130</cp:revision>
  <cp:lastPrinted>1601-01-01T00:00:00Z</cp:lastPrinted>
  <dcterms:created xsi:type="dcterms:W3CDTF">2013-03-17T09:05:27Z</dcterms:created>
  <dcterms:modified xsi:type="dcterms:W3CDTF">2013-11-01T17:13:45Z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